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4">
  <p:sldMasterIdLst>
    <p:sldMasterId id="2147483696" r:id="rId1"/>
  </p:sldMasterIdLst>
  <p:notesMasterIdLst>
    <p:notesMasterId r:id="rId36"/>
  </p:notesMasterIdLst>
  <p:sldIdLst>
    <p:sldId id="257" r:id="rId2"/>
    <p:sldId id="343" r:id="rId3"/>
    <p:sldId id="278" r:id="rId4"/>
    <p:sldId id="279" r:id="rId5"/>
    <p:sldId id="344" r:id="rId6"/>
    <p:sldId id="351" r:id="rId7"/>
    <p:sldId id="353" r:id="rId8"/>
    <p:sldId id="374" r:id="rId9"/>
    <p:sldId id="355" r:id="rId10"/>
    <p:sldId id="357" r:id="rId11"/>
    <p:sldId id="359" r:id="rId12"/>
    <p:sldId id="339" r:id="rId13"/>
    <p:sldId id="381" r:id="rId14"/>
    <p:sldId id="345" r:id="rId15"/>
    <p:sldId id="377" r:id="rId16"/>
    <p:sldId id="378" r:id="rId17"/>
    <p:sldId id="380" r:id="rId18"/>
    <p:sldId id="382" r:id="rId19"/>
    <p:sldId id="379" r:id="rId20"/>
    <p:sldId id="348" r:id="rId21"/>
    <p:sldId id="349" r:id="rId22"/>
    <p:sldId id="369" r:id="rId23"/>
    <p:sldId id="371" r:id="rId24"/>
    <p:sldId id="333" r:id="rId25"/>
    <p:sldId id="383" r:id="rId26"/>
    <p:sldId id="384" r:id="rId27"/>
    <p:sldId id="385" r:id="rId28"/>
    <p:sldId id="386" r:id="rId29"/>
    <p:sldId id="387" r:id="rId30"/>
    <p:sldId id="388" r:id="rId31"/>
    <p:sldId id="389" r:id="rId32"/>
    <p:sldId id="393" r:id="rId33"/>
    <p:sldId id="391" r:id="rId34"/>
    <p:sldId id="392" r:id="rId3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4F0D"/>
    <a:srgbClr val="DA5114"/>
    <a:srgbClr val="C09A2E"/>
    <a:srgbClr val="333399"/>
    <a:srgbClr val="00CC66"/>
    <a:srgbClr val="FFCC99"/>
    <a:srgbClr val="B2C1DB"/>
    <a:srgbClr val="ADD8E1"/>
    <a:srgbClr val="FFFF99"/>
    <a:srgbClr val="162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9944" autoAdjust="0"/>
  </p:normalViewPr>
  <p:slideViewPr>
    <p:cSldViewPr>
      <p:cViewPr varScale="1">
        <p:scale>
          <a:sx n="63" d="100"/>
          <a:sy n="63" d="100"/>
        </p:scale>
        <p:origin x="-7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70EEC-435F-4FA6-B93C-DA6CBDEA080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fa-IR"/>
        </a:p>
      </dgm:t>
    </dgm:pt>
    <dgm:pt modelId="{327F57D8-FFD2-4AE3-80B6-E3D4A8B189DC}">
      <dgm:prSet phldrT="[Text]" custT="1"/>
      <dgm:spPr/>
      <dgm:t>
        <a:bodyPr/>
        <a:lstStyle/>
        <a:p>
          <a:pPr rtl="1"/>
          <a:r>
            <a:rPr lang="fa-IR" sz="2800" b="1" dirty="0" smtClean="0">
              <a:solidFill>
                <a:srgbClr val="FFFF00"/>
              </a:solidFill>
              <a:cs typeface="B Zar" pitchFamily="2" charset="-78"/>
            </a:rPr>
            <a:t>علائم خطر در دوران بارداري</a:t>
          </a:r>
          <a:endParaRPr lang="fa-IR" sz="2800" b="1" dirty="0">
            <a:solidFill>
              <a:srgbClr val="FFFF00"/>
            </a:solidFill>
            <a:cs typeface="B Zar" pitchFamily="2" charset="-78"/>
          </a:endParaRPr>
        </a:p>
      </dgm:t>
    </dgm:pt>
    <dgm:pt modelId="{BB79D2F8-C47A-494D-840D-E8A5D6F52422}" type="parTrans" cxnId="{FC025515-AB86-49E4-931E-DA56ACBD5E8B}">
      <dgm:prSet/>
      <dgm:spPr/>
      <dgm:t>
        <a:bodyPr/>
        <a:lstStyle/>
        <a:p>
          <a:pPr rtl="1"/>
          <a:endParaRPr lang="fa-IR"/>
        </a:p>
      </dgm:t>
    </dgm:pt>
    <dgm:pt modelId="{EDE83483-F7FE-4540-AF0A-333F403B1EA5}" type="sibTrans" cxnId="{FC025515-AB86-49E4-931E-DA56ACBD5E8B}">
      <dgm:prSet/>
      <dgm:spPr/>
      <dgm:t>
        <a:bodyPr/>
        <a:lstStyle/>
        <a:p>
          <a:pPr rtl="1"/>
          <a:endParaRPr lang="fa-IR"/>
        </a:p>
      </dgm:t>
    </dgm:pt>
    <dgm:pt modelId="{7D85ADBF-7CC6-4678-AD6A-4AF3A7472D6C}">
      <dgm:prSet phldrT="[Text]" custT="1"/>
      <dgm:spPr/>
      <dgm:t>
        <a:bodyPr/>
        <a:lstStyle/>
        <a:p>
          <a:pPr rtl="1"/>
          <a:r>
            <a:rPr lang="fa-IR" sz="1600" dirty="0" smtClean="0">
              <a:solidFill>
                <a:srgbClr val="FFFF99"/>
              </a:solidFill>
              <a:cs typeface="B Zar" pitchFamily="2" charset="-78"/>
            </a:rPr>
            <a:t>آبريزش وهر نوع ترشح بد بو وچركي از ناحيه تناسلي</a:t>
          </a:r>
        </a:p>
        <a:p>
          <a:pPr rtl="1"/>
          <a:r>
            <a:rPr lang="fa-IR" sz="1600" dirty="0" smtClean="0">
              <a:solidFill>
                <a:srgbClr val="FFFF99"/>
              </a:solidFill>
              <a:cs typeface="B Zar" pitchFamily="2" charset="-78"/>
            </a:rPr>
            <a:t>زردي</a:t>
          </a:r>
          <a:endParaRPr lang="fa-IR" sz="1600" dirty="0">
            <a:solidFill>
              <a:srgbClr val="FFFF99"/>
            </a:solidFill>
            <a:cs typeface="B Zar" pitchFamily="2" charset="-78"/>
          </a:endParaRPr>
        </a:p>
      </dgm:t>
    </dgm:pt>
    <dgm:pt modelId="{7026B9C1-5BFB-4C37-B127-BF61956E3D6D}" type="parTrans" cxnId="{E090C6A1-E731-437B-A206-77488C85383B}">
      <dgm:prSet/>
      <dgm:spPr/>
      <dgm:t>
        <a:bodyPr/>
        <a:lstStyle/>
        <a:p>
          <a:pPr rtl="1"/>
          <a:endParaRPr lang="fa-IR"/>
        </a:p>
      </dgm:t>
    </dgm:pt>
    <dgm:pt modelId="{F317F0F8-502A-4504-BDED-FEB410B7E510}" type="sibTrans" cxnId="{E090C6A1-E731-437B-A206-77488C85383B}">
      <dgm:prSet/>
      <dgm:spPr/>
      <dgm:t>
        <a:bodyPr/>
        <a:lstStyle/>
        <a:p>
          <a:pPr rtl="1"/>
          <a:endParaRPr lang="fa-IR"/>
        </a:p>
      </dgm:t>
    </dgm:pt>
    <dgm:pt modelId="{253CC0FE-E9C8-4BB3-9DBE-DF49E27DB471}">
      <dgm:prSet phldrT="[Text]" custT="1"/>
      <dgm:spPr/>
      <dgm:t>
        <a:bodyPr/>
        <a:lstStyle/>
        <a:p>
          <a:pPr rtl="1"/>
          <a:r>
            <a:rPr lang="fa-IR" sz="1600" dirty="0" smtClean="0">
              <a:solidFill>
                <a:srgbClr val="FFFF99"/>
              </a:solidFill>
              <a:cs typeface="B Zar" pitchFamily="2" charset="-78"/>
            </a:rPr>
            <a:t>سرفه مداوم و شديد</a:t>
          </a:r>
        </a:p>
        <a:p>
          <a:pPr rtl="1"/>
          <a:r>
            <a:rPr lang="fa-IR" sz="1600" dirty="0" smtClean="0">
              <a:solidFill>
                <a:srgbClr val="FFFF99"/>
              </a:solidFill>
              <a:cs typeface="B Zar" pitchFamily="2" charset="-78"/>
            </a:rPr>
            <a:t>لاغري وچاقي بيش از حد</a:t>
          </a:r>
        </a:p>
        <a:p>
          <a:pPr rtl="1"/>
          <a:r>
            <a:rPr lang="fa-IR" sz="1600" dirty="0" smtClean="0">
              <a:solidFill>
                <a:srgbClr val="FFFF99"/>
              </a:solidFill>
              <a:cs typeface="B Zar" pitchFamily="2" charset="-78"/>
            </a:rPr>
            <a:t>ضايعات پوستي</a:t>
          </a:r>
          <a:endParaRPr lang="fa-IR" sz="1600" dirty="0">
            <a:solidFill>
              <a:srgbClr val="FFFF99"/>
            </a:solidFill>
            <a:cs typeface="B Zar" pitchFamily="2" charset="-78"/>
          </a:endParaRPr>
        </a:p>
      </dgm:t>
    </dgm:pt>
    <dgm:pt modelId="{FDDB3B65-7DA6-4014-9FA0-B08A79D5B11C}" type="parTrans" cxnId="{6BA97BB3-F3FC-44F1-B0CA-2A94BE890B43}">
      <dgm:prSet/>
      <dgm:spPr/>
      <dgm:t>
        <a:bodyPr/>
        <a:lstStyle/>
        <a:p>
          <a:pPr rtl="1"/>
          <a:endParaRPr lang="fa-IR"/>
        </a:p>
      </dgm:t>
    </dgm:pt>
    <dgm:pt modelId="{6665135A-8494-4DB4-A41B-D96D32A9E8C9}" type="sibTrans" cxnId="{6BA97BB3-F3FC-44F1-B0CA-2A94BE890B43}">
      <dgm:prSet/>
      <dgm:spPr/>
      <dgm:t>
        <a:bodyPr/>
        <a:lstStyle/>
        <a:p>
          <a:pPr rtl="1"/>
          <a:endParaRPr lang="fa-IR"/>
        </a:p>
      </dgm:t>
    </dgm:pt>
    <dgm:pt modelId="{97072E0A-8C6A-440F-B10A-2FECC25D4DAA}">
      <dgm:prSet phldrT="[Text]" custT="1"/>
      <dgm:spPr/>
      <dgm:t>
        <a:bodyPr/>
        <a:lstStyle/>
        <a:p>
          <a:pPr rtl="1"/>
          <a:r>
            <a:rPr lang="fa-IR" sz="1600" dirty="0" smtClean="0">
              <a:solidFill>
                <a:srgbClr val="FFFF99"/>
              </a:solidFill>
              <a:cs typeface="B Zar" pitchFamily="2" charset="-78"/>
            </a:rPr>
            <a:t>درد زير شكم يا درد در پهلوها</a:t>
          </a:r>
        </a:p>
        <a:p>
          <a:pPr rtl="1"/>
          <a:r>
            <a:rPr lang="fa-IR" sz="1600" dirty="0" smtClean="0">
              <a:solidFill>
                <a:srgbClr val="FFFF99"/>
              </a:solidFill>
              <a:cs typeface="B Zar" pitchFamily="2" charset="-78"/>
            </a:rPr>
            <a:t>تنگي نفس يا تپش قلب</a:t>
          </a:r>
        </a:p>
        <a:p>
          <a:pPr rtl="1"/>
          <a:r>
            <a:rPr lang="fa-IR" sz="1600" dirty="0" smtClean="0">
              <a:solidFill>
                <a:srgbClr val="FFFF99"/>
              </a:solidFill>
              <a:cs typeface="B Zar" pitchFamily="2" charset="-78"/>
            </a:rPr>
            <a:t>مشكلات ادراري</a:t>
          </a:r>
          <a:endParaRPr lang="fa-IR" sz="1600" dirty="0">
            <a:solidFill>
              <a:srgbClr val="FFFF99"/>
            </a:solidFill>
            <a:cs typeface="B Zar" pitchFamily="2" charset="-78"/>
          </a:endParaRPr>
        </a:p>
      </dgm:t>
    </dgm:pt>
    <dgm:pt modelId="{CC59FBCF-6761-4C3E-A394-C1F1673D7561}" type="parTrans" cxnId="{A31A7154-1B50-4959-A7AE-52BF3744BDA3}">
      <dgm:prSet/>
      <dgm:spPr/>
      <dgm:t>
        <a:bodyPr/>
        <a:lstStyle/>
        <a:p>
          <a:pPr rtl="1"/>
          <a:endParaRPr lang="fa-IR"/>
        </a:p>
      </dgm:t>
    </dgm:pt>
    <dgm:pt modelId="{50DCB8A4-2915-49F5-BBFE-B990F169BB01}" type="sibTrans" cxnId="{A31A7154-1B50-4959-A7AE-52BF3744BDA3}">
      <dgm:prSet/>
      <dgm:spPr/>
      <dgm:t>
        <a:bodyPr/>
        <a:lstStyle/>
        <a:p>
          <a:pPr rtl="1"/>
          <a:endParaRPr lang="fa-IR"/>
        </a:p>
      </dgm:t>
    </dgm:pt>
    <dgm:pt modelId="{B4F7FFA7-BADE-42A1-9E17-DE74EFB76682}">
      <dgm:prSet phldrT="[Text]" phldr="1"/>
      <dgm:spPr/>
      <dgm:t>
        <a:bodyPr/>
        <a:lstStyle/>
        <a:p>
          <a:pPr rtl="1"/>
          <a:endParaRPr lang="fa-IR" dirty="0"/>
        </a:p>
      </dgm:t>
    </dgm:pt>
    <dgm:pt modelId="{AC5DB135-5C9C-4E71-A433-F4BACE0D3FCD}" type="parTrans" cxnId="{3EBAB6A6-0F23-4E66-94CF-CFF9B4004723}">
      <dgm:prSet/>
      <dgm:spPr/>
      <dgm:t>
        <a:bodyPr/>
        <a:lstStyle/>
        <a:p>
          <a:pPr rtl="1"/>
          <a:endParaRPr lang="fa-IR"/>
        </a:p>
      </dgm:t>
    </dgm:pt>
    <dgm:pt modelId="{3CCFA60A-8AD4-46BF-B3FA-125075C2F455}" type="sibTrans" cxnId="{3EBAB6A6-0F23-4E66-94CF-CFF9B4004723}">
      <dgm:prSet/>
      <dgm:spPr/>
      <dgm:t>
        <a:bodyPr/>
        <a:lstStyle/>
        <a:p>
          <a:pPr rtl="1"/>
          <a:endParaRPr lang="fa-IR"/>
        </a:p>
      </dgm:t>
    </dgm:pt>
    <dgm:pt modelId="{5FADE080-7607-4271-9083-9CA358192457}">
      <dgm:prSet phldrT="[Text]" custT="1"/>
      <dgm:spPr/>
      <dgm:t>
        <a:bodyPr/>
        <a:lstStyle/>
        <a:p>
          <a:pPr rtl="1"/>
          <a:r>
            <a:rPr lang="fa-IR" sz="1600" dirty="0" smtClean="0">
              <a:solidFill>
                <a:srgbClr val="FFFF99"/>
              </a:solidFill>
              <a:cs typeface="B Zar" pitchFamily="2" charset="-78"/>
            </a:rPr>
            <a:t>تهوع و استفراغ هاي شديد يا خوني</a:t>
          </a:r>
        </a:p>
        <a:p>
          <a:pPr rtl="1"/>
          <a:r>
            <a:rPr lang="fa-IR" sz="1600" dirty="0" smtClean="0">
              <a:solidFill>
                <a:srgbClr val="FFFF99"/>
              </a:solidFill>
              <a:cs typeface="B Zar" pitchFamily="2" charset="-78"/>
            </a:rPr>
            <a:t>تب ولرز</a:t>
          </a:r>
        </a:p>
        <a:p>
          <a:pPr rtl="1"/>
          <a:r>
            <a:rPr lang="fa-IR" sz="1600" dirty="0" smtClean="0">
              <a:solidFill>
                <a:srgbClr val="FFFF99"/>
              </a:solidFill>
              <a:cs typeface="B Zar" pitchFamily="2" charset="-78"/>
            </a:rPr>
            <a:t>كاهش حركات جنين</a:t>
          </a:r>
          <a:endParaRPr lang="fa-IR" sz="1600" dirty="0">
            <a:solidFill>
              <a:srgbClr val="FFFF99"/>
            </a:solidFill>
            <a:cs typeface="B Zar" pitchFamily="2" charset="-78"/>
          </a:endParaRPr>
        </a:p>
      </dgm:t>
    </dgm:pt>
    <dgm:pt modelId="{AB6CD7EA-C1DF-43AE-9F2F-69E07BB24266}" type="parTrans" cxnId="{0164BB10-E7DC-4227-B59A-D8F4CD8D36CB}">
      <dgm:prSet/>
      <dgm:spPr/>
      <dgm:t>
        <a:bodyPr/>
        <a:lstStyle/>
        <a:p>
          <a:pPr rtl="1"/>
          <a:endParaRPr lang="fa-IR"/>
        </a:p>
      </dgm:t>
    </dgm:pt>
    <dgm:pt modelId="{1C14E625-1E52-442F-9374-D10167F96E06}" type="sibTrans" cxnId="{0164BB10-E7DC-4227-B59A-D8F4CD8D36CB}">
      <dgm:prSet/>
      <dgm:spPr/>
      <dgm:t>
        <a:bodyPr/>
        <a:lstStyle/>
        <a:p>
          <a:pPr rtl="1"/>
          <a:endParaRPr lang="fa-IR"/>
        </a:p>
      </dgm:t>
    </dgm:pt>
    <dgm:pt modelId="{8DA9BE4A-2F5E-43B3-9995-E3587C8C30B9}">
      <dgm:prSet phldrT="[Text]" custT="1"/>
      <dgm:spPr/>
      <dgm:t>
        <a:bodyPr/>
        <a:lstStyle/>
        <a:p>
          <a:pPr rtl="1"/>
          <a:r>
            <a:rPr lang="fa-IR" sz="1600" dirty="0" smtClean="0">
              <a:solidFill>
                <a:srgbClr val="FFFF99"/>
              </a:solidFill>
              <a:cs typeface="B Zar" pitchFamily="2" charset="-78"/>
            </a:rPr>
            <a:t>سردرد هاي شديد</a:t>
          </a:r>
        </a:p>
        <a:p>
          <a:pPr rtl="1"/>
          <a:r>
            <a:rPr lang="fa-IR" sz="1600" dirty="0" smtClean="0">
              <a:solidFill>
                <a:srgbClr val="FFFF99"/>
              </a:solidFill>
              <a:cs typeface="B Zar" pitchFamily="2" charset="-78"/>
            </a:rPr>
            <a:t>اختلال بينايي يا تاري ديد</a:t>
          </a:r>
        </a:p>
        <a:p>
          <a:pPr rtl="1"/>
          <a:r>
            <a:rPr lang="fa-IR" sz="1600" dirty="0" smtClean="0">
              <a:solidFill>
                <a:srgbClr val="FFFF99"/>
              </a:solidFill>
              <a:cs typeface="B Zar" pitchFamily="2" charset="-78"/>
            </a:rPr>
            <a:t>درد سر دل</a:t>
          </a:r>
          <a:endParaRPr lang="fa-IR" sz="1600" dirty="0">
            <a:solidFill>
              <a:srgbClr val="FFFF99"/>
            </a:solidFill>
            <a:cs typeface="B Zar" pitchFamily="2" charset="-78"/>
          </a:endParaRPr>
        </a:p>
      </dgm:t>
    </dgm:pt>
    <dgm:pt modelId="{854ADFF1-5467-4C1F-9FAC-0752DBB2742A}" type="parTrans" cxnId="{960E53D9-52E1-4F31-91F9-86F15628D3A7}">
      <dgm:prSet/>
      <dgm:spPr/>
      <dgm:t>
        <a:bodyPr/>
        <a:lstStyle/>
        <a:p>
          <a:pPr rtl="1"/>
          <a:endParaRPr lang="fa-IR"/>
        </a:p>
      </dgm:t>
    </dgm:pt>
    <dgm:pt modelId="{48D76C7B-C130-4EA0-8C1E-C2DCF989CBF3}" type="sibTrans" cxnId="{960E53D9-52E1-4F31-91F9-86F15628D3A7}">
      <dgm:prSet/>
      <dgm:spPr/>
      <dgm:t>
        <a:bodyPr/>
        <a:lstStyle/>
        <a:p>
          <a:pPr rtl="1"/>
          <a:endParaRPr lang="fa-IR"/>
        </a:p>
      </dgm:t>
    </dgm:pt>
    <dgm:pt modelId="{D68D9EF5-8247-4730-AA24-BD190925476A}">
      <dgm:prSet phldrT="[Text]" custT="1"/>
      <dgm:spPr/>
      <dgm:t>
        <a:bodyPr/>
        <a:lstStyle/>
        <a:p>
          <a:pPr rtl="1"/>
          <a:r>
            <a:rPr lang="fa-IR" sz="1600" dirty="0" smtClean="0">
              <a:solidFill>
                <a:srgbClr val="FFFF99"/>
              </a:solidFill>
              <a:cs typeface="B Zar" pitchFamily="2" charset="-78"/>
            </a:rPr>
            <a:t>خونريزي يا لكه بيني</a:t>
          </a:r>
        </a:p>
        <a:p>
          <a:pPr rtl="1"/>
          <a:r>
            <a:rPr lang="fa-IR" sz="1600" dirty="0" smtClean="0">
              <a:solidFill>
                <a:srgbClr val="FFFF99"/>
              </a:solidFill>
              <a:cs typeface="B Zar" pitchFamily="2" charset="-78"/>
            </a:rPr>
            <a:t>افزايش ناگهاني وزن</a:t>
          </a:r>
        </a:p>
        <a:p>
          <a:pPr rtl="1"/>
          <a:r>
            <a:rPr lang="fa-IR" sz="1600" dirty="0" smtClean="0">
              <a:solidFill>
                <a:srgbClr val="FFFF99"/>
              </a:solidFill>
              <a:cs typeface="B Zar" pitchFamily="2" charset="-78"/>
            </a:rPr>
            <a:t>ورم دستها يا پاها</a:t>
          </a:r>
          <a:endParaRPr lang="fa-IR" sz="1600" dirty="0">
            <a:solidFill>
              <a:srgbClr val="FFFF99"/>
            </a:solidFill>
            <a:cs typeface="B Zar" pitchFamily="2" charset="-78"/>
          </a:endParaRPr>
        </a:p>
      </dgm:t>
    </dgm:pt>
    <dgm:pt modelId="{D4F72434-80B4-4ACB-B774-15069726C8D6}" type="parTrans" cxnId="{069095B7-BE94-4835-80E5-DDA5F46B6215}">
      <dgm:prSet/>
      <dgm:spPr/>
      <dgm:t>
        <a:bodyPr/>
        <a:lstStyle/>
        <a:p>
          <a:pPr rtl="1"/>
          <a:endParaRPr lang="fa-IR"/>
        </a:p>
      </dgm:t>
    </dgm:pt>
    <dgm:pt modelId="{A524A65E-7060-4870-A9AA-401F2124CCDB}" type="sibTrans" cxnId="{069095B7-BE94-4835-80E5-DDA5F46B6215}">
      <dgm:prSet/>
      <dgm:spPr/>
      <dgm:t>
        <a:bodyPr/>
        <a:lstStyle/>
        <a:p>
          <a:pPr rtl="1"/>
          <a:endParaRPr lang="fa-IR"/>
        </a:p>
      </dgm:t>
    </dgm:pt>
    <dgm:pt modelId="{C0FB70FD-C9B4-43EF-BFFB-0BD18072C647}">
      <dgm:prSet phldrT="[Text]"/>
      <dgm:spPr/>
      <dgm:t>
        <a:bodyPr/>
        <a:lstStyle/>
        <a:p>
          <a:pPr rtl="1"/>
          <a:endParaRPr lang="fa-IR" dirty="0"/>
        </a:p>
      </dgm:t>
    </dgm:pt>
    <dgm:pt modelId="{300FCFBF-972E-4B52-926F-5793548CCD7B}" type="parTrans" cxnId="{35BDA202-760D-44D5-B44D-5239F6547E76}">
      <dgm:prSet/>
      <dgm:spPr/>
      <dgm:t>
        <a:bodyPr/>
        <a:lstStyle/>
        <a:p>
          <a:pPr rtl="1"/>
          <a:endParaRPr lang="fa-IR"/>
        </a:p>
      </dgm:t>
    </dgm:pt>
    <dgm:pt modelId="{7FF422DE-841E-4F19-A061-B988F0474040}" type="sibTrans" cxnId="{35BDA202-760D-44D5-B44D-5239F6547E76}">
      <dgm:prSet/>
      <dgm:spPr/>
      <dgm:t>
        <a:bodyPr/>
        <a:lstStyle/>
        <a:p>
          <a:pPr rtl="1"/>
          <a:endParaRPr lang="fa-IR"/>
        </a:p>
      </dgm:t>
    </dgm:pt>
    <dgm:pt modelId="{FAA55929-39D9-4BC8-85EA-BBD27D1F01F0}">
      <dgm:prSet/>
      <dgm:spPr/>
      <dgm:t>
        <a:bodyPr/>
        <a:lstStyle/>
        <a:p>
          <a:pPr rtl="1"/>
          <a:endParaRPr lang="fa-IR"/>
        </a:p>
      </dgm:t>
    </dgm:pt>
    <dgm:pt modelId="{DD569307-0B3B-4FA7-ADE2-9AF5CC42900D}" type="parTrans" cxnId="{7052193E-C4DB-410B-B95F-DC749CD8A77F}">
      <dgm:prSet/>
      <dgm:spPr/>
      <dgm:t>
        <a:bodyPr/>
        <a:lstStyle/>
        <a:p>
          <a:pPr rtl="1"/>
          <a:endParaRPr lang="fa-IR"/>
        </a:p>
      </dgm:t>
    </dgm:pt>
    <dgm:pt modelId="{B492BD18-A959-4935-83AF-86D7C2B2BB25}" type="sibTrans" cxnId="{7052193E-C4DB-410B-B95F-DC749CD8A77F}">
      <dgm:prSet/>
      <dgm:spPr/>
      <dgm:t>
        <a:bodyPr/>
        <a:lstStyle/>
        <a:p>
          <a:pPr rtl="1"/>
          <a:endParaRPr lang="fa-IR"/>
        </a:p>
      </dgm:t>
    </dgm:pt>
    <dgm:pt modelId="{70C2BB7A-A289-4984-924E-5A7CE33DB3CE}">
      <dgm:prSet/>
      <dgm:spPr/>
      <dgm:t>
        <a:bodyPr/>
        <a:lstStyle/>
        <a:p>
          <a:pPr rtl="1"/>
          <a:endParaRPr lang="fa-IR"/>
        </a:p>
      </dgm:t>
    </dgm:pt>
    <dgm:pt modelId="{8EDDFFBE-6899-4FE2-AA1C-104DF5996786}" type="parTrans" cxnId="{0BB4BA20-9408-48F1-A820-2141F967161A}">
      <dgm:prSet/>
      <dgm:spPr/>
      <dgm:t>
        <a:bodyPr/>
        <a:lstStyle/>
        <a:p>
          <a:pPr rtl="1"/>
          <a:endParaRPr lang="fa-IR"/>
        </a:p>
      </dgm:t>
    </dgm:pt>
    <dgm:pt modelId="{D47AA5E7-B28C-4D17-9574-72D37DB92D97}" type="sibTrans" cxnId="{0BB4BA20-9408-48F1-A820-2141F967161A}">
      <dgm:prSet/>
      <dgm:spPr/>
      <dgm:t>
        <a:bodyPr/>
        <a:lstStyle/>
        <a:p>
          <a:pPr rtl="1"/>
          <a:endParaRPr lang="fa-IR"/>
        </a:p>
      </dgm:t>
    </dgm:pt>
    <dgm:pt modelId="{B3726DCA-05CB-4940-8399-7AA05ECB196C}">
      <dgm:prSet/>
      <dgm:spPr/>
      <dgm:t>
        <a:bodyPr/>
        <a:lstStyle/>
        <a:p>
          <a:pPr rtl="1"/>
          <a:endParaRPr lang="fa-IR"/>
        </a:p>
      </dgm:t>
    </dgm:pt>
    <dgm:pt modelId="{04EAA20A-A54D-4B9E-9813-59FCAEBE3E1D}" type="parTrans" cxnId="{ABA7DBC5-F071-4C4D-B6D6-338933BB735A}">
      <dgm:prSet/>
      <dgm:spPr/>
      <dgm:t>
        <a:bodyPr/>
        <a:lstStyle/>
        <a:p>
          <a:pPr rtl="1"/>
          <a:endParaRPr lang="fa-IR"/>
        </a:p>
      </dgm:t>
    </dgm:pt>
    <dgm:pt modelId="{576494AB-371A-499A-B628-B7D3E6F6B8EE}" type="sibTrans" cxnId="{ABA7DBC5-F071-4C4D-B6D6-338933BB735A}">
      <dgm:prSet/>
      <dgm:spPr/>
      <dgm:t>
        <a:bodyPr/>
        <a:lstStyle/>
        <a:p>
          <a:pPr rtl="1"/>
          <a:endParaRPr lang="fa-IR"/>
        </a:p>
      </dgm:t>
    </dgm:pt>
    <dgm:pt modelId="{186620C6-4EBC-4BA3-B9B2-A626B173C5A0}" type="pres">
      <dgm:prSet presAssocID="{67270EEC-435F-4FA6-B93C-DA6CBDEA0808}" presName="cycle" presStyleCnt="0">
        <dgm:presLayoutVars>
          <dgm:chMax val="1"/>
          <dgm:dir/>
          <dgm:animLvl val="ctr"/>
          <dgm:resizeHandles val="exact"/>
        </dgm:presLayoutVars>
      </dgm:prSet>
      <dgm:spPr/>
      <dgm:t>
        <a:bodyPr/>
        <a:lstStyle/>
        <a:p>
          <a:pPr rtl="1"/>
          <a:endParaRPr lang="fa-IR"/>
        </a:p>
      </dgm:t>
    </dgm:pt>
    <dgm:pt modelId="{F32418BF-1021-4A01-A78D-1D04FDB89E33}" type="pres">
      <dgm:prSet presAssocID="{327F57D8-FFD2-4AE3-80B6-E3D4A8B189DC}" presName="centerShape" presStyleLbl="node0" presStyleIdx="0" presStyleCnt="1"/>
      <dgm:spPr/>
      <dgm:t>
        <a:bodyPr/>
        <a:lstStyle/>
        <a:p>
          <a:pPr rtl="1"/>
          <a:endParaRPr lang="fa-IR"/>
        </a:p>
      </dgm:t>
    </dgm:pt>
    <dgm:pt modelId="{915C3268-0A7A-4A9F-ADE1-092F1AC79C55}" type="pres">
      <dgm:prSet presAssocID="{7026B9C1-5BFB-4C37-B127-BF61956E3D6D}" presName="parTrans" presStyleLbl="bgSibTrans2D1" presStyleIdx="0" presStyleCnt="6"/>
      <dgm:spPr/>
      <dgm:t>
        <a:bodyPr/>
        <a:lstStyle/>
        <a:p>
          <a:pPr rtl="1"/>
          <a:endParaRPr lang="fa-IR"/>
        </a:p>
      </dgm:t>
    </dgm:pt>
    <dgm:pt modelId="{B2D40C72-ECBE-485C-870D-9AE1647D1A42}" type="pres">
      <dgm:prSet presAssocID="{7D85ADBF-7CC6-4678-AD6A-4AF3A7472D6C}" presName="node" presStyleLbl="node1" presStyleIdx="0" presStyleCnt="6">
        <dgm:presLayoutVars>
          <dgm:bulletEnabled val="1"/>
        </dgm:presLayoutVars>
      </dgm:prSet>
      <dgm:spPr/>
      <dgm:t>
        <a:bodyPr/>
        <a:lstStyle/>
        <a:p>
          <a:pPr rtl="1"/>
          <a:endParaRPr lang="fa-IR"/>
        </a:p>
      </dgm:t>
    </dgm:pt>
    <dgm:pt modelId="{1B70102B-255D-4973-8647-ABC51537DFBC}" type="pres">
      <dgm:prSet presAssocID="{FDDB3B65-7DA6-4014-9FA0-B08A79D5B11C}" presName="parTrans" presStyleLbl="bgSibTrans2D1" presStyleIdx="1" presStyleCnt="6"/>
      <dgm:spPr/>
      <dgm:t>
        <a:bodyPr/>
        <a:lstStyle/>
        <a:p>
          <a:pPr rtl="1"/>
          <a:endParaRPr lang="fa-IR"/>
        </a:p>
      </dgm:t>
    </dgm:pt>
    <dgm:pt modelId="{A878C617-3514-4385-8CD8-D1A27DAF6B90}" type="pres">
      <dgm:prSet presAssocID="{253CC0FE-E9C8-4BB3-9DBE-DF49E27DB471}" presName="node" presStyleLbl="node1" presStyleIdx="1" presStyleCnt="6">
        <dgm:presLayoutVars>
          <dgm:bulletEnabled val="1"/>
        </dgm:presLayoutVars>
      </dgm:prSet>
      <dgm:spPr/>
      <dgm:t>
        <a:bodyPr/>
        <a:lstStyle/>
        <a:p>
          <a:pPr rtl="1"/>
          <a:endParaRPr lang="fa-IR"/>
        </a:p>
      </dgm:t>
    </dgm:pt>
    <dgm:pt modelId="{DEC24A78-A902-4BCB-BD7D-DFA053183DB2}" type="pres">
      <dgm:prSet presAssocID="{CC59FBCF-6761-4C3E-A394-C1F1673D7561}" presName="parTrans" presStyleLbl="bgSibTrans2D1" presStyleIdx="2" presStyleCnt="6"/>
      <dgm:spPr/>
      <dgm:t>
        <a:bodyPr/>
        <a:lstStyle/>
        <a:p>
          <a:pPr rtl="1"/>
          <a:endParaRPr lang="fa-IR"/>
        </a:p>
      </dgm:t>
    </dgm:pt>
    <dgm:pt modelId="{D7EA4278-6AF7-49BE-AA01-C8F0EDB97AE6}" type="pres">
      <dgm:prSet presAssocID="{97072E0A-8C6A-440F-B10A-2FECC25D4DAA}" presName="node" presStyleLbl="node1" presStyleIdx="2" presStyleCnt="6" custScaleY="122912">
        <dgm:presLayoutVars>
          <dgm:bulletEnabled val="1"/>
        </dgm:presLayoutVars>
      </dgm:prSet>
      <dgm:spPr/>
      <dgm:t>
        <a:bodyPr/>
        <a:lstStyle/>
        <a:p>
          <a:pPr rtl="1"/>
          <a:endParaRPr lang="fa-IR"/>
        </a:p>
      </dgm:t>
    </dgm:pt>
    <dgm:pt modelId="{B3F016BA-EEB2-4A3D-8FE4-CF5DC4060863}" type="pres">
      <dgm:prSet presAssocID="{AB6CD7EA-C1DF-43AE-9F2F-69E07BB24266}" presName="parTrans" presStyleLbl="bgSibTrans2D1" presStyleIdx="3" presStyleCnt="6"/>
      <dgm:spPr/>
      <dgm:t>
        <a:bodyPr/>
        <a:lstStyle/>
        <a:p>
          <a:pPr rtl="1"/>
          <a:endParaRPr lang="fa-IR"/>
        </a:p>
      </dgm:t>
    </dgm:pt>
    <dgm:pt modelId="{064E4E57-C62D-4830-84E4-767D4A8F9043}" type="pres">
      <dgm:prSet presAssocID="{5FADE080-7607-4271-9083-9CA358192457}" presName="node" presStyleLbl="node1" presStyleIdx="3" presStyleCnt="6" custScaleY="114163">
        <dgm:presLayoutVars>
          <dgm:bulletEnabled val="1"/>
        </dgm:presLayoutVars>
      </dgm:prSet>
      <dgm:spPr/>
      <dgm:t>
        <a:bodyPr/>
        <a:lstStyle/>
        <a:p>
          <a:pPr rtl="1"/>
          <a:endParaRPr lang="fa-IR"/>
        </a:p>
      </dgm:t>
    </dgm:pt>
    <dgm:pt modelId="{45BC4EA1-07C9-4436-8CF9-3E6C3C18BA01}" type="pres">
      <dgm:prSet presAssocID="{854ADFF1-5467-4C1F-9FAC-0752DBB2742A}" presName="parTrans" presStyleLbl="bgSibTrans2D1" presStyleIdx="4" presStyleCnt="6"/>
      <dgm:spPr/>
      <dgm:t>
        <a:bodyPr/>
        <a:lstStyle/>
        <a:p>
          <a:pPr rtl="1"/>
          <a:endParaRPr lang="fa-IR"/>
        </a:p>
      </dgm:t>
    </dgm:pt>
    <dgm:pt modelId="{51ADB452-5141-4A2F-BCDB-EA54E65A8F7E}" type="pres">
      <dgm:prSet presAssocID="{8DA9BE4A-2F5E-43B3-9995-E3587C8C30B9}" presName="node" presStyleLbl="node1" presStyleIdx="4" presStyleCnt="6">
        <dgm:presLayoutVars>
          <dgm:bulletEnabled val="1"/>
        </dgm:presLayoutVars>
      </dgm:prSet>
      <dgm:spPr/>
      <dgm:t>
        <a:bodyPr/>
        <a:lstStyle/>
        <a:p>
          <a:pPr rtl="1"/>
          <a:endParaRPr lang="fa-IR"/>
        </a:p>
      </dgm:t>
    </dgm:pt>
    <dgm:pt modelId="{C00C8A76-06E6-410A-BF5B-65C6990F3830}" type="pres">
      <dgm:prSet presAssocID="{D4F72434-80B4-4ACB-B774-15069726C8D6}" presName="parTrans" presStyleLbl="bgSibTrans2D1" presStyleIdx="5" presStyleCnt="6"/>
      <dgm:spPr/>
      <dgm:t>
        <a:bodyPr/>
        <a:lstStyle/>
        <a:p>
          <a:pPr rtl="1"/>
          <a:endParaRPr lang="fa-IR"/>
        </a:p>
      </dgm:t>
    </dgm:pt>
    <dgm:pt modelId="{456B5A2B-A72C-460D-BD60-68F32AA4851F}" type="pres">
      <dgm:prSet presAssocID="{D68D9EF5-8247-4730-AA24-BD190925476A}" presName="node" presStyleLbl="node1" presStyleIdx="5" presStyleCnt="6" custRadScaleRad="94296" custRadScaleInc="-5250">
        <dgm:presLayoutVars>
          <dgm:bulletEnabled val="1"/>
        </dgm:presLayoutVars>
      </dgm:prSet>
      <dgm:spPr/>
      <dgm:t>
        <a:bodyPr/>
        <a:lstStyle/>
        <a:p>
          <a:pPr rtl="1"/>
          <a:endParaRPr lang="fa-IR"/>
        </a:p>
      </dgm:t>
    </dgm:pt>
  </dgm:ptLst>
  <dgm:cxnLst>
    <dgm:cxn modelId="{6612321E-D60C-4463-8EB9-5080C8E7366F}" type="presOf" srcId="{327F57D8-FFD2-4AE3-80B6-E3D4A8B189DC}" destId="{F32418BF-1021-4A01-A78D-1D04FDB89E33}" srcOrd="0" destOrd="0" presId="urn:microsoft.com/office/officeart/2005/8/layout/radial4"/>
    <dgm:cxn modelId="{7052193E-C4DB-410B-B95F-DC749CD8A77F}" srcId="{67270EEC-435F-4FA6-B93C-DA6CBDEA0808}" destId="{FAA55929-39D9-4BC8-85EA-BBD27D1F01F0}" srcOrd="3" destOrd="0" parTransId="{DD569307-0B3B-4FA7-ADE2-9AF5CC42900D}" sibTransId="{B492BD18-A959-4935-83AF-86D7C2B2BB25}"/>
    <dgm:cxn modelId="{ABA7DBC5-F071-4C4D-B6D6-338933BB735A}" srcId="{67270EEC-435F-4FA6-B93C-DA6CBDEA0808}" destId="{B3726DCA-05CB-4940-8399-7AA05ECB196C}" srcOrd="1" destOrd="0" parTransId="{04EAA20A-A54D-4B9E-9813-59FCAEBE3E1D}" sibTransId="{576494AB-371A-499A-B628-B7D3E6F6B8EE}"/>
    <dgm:cxn modelId="{3EBAB6A6-0F23-4E66-94CF-CFF9B4004723}" srcId="{67270EEC-435F-4FA6-B93C-DA6CBDEA0808}" destId="{B4F7FFA7-BADE-42A1-9E17-DE74EFB76682}" srcOrd="5" destOrd="0" parTransId="{AC5DB135-5C9C-4E71-A433-F4BACE0D3FCD}" sibTransId="{3CCFA60A-8AD4-46BF-B3FA-125075C2F455}"/>
    <dgm:cxn modelId="{E9F82C6B-40FB-4E25-A6F9-90A6DA3AF56A}" type="presOf" srcId="{8DA9BE4A-2F5E-43B3-9995-E3587C8C30B9}" destId="{51ADB452-5141-4A2F-BCDB-EA54E65A8F7E}" srcOrd="0" destOrd="0" presId="urn:microsoft.com/office/officeart/2005/8/layout/radial4"/>
    <dgm:cxn modelId="{35BDA202-760D-44D5-B44D-5239F6547E76}" srcId="{67270EEC-435F-4FA6-B93C-DA6CBDEA0808}" destId="{C0FB70FD-C9B4-43EF-BFFB-0BD18072C647}" srcOrd="4" destOrd="0" parTransId="{300FCFBF-972E-4B52-926F-5793548CCD7B}" sibTransId="{7FF422DE-841E-4F19-A061-B988F0474040}"/>
    <dgm:cxn modelId="{E090C6A1-E731-437B-A206-77488C85383B}" srcId="{327F57D8-FFD2-4AE3-80B6-E3D4A8B189DC}" destId="{7D85ADBF-7CC6-4678-AD6A-4AF3A7472D6C}" srcOrd="0" destOrd="0" parTransId="{7026B9C1-5BFB-4C37-B127-BF61956E3D6D}" sibTransId="{F317F0F8-502A-4504-BDED-FEB410B7E510}"/>
    <dgm:cxn modelId="{6BA97BB3-F3FC-44F1-B0CA-2A94BE890B43}" srcId="{327F57D8-FFD2-4AE3-80B6-E3D4A8B189DC}" destId="{253CC0FE-E9C8-4BB3-9DBE-DF49E27DB471}" srcOrd="1" destOrd="0" parTransId="{FDDB3B65-7DA6-4014-9FA0-B08A79D5B11C}" sibTransId="{6665135A-8494-4DB4-A41B-D96D32A9E8C9}"/>
    <dgm:cxn modelId="{8E5AEC64-6D15-4B04-93DA-016A56D800F7}" type="presOf" srcId="{7026B9C1-5BFB-4C37-B127-BF61956E3D6D}" destId="{915C3268-0A7A-4A9F-ADE1-092F1AC79C55}" srcOrd="0" destOrd="0" presId="urn:microsoft.com/office/officeart/2005/8/layout/radial4"/>
    <dgm:cxn modelId="{A90660FD-FF44-45C5-8CD7-81A230E6E3BC}" type="presOf" srcId="{97072E0A-8C6A-440F-B10A-2FECC25D4DAA}" destId="{D7EA4278-6AF7-49BE-AA01-C8F0EDB97AE6}" srcOrd="0" destOrd="0" presId="urn:microsoft.com/office/officeart/2005/8/layout/radial4"/>
    <dgm:cxn modelId="{3B8A0CE2-4AB0-4569-8AD7-94FC4BDE3325}" type="presOf" srcId="{5FADE080-7607-4271-9083-9CA358192457}" destId="{064E4E57-C62D-4830-84E4-767D4A8F9043}" srcOrd="0" destOrd="0" presId="urn:microsoft.com/office/officeart/2005/8/layout/radial4"/>
    <dgm:cxn modelId="{BC14653B-5790-4C1F-974B-8742B44239CE}" type="presOf" srcId="{253CC0FE-E9C8-4BB3-9DBE-DF49E27DB471}" destId="{A878C617-3514-4385-8CD8-D1A27DAF6B90}" srcOrd="0" destOrd="0" presId="urn:microsoft.com/office/officeart/2005/8/layout/radial4"/>
    <dgm:cxn modelId="{2DF9D8A5-A7B8-4D7B-ABBE-001906CA1EF3}" type="presOf" srcId="{854ADFF1-5467-4C1F-9FAC-0752DBB2742A}" destId="{45BC4EA1-07C9-4436-8CF9-3E6C3C18BA01}" srcOrd="0" destOrd="0" presId="urn:microsoft.com/office/officeart/2005/8/layout/radial4"/>
    <dgm:cxn modelId="{960E53D9-52E1-4F31-91F9-86F15628D3A7}" srcId="{327F57D8-FFD2-4AE3-80B6-E3D4A8B189DC}" destId="{8DA9BE4A-2F5E-43B3-9995-E3587C8C30B9}" srcOrd="4" destOrd="0" parTransId="{854ADFF1-5467-4C1F-9FAC-0752DBB2742A}" sibTransId="{48D76C7B-C130-4EA0-8C1E-C2DCF989CBF3}"/>
    <dgm:cxn modelId="{AB80D99A-EBE7-4887-B451-D08E124CDBC9}" type="presOf" srcId="{FDDB3B65-7DA6-4014-9FA0-B08A79D5B11C}" destId="{1B70102B-255D-4973-8647-ABC51537DFBC}" srcOrd="0" destOrd="0" presId="urn:microsoft.com/office/officeart/2005/8/layout/radial4"/>
    <dgm:cxn modelId="{069095B7-BE94-4835-80E5-DDA5F46B6215}" srcId="{327F57D8-FFD2-4AE3-80B6-E3D4A8B189DC}" destId="{D68D9EF5-8247-4730-AA24-BD190925476A}" srcOrd="5" destOrd="0" parTransId="{D4F72434-80B4-4ACB-B774-15069726C8D6}" sibTransId="{A524A65E-7060-4870-A9AA-401F2124CCDB}"/>
    <dgm:cxn modelId="{93272431-3044-4F77-AF76-A0A5135D2104}" type="presOf" srcId="{D4F72434-80B4-4ACB-B774-15069726C8D6}" destId="{C00C8A76-06E6-410A-BF5B-65C6990F3830}" srcOrd="0" destOrd="0" presId="urn:microsoft.com/office/officeart/2005/8/layout/radial4"/>
    <dgm:cxn modelId="{534188C1-C6D2-447E-B268-210B938DD928}" type="presOf" srcId="{AB6CD7EA-C1DF-43AE-9F2F-69E07BB24266}" destId="{B3F016BA-EEB2-4A3D-8FE4-CF5DC4060863}" srcOrd="0" destOrd="0" presId="urn:microsoft.com/office/officeart/2005/8/layout/radial4"/>
    <dgm:cxn modelId="{0164BB10-E7DC-4227-B59A-D8F4CD8D36CB}" srcId="{327F57D8-FFD2-4AE3-80B6-E3D4A8B189DC}" destId="{5FADE080-7607-4271-9083-9CA358192457}" srcOrd="3" destOrd="0" parTransId="{AB6CD7EA-C1DF-43AE-9F2F-69E07BB24266}" sibTransId="{1C14E625-1E52-442F-9374-D10167F96E06}"/>
    <dgm:cxn modelId="{A31A7154-1B50-4959-A7AE-52BF3744BDA3}" srcId="{327F57D8-FFD2-4AE3-80B6-E3D4A8B189DC}" destId="{97072E0A-8C6A-440F-B10A-2FECC25D4DAA}" srcOrd="2" destOrd="0" parTransId="{CC59FBCF-6761-4C3E-A394-C1F1673D7561}" sibTransId="{50DCB8A4-2915-49F5-BBFE-B990F169BB01}"/>
    <dgm:cxn modelId="{0BB4BA20-9408-48F1-A820-2141F967161A}" srcId="{67270EEC-435F-4FA6-B93C-DA6CBDEA0808}" destId="{70C2BB7A-A289-4984-924E-5A7CE33DB3CE}" srcOrd="2" destOrd="0" parTransId="{8EDDFFBE-6899-4FE2-AA1C-104DF5996786}" sibTransId="{D47AA5E7-B28C-4D17-9574-72D37DB92D97}"/>
    <dgm:cxn modelId="{D013AA1C-B0DE-4B77-8DAE-A4B3A631E43C}" type="presOf" srcId="{67270EEC-435F-4FA6-B93C-DA6CBDEA0808}" destId="{186620C6-4EBC-4BA3-B9B2-A626B173C5A0}" srcOrd="0" destOrd="0" presId="urn:microsoft.com/office/officeart/2005/8/layout/radial4"/>
    <dgm:cxn modelId="{FC025515-AB86-49E4-931E-DA56ACBD5E8B}" srcId="{67270EEC-435F-4FA6-B93C-DA6CBDEA0808}" destId="{327F57D8-FFD2-4AE3-80B6-E3D4A8B189DC}" srcOrd="0" destOrd="0" parTransId="{BB79D2F8-C47A-494D-840D-E8A5D6F52422}" sibTransId="{EDE83483-F7FE-4540-AF0A-333F403B1EA5}"/>
    <dgm:cxn modelId="{433776A1-8EDB-40FF-802A-A155B8AEE7F8}" type="presOf" srcId="{CC59FBCF-6761-4C3E-A394-C1F1673D7561}" destId="{DEC24A78-A902-4BCB-BD7D-DFA053183DB2}" srcOrd="0" destOrd="0" presId="urn:microsoft.com/office/officeart/2005/8/layout/radial4"/>
    <dgm:cxn modelId="{AE758F03-A115-474E-B583-FCB61CA0D72E}" type="presOf" srcId="{D68D9EF5-8247-4730-AA24-BD190925476A}" destId="{456B5A2B-A72C-460D-BD60-68F32AA4851F}" srcOrd="0" destOrd="0" presId="urn:microsoft.com/office/officeart/2005/8/layout/radial4"/>
    <dgm:cxn modelId="{D8BB5574-747E-4629-892C-F7CF8FA37A70}" type="presOf" srcId="{7D85ADBF-7CC6-4678-AD6A-4AF3A7472D6C}" destId="{B2D40C72-ECBE-485C-870D-9AE1647D1A42}" srcOrd="0" destOrd="0" presId="urn:microsoft.com/office/officeart/2005/8/layout/radial4"/>
    <dgm:cxn modelId="{09099575-79BE-4E5C-8FB9-588886F8758B}" type="presParOf" srcId="{186620C6-4EBC-4BA3-B9B2-A626B173C5A0}" destId="{F32418BF-1021-4A01-A78D-1D04FDB89E33}" srcOrd="0" destOrd="0" presId="urn:microsoft.com/office/officeart/2005/8/layout/radial4"/>
    <dgm:cxn modelId="{887998B6-EA58-4A5B-9194-B94E85D16595}" type="presParOf" srcId="{186620C6-4EBC-4BA3-B9B2-A626B173C5A0}" destId="{915C3268-0A7A-4A9F-ADE1-092F1AC79C55}" srcOrd="1" destOrd="0" presId="urn:microsoft.com/office/officeart/2005/8/layout/radial4"/>
    <dgm:cxn modelId="{E5FF076B-AAA2-4C3B-874C-251CD7D40936}" type="presParOf" srcId="{186620C6-4EBC-4BA3-B9B2-A626B173C5A0}" destId="{B2D40C72-ECBE-485C-870D-9AE1647D1A42}" srcOrd="2" destOrd="0" presId="urn:microsoft.com/office/officeart/2005/8/layout/radial4"/>
    <dgm:cxn modelId="{2E33633C-286C-4C68-915B-0DC8634886EE}" type="presParOf" srcId="{186620C6-4EBC-4BA3-B9B2-A626B173C5A0}" destId="{1B70102B-255D-4973-8647-ABC51537DFBC}" srcOrd="3" destOrd="0" presId="urn:microsoft.com/office/officeart/2005/8/layout/radial4"/>
    <dgm:cxn modelId="{6D0CB4E9-A239-405C-9D07-1592EDD696E2}" type="presParOf" srcId="{186620C6-4EBC-4BA3-B9B2-A626B173C5A0}" destId="{A878C617-3514-4385-8CD8-D1A27DAF6B90}" srcOrd="4" destOrd="0" presId="urn:microsoft.com/office/officeart/2005/8/layout/radial4"/>
    <dgm:cxn modelId="{C898AA93-FC2C-4809-A861-7D184D94AE58}" type="presParOf" srcId="{186620C6-4EBC-4BA3-B9B2-A626B173C5A0}" destId="{DEC24A78-A902-4BCB-BD7D-DFA053183DB2}" srcOrd="5" destOrd="0" presId="urn:microsoft.com/office/officeart/2005/8/layout/radial4"/>
    <dgm:cxn modelId="{D2648A7F-9CB4-4279-B65E-9A54768D5154}" type="presParOf" srcId="{186620C6-4EBC-4BA3-B9B2-A626B173C5A0}" destId="{D7EA4278-6AF7-49BE-AA01-C8F0EDB97AE6}" srcOrd="6" destOrd="0" presId="urn:microsoft.com/office/officeart/2005/8/layout/radial4"/>
    <dgm:cxn modelId="{4FED0A8A-3516-4894-9FD3-F38140BFBAF0}" type="presParOf" srcId="{186620C6-4EBC-4BA3-B9B2-A626B173C5A0}" destId="{B3F016BA-EEB2-4A3D-8FE4-CF5DC4060863}" srcOrd="7" destOrd="0" presId="urn:microsoft.com/office/officeart/2005/8/layout/radial4"/>
    <dgm:cxn modelId="{2540A4B8-A2D0-4789-9194-2150708B580D}" type="presParOf" srcId="{186620C6-4EBC-4BA3-B9B2-A626B173C5A0}" destId="{064E4E57-C62D-4830-84E4-767D4A8F9043}" srcOrd="8" destOrd="0" presId="urn:microsoft.com/office/officeart/2005/8/layout/radial4"/>
    <dgm:cxn modelId="{252D8C40-0D71-4AE6-B70D-400F8D165732}" type="presParOf" srcId="{186620C6-4EBC-4BA3-B9B2-A626B173C5A0}" destId="{45BC4EA1-07C9-4436-8CF9-3E6C3C18BA01}" srcOrd="9" destOrd="0" presId="urn:microsoft.com/office/officeart/2005/8/layout/radial4"/>
    <dgm:cxn modelId="{E069440F-534E-4F27-9F97-944233D262A8}" type="presParOf" srcId="{186620C6-4EBC-4BA3-B9B2-A626B173C5A0}" destId="{51ADB452-5141-4A2F-BCDB-EA54E65A8F7E}" srcOrd="10" destOrd="0" presId="urn:microsoft.com/office/officeart/2005/8/layout/radial4"/>
    <dgm:cxn modelId="{E200361A-8645-4EC8-837E-A84FB84036AC}" type="presParOf" srcId="{186620C6-4EBC-4BA3-B9B2-A626B173C5A0}" destId="{C00C8A76-06E6-410A-BF5B-65C6990F3830}" srcOrd="11" destOrd="0" presId="urn:microsoft.com/office/officeart/2005/8/layout/radial4"/>
    <dgm:cxn modelId="{381179B8-48C9-4E31-8A20-513BF63FE9B5}" type="presParOf" srcId="{186620C6-4EBC-4BA3-B9B2-A626B173C5A0}" destId="{456B5A2B-A72C-460D-BD60-68F32AA4851F}"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8B125-8315-4083-BE5C-23EFFF19AAB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fa-IR"/>
        </a:p>
      </dgm:t>
    </dgm:pt>
    <dgm:pt modelId="{8F208069-E0AC-448B-A287-B0ED8761E851}">
      <dgm:prSet phldrT="[Text]"/>
      <dgm:spPr/>
      <dgm:t>
        <a:bodyPr/>
        <a:lstStyle/>
        <a:p>
          <a:pPr rtl="1"/>
          <a:r>
            <a:rPr lang="fa-IR" b="1" dirty="0" smtClean="0">
              <a:solidFill>
                <a:srgbClr val="FFFF00"/>
              </a:solidFill>
              <a:cs typeface="B Zar" pitchFamily="2" charset="-78"/>
            </a:rPr>
            <a:t>آموزشهايي در زمينه پيشگيري از بارداري هاي ناخواسته</a:t>
          </a:r>
          <a:endParaRPr lang="fa-IR" dirty="0">
            <a:solidFill>
              <a:srgbClr val="FFFF00"/>
            </a:solidFill>
          </a:endParaRPr>
        </a:p>
      </dgm:t>
    </dgm:pt>
    <dgm:pt modelId="{4765EBF0-35B9-47C4-B264-AC35E32D44AD}" type="parTrans" cxnId="{0CCCC744-4E9D-44E1-A5E3-36002722AF93}">
      <dgm:prSet/>
      <dgm:spPr/>
      <dgm:t>
        <a:bodyPr/>
        <a:lstStyle/>
        <a:p>
          <a:pPr rtl="1"/>
          <a:endParaRPr lang="fa-IR"/>
        </a:p>
      </dgm:t>
    </dgm:pt>
    <dgm:pt modelId="{E0FCA9B4-7EB0-440C-A8BE-C59511E397D3}" type="sibTrans" cxnId="{0CCCC744-4E9D-44E1-A5E3-36002722AF93}">
      <dgm:prSet/>
      <dgm:spPr/>
      <dgm:t>
        <a:bodyPr/>
        <a:lstStyle/>
        <a:p>
          <a:pPr rtl="1"/>
          <a:endParaRPr lang="fa-IR"/>
        </a:p>
      </dgm:t>
    </dgm:pt>
    <dgm:pt modelId="{79E80EFF-E687-4642-B3BE-D4F807B55366}">
      <dgm:prSet phldrT="[Text]"/>
      <dgm:spPr/>
      <dgm:t>
        <a:bodyPr/>
        <a:lstStyle/>
        <a:p>
          <a:pPr rtl="1"/>
          <a:r>
            <a:rPr lang="ar-SA" dirty="0" smtClean="0">
              <a:solidFill>
                <a:schemeClr val="bg1"/>
              </a:solidFill>
              <a:cs typeface="B Zar" pitchFamily="2" charset="-78"/>
            </a:rPr>
            <a:t>استفاده صحیح از روشهای پیشگی</a:t>
          </a:r>
          <a:r>
            <a:rPr lang="fa-IR" dirty="0" smtClean="0">
              <a:solidFill>
                <a:schemeClr val="bg1"/>
              </a:solidFill>
              <a:cs typeface="B Zar" pitchFamily="2" charset="-78"/>
            </a:rPr>
            <a:t>ر</a:t>
          </a:r>
          <a:r>
            <a:rPr lang="ar-SA" dirty="0" smtClean="0">
              <a:solidFill>
                <a:schemeClr val="bg1"/>
              </a:solidFill>
              <a:cs typeface="B Zar" pitchFamily="2" charset="-78"/>
            </a:rPr>
            <a:t>ی ازبارداری </a:t>
          </a:r>
          <a:endParaRPr lang="fa-IR" dirty="0">
            <a:solidFill>
              <a:schemeClr val="bg1"/>
            </a:solidFill>
          </a:endParaRPr>
        </a:p>
      </dgm:t>
    </dgm:pt>
    <dgm:pt modelId="{D427766A-711D-4E93-9015-C6162690A678}" type="parTrans" cxnId="{3EDF882C-9622-40E0-809C-AB280C98D989}">
      <dgm:prSet/>
      <dgm:spPr/>
      <dgm:t>
        <a:bodyPr/>
        <a:lstStyle/>
        <a:p>
          <a:pPr rtl="1"/>
          <a:endParaRPr lang="fa-IR"/>
        </a:p>
      </dgm:t>
    </dgm:pt>
    <dgm:pt modelId="{5A76111E-A312-41BF-B8C5-91B51BCA6137}" type="sibTrans" cxnId="{3EDF882C-9622-40E0-809C-AB280C98D989}">
      <dgm:prSet/>
      <dgm:spPr/>
      <dgm:t>
        <a:bodyPr/>
        <a:lstStyle/>
        <a:p>
          <a:pPr rtl="1"/>
          <a:endParaRPr lang="fa-IR"/>
        </a:p>
      </dgm:t>
    </dgm:pt>
    <dgm:pt modelId="{2021222E-B572-4BB1-9C77-10520F042D14}">
      <dgm:prSet/>
      <dgm:spPr/>
      <dgm:t>
        <a:bodyPr/>
        <a:lstStyle/>
        <a:p>
          <a:pPr rtl="1"/>
          <a:r>
            <a:rPr lang="ar-SA" dirty="0" smtClean="0">
              <a:solidFill>
                <a:schemeClr val="bg1"/>
              </a:solidFill>
              <a:cs typeface="B Zar" pitchFamily="2" charset="-78"/>
            </a:rPr>
            <a:t>کاهش استفاده از روشهایی که شکست بالایی دارند مثل کاندوم و منقطع </a:t>
          </a:r>
          <a:endParaRPr lang="en-US" dirty="0">
            <a:solidFill>
              <a:schemeClr val="bg1"/>
            </a:solidFill>
            <a:cs typeface="B Zar" pitchFamily="2" charset="-78"/>
          </a:endParaRPr>
        </a:p>
      </dgm:t>
    </dgm:pt>
    <dgm:pt modelId="{E8FD4446-ED61-40FB-92E5-F2CBAC6F23FC}" type="parTrans" cxnId="{6DB2551D-D927-495B-B67B-B46301D59112}">
      <dgm:prSet/>
      <dgm:spPr/>
      <dgm:t>
        <a:bodyPr/>
        <a:lstStyle/>
        <a:p>
          <a:pPr rtl="1"/>
          <a:endParaRPr lang="fa-IR"/>
        </a:p>
      </dgm:t>
    </dgm:pt>
    <dgm:pt modelId="{F6C55ED2-0216-401A-976F-1DDE0EA05FEC}" type="sibTrans" cxnId="{6DB2551D-D927-495B-B67B-B46301D59112}">
      <dgm:prSet/>
      <dgm:spPr/>
      <dgm:t>
        <a:bodyPr/>
        <a:lstStyle/>
        <a:p>
          <a:pPr rtl="1"/>
          <a:endParaRPr lang="fa-IR"/>
        </a:p>
      </dgm:t>
    </dgm:pt>
    <dgm:pt modelId="{3A7A67A5-CA07-4024-9C04-6F1979E35A54}">
      <dgm:prSet/>
      <dgm:spPr/>
      <dgm:t>
        <a:bodyPr/>
        <a:lstStyle/>
        <a:p>
          <a:pPr rtl="1"/>
          <a:r>
            <a:rPr lang="ar-SA" dirty="0" smtClean="0">
              <a:solidFill>
                <a:schemeClr val="bg1"/>
              </a:solidFill>
              <a:cs typeface="B Zar" pitchFamily="2" charset="-78"/>
            </a:rPr>
            <a:t>توجه به زنان 10 تا 49 ساله همسردار که هیچ روش پیشگیر ی از بارداری استفاده نمی کنند </a:t>
          </a:r>
          <a:endParaRPr lang="en-US" dirty="0">
            <a:solidFill>
              <a:schemeClr val="bg1"/>
            </a:solidFill>
            <a:cs typeface="B Zar" pitchFamily="2" charset="-78"/>
          </a:endParaRPr>
        </a:p>
      </dgm:t>
    </dgm:pt>
    <dgm:pt modelId="{48C14C6F-2189-43A6-86AC-CA5F60DD1D8A}" type="parTrans" cxnId="{E7FACDA4-5A61-4CBE-8E21-96B74D91C14F}">
      <dgm:prSet/>
      <dgm:spPr/>
      <dgm:t>
        <a:bodyPr/>
        <a:lstStyle/>
        <a:p>
          <a:pPr rtl="1"/>
          <a:endParaRPr lang="fa-IR"/>
        </a:p>
      </dgm:t>
    </dgm:pt>
    <dgm:pt modelId="{857E9E33-DBA8-44FA-BB90-735C2D0A3D87}" type="sibTrans" cxnId="{E7FACDA4-5A61-4CBE-8E21-96B74D91C14F}">
      <dgm:prSet/>
      <dgm:spPr/>
      <dgm:t>
        <a:bodyPr/>
        <a:lstStyle/>
        <a:p>
          <a:pPr rtl="1"/>
          <a:endParaRPr lang="fa-IR"/>
        </a:p>
      </dgm:t>
    </dgm:pt>
    <dgm:pt modelId="{20E80F80-F5BA-4E4D-B616-F5ED2A19F0B7}">
      <dgm:prSet/>
      <dgm:spPr/>
      <dgm:t>
        <a:bodyPr/>
        <a:lstStyle/>
        <a:p>
          <a:pPr rtl="1"/>
          <a:r>
            <a:rPr kumimoji="0" lang="fa-IR" b="0" i="0" u="none" strike="noStrike" cap="none" normalizeH="0" baseline="0" dirty="0" smtClean="0">
              <a:ln>
                <a:noFill/>
              </a:ln>
              <a:solidFill>
                <a:schemeClr val="bg1"/>
              </a:solidFill>
              <a:effectLst/>
              <a:latin typeface="Arial" pitchFamily="34" charset="0"/>
              <a:cs typeface="B Zar" pitchFamily="2" charset="-78"/>
            </a:rPr>
            <a:t>استفاده از روشهاي اورژانس پيشگيري از بارداري</a:t>
          </a:r>
          <a:endParaRPr kumimoji="0" lang="en-US" b="0" i="0" u="none" strike="noStrike" cap="none" normalizeH="0" baseline="0" dirty="0" smtClean="0">
            <a:ln>
              <a:noFill/>
            </a:ln>
            <a:solidFill>
              <a:schemeClr val="bg1"/>
            </a:solidFill>
            <a:effectLst/>
            <a:latin typeface="Arial" pitchFamily="34" charset="0"/>
            <a:cs typeface="B Zar" pitchFamily="2" charset="-78"/>
          </a:endParaRPr>
        </a:p>
      </dgm:t>
    </dgm:pt>
    <dgm:pt modelId="{68F1F2DC-8F07-4A5E-9540-46530F9C500F}" type="parTrans" cxnId="{9351F59F-C67B-4A9C-971E-059B1FF43C9F}">
      <dgm:prSet/>
      <dgm:spPr/>
      <dgm:t>
        <a:bodyPr/>
        <a:lstStyle/>
        <a:p>
          <a:pPr rtl="1"/>
          <a:endParaRPr lang="fa-IR"/>
        </a:p>
      </dgm:t>
    </dgm:pt>
    <dgm:pt modelId="{0E1175EB-B3AC-4E41-8EB4-D30D4D5ABE10}" type="sibTrans" cxnId="{9351F59F-C67B-4A9C-971E-059B1FF43C9F}">
      <dgm:prSet/>
      <dgm:spPr/>
      <dgm:t>
        <a:bodyPr/>
        <a:lstStyle/>
        <a:p>
          <a:pPr rtl="1"/>
          <a:endParaRPr lang="fa-IR"/>
        </a:p>
      </dgm:t>
    </dgm:pt>
    <dgm:pt modelId="{C81EDCC2-02F2-40FF-9C73-B426FF6800BB}" type="pres">
      <dgm:prSet presAssocID="{E208B125-8315-4083-BE5C-23EFFF19AAB8}" presName="cycle" presStyleCnt="0">
        <dgm:presLayoutVars>
          <dgm:chMax val="1"/>
          <dgm:dir/>
          <dgm:animLvl val="ctr"/>
          <dgm:resizeHandles val="exact"/>
        </dgm:presLayoutVars>
      </dgm:prSet>
      <dgm:spPr/>
      <dgm:t>
        <a:bodyPr/>
        <a:lstStyle/>
        <a:p>
          <a:pPr rtl="1"/>
          <a:endParaRPr lang="fa-IR"/>
        </a:p>
      </dgm:t>
    </dgm:pt>
    <dgm:pt modelId="{CACA7562-F9AF-4B8D-BD63-3DE533885F38}" type="pres">
      <dgm:prSet presAssocID="{8F208069-E0AC-448B-A287-B0ED8761E851}" presName="centerShape" presStyleLbl="node0" presStyleIdx="0" presStyleCnt="1"/>
      <dgm:spPr/>
      <dgm:t>
        <a:bodyPr/>
        <a:lstStyle/>
        <a:p>
          <a:pPr rtl="1"/>
          <a:endParaRPr lang="fa-IR"/>
        </a:p>
      </dgm:t>
    </dgm:pt>
    <dgm:pt modelId="{AFA2D562-3FCF-4F09-B8AA-70F233B63E58}" type="pres">
      <dgm:prSet presAssocID="{D427766A-711D-4E93-9015-C6162690A678}" presName="parTrans" presStyleLbl="bgSibTrans2D1" presStyleIdx="0" presStyleCnt="4"/>
      <dgm:spPr/>
      <dgm:t>
        <a:bodyPr/>
        <a:lstStyle/>
        <a:p>
          <a:pPr rtl="1"/>
          <a:endParaRPr lang="fa-IR"/>
        </a:p>
      </dgm:t>
    </dgm:pt>
    <dgm:pt modelId="{B28E41DE-6732-4392-B00E-7AC7157FBE77}" type="pres">
      <dgm:prSet presAssocID="{79E80EFF-E687-4642-B3BE-D4F807B55366}" presName="node" presStyleLbl="node1" presStyleIdx="0" presStyleCnt="4">
        <dgm:presLayoutVars>
          <dgm:bulletEnabled val="1"/>
        </dgm:presLayoutVars>
      </dgm:prSet>
      <dgm:spPr/>
      <dgm:t>
        <a:bodyPr/>
        <a:lstStyle/>
        <a:p>
          <a:pPr rtl="1"/>
          <a:endParaRPr lang="fa-IR"/>
        </a:p>
      </dgm:t>
    </dgm:pt>
    <dgm:pt modelId="{11C21D45-D9C0-4FB2-AA8D-B77D5C18331C}" type="pres">
      <dgm:prSet presAssocID="{48C14C6F-2189-43A6-86AC-CA5F60DD1D8A}" presName="parTrans" presStyleLbl="bgSibTrans2D1" presStyleIdx="1" presStyleCnt="4"/>
      <dgm:spPr/>
      <dgm:t>
        <a:bodyPr/>
        <a:lstStyle/>
        <a:p>
          <a:pPr rtl="1"/>
          <a:endParaRPr lang="fa-IR"/>
        </a:p>
      </dgm:t>
    </dgm:pt>
    <dgm:pt modelId="{9365064F-9482-4282-9AA7-E0B8F3947C15}" type="pres">
      <dgm:prSet presAssocID="{3A7A67A5-CA07-4024-9C04-6F1979E35A54}" presName="node" presStyleLbl="node1" presStyleIdx="1" presStyleCnt="4">
        <dgm:presLayoutVars>
          <dgm:bulletEnabled val="1"/>
        </dgm:presLayoutVars>
      </dgm:prSet>
      <dgm:spPr/>
      <dgm:t>
        <a:bodyPr/>
        <a:lstStyle/>
        <a:p>
          <a:pPr rtl="1"/>
          <a:endParaRPr lang="fa-IR"/>
        </a:p>
      </dgm:t>
    </dgm:pt>
    <dgm:pt modelId="{A39DD89C-BF6F-4BF5-AC73-931866F18A56}" type="pres">
      <dgm:prSet presAssocID="{E8FD4446-ED61-40FB-92E5-F2CBAC6F23FC}" presName="parTrans" presStyleLbl="bgSibTrans2D1" presStyleIdx="2" presStyleCnt="4"/>
      <dgm:spPr/>
      <dgm:t>
        <a:bodyPr/>
        <a:lstStyle/>
        <a:p>
          <a:pPr rtl="1"/>
          <a:endParaRPr lang="fa-IR"/>
        </a:p>
      </dgm:t>
    </dgm:pt>
    <dgm:pt modelId="{432A805D-7A9A-4D95-9504-4925378F1690}" type="pres">
      <dgm:prSet presAssocID="{2021222E-B572-4BB1-9C77-10520F042D14}" presName="node" presStyleLbl="node1" presStyleIdx="2" presStyleCnt="4">
        <dgm:presLayoutVars>
          <dgm:bulletEnabled val="1"/>
        </dgm:presLayoutVars>
      </dgm:prSet>
      <dgm:spPr/>
      <dgm:t>
        <a:bodyPr/>
        <a:lstStyle/>
        <a:p>
          <a:pPr rtl="1"/>
          <a:endParaRPr lang="fa-IR"/>
        </a:p>
      </dgm:t>
    </dgm:pt>
    <dgm:pt modelId="{CC450830-ECA7-4A98-807A-B0504A40C5FA}" type="pres">
      <dgm:prSet presAssocID="{68F1F2DC-8F07-4A5E-9540-46530F9C500F}" presName="parTrans" presStyleLbl="bgSibTrans2D1" presStyleIdx="3" presStyleCnt="4"/>
      <dgm:spPr/>
      <dgm:t>
        <a:bodyPr/>
        <a:lstStyle/>
        <a:p>
          <a:pPr rtl="1"/>
          <a:endParaRPr lang="fa-IR"/>
        </a:p>
      </dgm:t>
    </dgm:pt>
    <dgm:pt modelId="{1E3D8E4F-356B-485E-A5F9-233DFA6BC49F}" type="pres">
      <dgm:prSet presAssocID="{20E80F80-F5BA-4E4D-B616-F5ED2A19F0B7}" presName="node" presStyleLbl="node1" presStyleIdx="3" presStyleCnt="4">
        <dgm:presLayoutVars>
          <dgm:bulletEnabled val="1"/>
        </dgm:presLayoutVars>
      </dgm:prSet>
      <dgm:spPr/>
      <dgm:t>
        <a:bodyPr/>
        <a:lstStyle/>
        <a:p>
          <a:pPr rtl="1"/>
          <a:endParaRPr lang="fa-IR"/>
        </a:p>
      </dgm:t>
    </dgm:pt>
  </dgm:ptLst>
  <dgm:cxnLst>
    <dgm:cxn modelId="{6DB2551D-D927-495B-B67B-B46301D59112}" srcId="{8F208069-E0AC-448B-A287-B0ED8761E851}" destId="{2021222E-B572-4BB1-9C77-10520F042D14}" srcOrd="2" destOrd="0" parTransId="{E8FD4446-ED61-40FB-92E5-F2CBAC6F23FC}" sibTransId="{F6C55ED2-0216-401A-976F-1DDE0EA05FEC}"/>
    <dgm:cxn modelId="{0CCCC744-4E9D-44E1-A5E3-36002722AF93}" srcId="{E208B125-8315-4083-BE5C-23EFFF19AAB8}" destId="{8F208069-E0AC-448B-A287-B0ED8761E851}" srcOrd="0" destOrd="0" parTransId="{4765EBF0-35B9-47C4-B264-AC35E32D44AD}" sibTransId="{E0FCA9B4-7EB0-440C-A8BE-C59511E397D3}"/>
    <dgm:cxn modelId="{22E3ED0F-385B-497B-AC86-A6F231F8A0C4}" type="presOf" srcId="{3A7A67A5-CA07-4024-9C04-6F1979E35A54}" destId="{9365064F-9482-4282-9AA7-E0B8F3947C15}" srcOrd="0" destOrd="0" presId="urn:microsoft.com/office/officeart/2005/8/layout/radial4"/>
    <dgm:cxn modelId="{3ECC106B-F218-4388-A461-28B35D1C4617}" type="presOf" srcId="{20E80F80-F5BA-4E4D-B616-F5ED2A19F0B7}" destId="{1E3D8E4F-356B-485E-A5F9-233DFA6BC49F}" srcOrd="0" destOrd="0" presId="urn:microsoft.com/office/officeart/2005/8/layout/radial4"/>
    <dgm:cxn modelId="{144F5D7D-CE07-4693-B70A-8DA2948998B5}" type="presOf" srcId="{2021222E-B572-4BB1-9C77-10520F042D14}" destId="{432A805D-7A9A-4D95-9504-4925378F1690}" srcOrd="0" destOrd="0" presId="urn:microsoft.com/office/officeart/2005/8/layout/radial4"/>
    <dgm:cxn modelId="{CDC60A6C-E802-451B-A478-EEE50B26EABF}" type="presOf" srcId="{68F1F2DC-8F07-4A5E-9540-46530F9C500F}" destId="{CC450830-ECA7-4A98-807A-B0504A40C5FA}" srcOrd="0" destOrd="0" presId="urn:microsoft.com/office/officeart/2005/8/layout/radial4"/>
    <dgm:cxn modelId="{51AB09D6-D0D4-46DA-9E89-CD6C92580D95}" type="presOf" srcId="{8F208069-E0AC-448B-A287-B0ED8761E851}" destId="{CACA7562-F9AF-4B8D-BD63-3DE533885F38}" srcOrd="0" destOrd="0" presId="urn:microsoft.com/office/officeart/2005/8/layout/radial4"/>
    <dgm:cxn modelId="{9351F59F-C67B-4A9C-971E-059B1FF43C9F}" srcId="{8F208069-E0AC-448B-A287-B0ED8761E851}" destId="{20E80F80-F5BA-4E4D-B616-F5ED2A19F0B7}" srcOrd="3" destOrd="0" parTransId="{68F1F2DC-8F07-4A5E-9540-46530F9C500F}" sibTransId="{0E1175EB-B3AC-4E41-8EB4-D30D4D5ABE10}"/>
    <dgm:cxn modelId="{99171EE0-3AF0-4359-B5E8-CC92207FE535}" type="presOf" srcId="{48C14C6F-2189-43A6-86AC-CA5F60DD1D8A}" destId="{11C21D45-D9C0-4FB2-AA8D-B77D5C18331C}" srcOrd="0" destOrd="0" presId="urn:microsoft.com/office/officeart/2005/8/layout/radial4"/>
    <dgm:cxn modelId="{3721B5DA-4887-4C2D-A3B3-DD7339473D1E}" type="presOf" srcId="{D427766A-711D-4E93-9015-C6162690A678}" destId="{AFA2D562-3FCF-4F09-B8AA-70F233B63E58}" srcOrd="0" destOrd="0" presId="urn:microsoft.com/office/officeart/2005/8/layout/radial4"/>
    <dgm:cxn modelId="{E7FACDA4-5A61-4CBE-8E21-96B74D91C14F}" srcId="{8F208069-E0AC-448B-A287-B0ED8761E851}" destId="{3A7A67A5-CA07-4024-9C04-6F1979E35A54}" srcOrd="1" destOrd="0" parTransId="{48C14C6F-2189-43A6-86AC-CA5F60DD1D8A}" sibTransId="{857E9E33-DBA8-44FA-BB90-735C2D0A3D87}"/>
    <dgm:cxn modelId="{D3241717-8878-4B4B-A00D-7051765DD061}" type="presOf" srcId="{E208B125-8315-4083-BE5C-23EFFF19AAB8}" destId="{C81EDCC2-02F2-40FF-9C73-B426FF6800BB}" srcOrd="0" destOrd="0" presId="urn:microsoft.com/office/officeart/2005/8/layout/radial4"/>
    <dgm:cxn modelId="{51BBBC06-4FCF-4D26-B6BC-F7E77DA225A1}" type="presOf" srcId="{79E80EFF-E687-4642-B3BE-D4F807B55366}" destId="{B28E41DE-6732-4392-B00E-7AC7157FBE77}" srcOrd="0" destOrd="0" presId="urn:microsoft.com/office/officeart/2005/8/layout/radial4"/>
    <dgm:cxn modelId="{B6F352FC-D0FF-43B1-B042-C5F31A827A0A}" type="presOf" srcId="{E8FD4446-ED61-40FB-92E5-F2CBAC6F23FC}" destId="{A39DD89C-BF6F-4BF5-AC73-931866F18A56}" srcOrd="0" destOrd="0" presId="urn:microsoft.com/office/officeart/2005/8/layout/radial4"/>
    <dgm:cxn modelId="{3EDF882C-9622-40E0-809C-AB280C98D989}" srcId="{8F208069-E0AC-448B-A287-B0ED8761E851}" destId="{79E80EFF-E687-4642-B3BE-D4F807B55366}" srcOrd="0" destOrd="0" parTransId="{D427766A-711D-4E93-9015-C6162690A678}" sibTransId="{5A76111E-A312-41BF-B8C5-91B51BCA6137}"/>
    <dgm:cxn modelId="{58FEC273-0507-484B-B533-AE3143CFE8D3}" type="presParOf" srcId="{C81EDCC2-02F2-40FF-9C73-B426FF6800BB}" destId="{CACA7562-F9AF-4B8D-BD63-3DE533885F38}" srcOrd="0" destOrd="0" presId="urn:microsoft.com/office/officeart/2005/8/layout/radial4"/>
    <dgm:cxn modelId="{2F85DCF2-F08B-4AE1-A144-F8D893252D67}" type="presParOf" srcId="{C81EDCC2-02F2-40FF-9C73-B426FF6800BB}" destId="{AFA2D562-3FCF-4F09-B8AA-70F233B63E58}" srcOrd="1" destOrd="0" presId="urn:microsoft.com/office/officeart/2005/8/layout/radial4"/>
    <dgm:cxn modelId="{4A565A14-FEC8-4092-81F0-D26D40D6B464}" type="presParOf" srcId="{C81EDCC2-02F2-40FF-9C73-B426FF6800BB}" destId="{B28E41DE-6732-4392-B00E-7AC7157FBE77}" srcOrd="2" destOrd="0" presId="urn:microsoft.com/office/officeart/2005/8/layout/radial4"/>
    <dgm:cxn modelId="{ABDD8F46-8A6E-46FB-9BF0-E706617A50CF}" type="presParOf" srcId="{C81EDCC2-02F2-40FF-9C73-B426FF6800BB}" destId="{11C21D45-D9C0-4FB2-AA8D-B77D5C18331C}" srcOrd="3" destOrd="0" presId="urn:microsoft.com/office/officeart/2005/8/layout/radial4"/>
    <dgm:cxn modelId="{75E305CD-A5B6-478D-B201-3DC6C778F633}" type="presParOf" srcId="{C81EDCC2-02F2-40FF-9C73-B426FF6800BB}" destId="{9365064F-9482-4282-9AA7-E0B8F3947C15}" srcOrd="4" destOrd="0" presId="urn:microsoft.com/office/officeart/2005/8/layout/radial4"/>
    <dgm:cxn modelId="{94ACDA2B-35C3-4692-9284-8E4BDD61BF72}" type="presParOf" srcId="{C81EDCC2-02F2-40FF-9C73-B426FF6800BB}" destId="{A39DD89C-BF6F-4BF5-AC73-931866F18A56}" srcOrd="5" destOrd="0" presId="urn:microsoft.com/office/officeart/2005/8/layout/radial4"/>
    <dgm:cxn modelId="{7334D4A0-E6E1-4914-ACFA-7D129B2BBABC}" type="presParOf" srcId="{C81EDCC2-02F2-40FF-9C73-B426FF6800BB}" destId="{432A805D-7A9A-4D95-9504-4925378F1690}" srcOrd="6" destOrd="0" presId="urn:microsoft.com/office/officeart/2005/8/layout/radial4"/>
    <dgm:cxn modelId="{AF7149DE-E80A-42BD-A265-91CEA1BB60C4}" type="presParOf" srcId="{C81EDCC2-02F2-40FF-9C73-B426FF6800BB}" destId="{CC450830-ECA7-4A98-807A-B0504A40C5FA}" srcOrd="7" destOrd="0" presId="urn:microsoft.com/office/officeart/2005/8/layout/radial4"/>
    <dgm:cxn modelId="{671AD1D0-1E62-4E55-B221-9F88B15C173B}" type="presParOf" srcId="{C81EDCC2-02F2-40FF-9C73-B426FF6800BB}" destId="{1E3D8E4F-356B-485E-A5F9-233DFA6BC49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A19B69-623B-4E59-B287-388C349C8E5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pPr rtl="1"/>
          <a:endParaRPr lang="fa-IR"/>
        </a:p>
      </dgm:t>
    </dgm:pt>
    <dgm:pt modelId="{BB53FDB3-5B45-4980-800C-E7EE418786A8}">
      <dgm:prSet phldrT="[Text]" custT="1"/>
      <dgm:spPr/>
      <dgm:t>
        <a:bodyPr/>
        <a:lstStyle/>
        <a:p>
          <a:pPr rtl="1"/>
          <a:r>
            <a:rPr lang="fa-IR" sz="1800" dirty="0" smtClean="0">
              <a:solidFill>
                <a:srgbClr val="FFFF99"/>
              </a:solidFill>
            </a:rPr>
            <a:t>-كبودي يا خونريزي از هر ناحيه بدن</a:t>
          </a:r>
        </a:p>
        <a:p>
          <a:pPr rtl="1"/>
          <a:r>
            <a:rPr lang="fa-IR" sz="1800" dirty="0" smtClean="0">
              <a:solidFill>
                <a:srgbClr val="FFFF99"/>
              </a:solidFill>
            </a:rPr>
            <a:t>-استفراغ واسهال</a:t>
          </a:r>
        </a:p>
      </dgm:t>
    </dgm:pt>
    <dgm:pt modelId="{7F1418B0-C7EC-4BC4-AB81-03103BC7E43D}" type="parTrans" cxnId="{F393FF1E-375B-47F5-90DC-4C887CA830D9}">
      <dgm:prSet/>
      <dgm:spPr/>
      <dgm:t>
        <a:bodyPr/>
        <a:lstStyle/>
        <a:p>
          <a:pPr rtl="1"/>
          <a:endParaRPr lang="fa-IR"/>
        </a:p>
      </dgm:t>
    </dgm:pt>
    <dgm:pt modelId="{F9DB69FE-BE9D-4ECD-84DF-926ADD1E0511}" type="sibTrans" cxnId="{F393FF1E-375B-47F5-90DC-4C887CA830D9}">
      <dgm:prSet/>
      <dgm:spPr/>
      <dgm:t>
        <a:bodyPr/>
        <a:lstStyle/>
        <a:p>
          <a:pPr rtl="1"/>
          <a:endParaRPr lang="fa-IR"/>
        </a:p>
      </dgm:t>
    </dgm:pt>
    <dgm:pt modelId="{121655D9-AC95-475F-BCB3-2F450F9E3C1A}">
      <dgm:prSet phldrT="[Text]" custT="1"/>
      <dgm:spPr/>
      <dgm:t>
        <a:bodyPr/>
        <a:lstStyle/>
        <a:p>
          <a:pPr rtl="1"/>
          <a:r>
            <a:rPr lang="fa-IR" sz="3600" dirty="0" smtClean="0">
              <a:solidFill>
                <a:srgbClr val="FFFF00"/>
              </a:solidFill>
            </a:rPr>
            <a:t>علائم  خطر در نوزادان</a:t>
          </a:r>
          <a:endParaRPr lang="fa-IR" sz="3600" dirty="0">
            <a:solidFill>
              <a:srgbClr val="FFFF00"/>
            </a:solidFill>
          </a:endParaRPr>
        </a:p>
      </dgm:t>
    </dgm:pt>
    <dgm:pt modelId="{F8EDE7AF-7200-4982-A0F8-8549DB0496FE}" type="sibTrans" cxnId="{787EFA1B-379C-44E3-BF4F-6A6262FFEBC7}">
      <dgm:prSet/>
      <dgm:spPr/>
      <dgm:t>
        <a:bodyPr/>
        <a:lstStyle/>
        <a:p>
          <a:pPr rtl="1"/>
          <a:endParaRPr lang="fa-IR"/>
        </a:p>
      </dgm:t>
    </dgm:pt>
    <dgm:pt modelId="{1ADF421D-89CD-4F04-8FDA-31497AD3B630}" type="parTrans" cxnId="{787EFA1B-379C-44E3-BF4F-6A6262FFEBC7}">
      <dgm:prSet/>
      <dgm:spPr/>
      <dgm:t>
        <a:bodyPr/>
        <a:lstStyle/>
        <a:p>
          <a:pPr rtl="1"/>
          <a:endParaRPr lang="fa-IR"/>
        </a:p>
      </dgm:t>
    </dgm:pt>
    <dgm:pt modelId="{CADA85B1-9110-4C75-90CF-F55B80BD3216}">
      <dgm:prSet/>
      <dgm:spPr/>
      <dgm:t>
        <a:bodyPr/>
        <a:lstStyle/>
        <a:p>
          <a:pPr rtl="1"/>
          <a:endParaRPr lang="fa-IR"/>
        </a:p>
      </dgm:t>
    </dgm:pt>
    <dgm:pt modelId="{5FE1E7E9-FCFF-4EF1-A26C-56A373C786E4}" type="parTrans" cxnId="{24537883-8975-4177-87DD-E2F3C0EAC0E2}">
      <dgm:prSet/>
      <dgm:spPr/>
      <dgm:t>
        <a:bodyPr/>
        <a:lstStyle/>
        <a:p>
          <a:pPr rtl="1"/>
          <a:endParaRPr lang="fa-IR"/>
        </a:p>
      </dgm:t>
    </dgm:pt>
    <dgm:pt modelId="{952FC442-42B1-4801-995A-0B51CE9E8027}" type="sibTrans" cxnId="{24537883-8975-4177-87DD-E2F3C0EAC0E2}">
      <dgm:prSet/>
      <dgm:spPr/>
      <dgm:t>
        <a:bodyPr/>
        <a:lstStyle/>
        <a:p>
          <a:pPr rtl="1"/>
          <a:endParaRPr lang="fa-IR"/>
        </a:p>
      </dgm:t>
    </dgm:pt>
    <dgm:pt modelId="{5E14A0C9-B7CB-492D-AF08-A3C13C282E0F}">
      <dgm:prSet/>
      <dgm:spPr/>
      <dgm:t>
        <a:bodyPr/>
        <a:lstStyle/>
        <a:p>
          <a:pPr rtl="1"/>
          <a:endParaRPr lang="fa-IR"/>
        </a:p>
      </dgm:t>
    </dgm:pt>
    <dgm:pt modelId="{1CB4F3A7-8F9B-4DBE-9398-BD6A2414E34D}" type="parTrans" cxnId="{9A68036F-5DC9-4261-8AFD-DE09FDB9D9CC}">
      <dgm:prSet/>
      <dgm:spPr/>
      <dgm:t>
        <a:bodyPr/>
        <a:lstStyle/>
        <a:p>
          <a:pPr rtl="1"/>
          <a:endParaRPr lang="fa-IR"/>
        </a:p>
      </dgm:t>
    </dgm:pt>
    <dgm:pt modelId="{06882D01-587C-40F4-ACB4-DF1203FB176A}" type="sibTrans" cxnId="{9A68036F-5DC9-4261-8AFD-DE09FDB9D9CC}">
      <dgm:prSet/>
      <dgm:spPr/>
      <dgm:t>
        <a:bodyPr/>
        <a:lstStyle/>
        <a:p>
          <a:pPr rtl="1"/>
          <a:endParaRPr lang="fa-IR"/>
        </a:p>
      </dgm:t>
    </dgm:pt>
    <dgm:pt modelId="{1C052115-77CF-4173-AED5-16C259FCE1CB}">
      <dgm:prSet/>
      <dgm:spPr/>
      <dgm:t>
        <a:bodyPr/>
        <a:lstStyle/>
        <a:p>
          <a:pPr rtl="1"/>
          <a:endParaRPr lang="fa-IR"/>
        </a:p>
      </dgm:t>
    </dgm:pt>
    <dgm:pt modelId="{4BC14BF1-CB3E-43CA-A31F-5E89FFC050FB}" type="parTrans" cxnId="{B317C969-6BF3-4E30-8974-7AE8F6ACB369}">
      <dgm:prSet/>
      <dgm:spPr/>
      <dgm:t>
        <a:bodyPr/>
        <a:lstStyle/>
        <a:p>
          <a:pPr rtl="1"/>
          <a:endParaRPr lang="fa-IR"/>
        </a:p>
      </dgm:t>
    </dgm:pt>
    <dgm:pt modelId="{E99253EC-1F14-4A5E-BCB7-6BDD4644B33A}" type="sibTrans" cxnId="{B317C969-6BF3-4E30-8974-7AE8F6ACB369}">
      <dgm:prSet/>
      <dgm:spPr/>
      <dgm:t>
        <a:bodyPr/>
        <a:lstStyle/>
        <a:p>
          <a:pPr rtl="1"/>
          <a:endParaRPr lang="fa-IR"/>
        </a:p>
      </dgm:t>
    </dgm:pt>
    <dgm:pt modelId="{8568827C-270F-42EF-9FE6-FF9010402760}">
      <dgm:prSet custT="1"/>
      <dgm:spPr/>
      <dgm:t>
        <a:bodyPr/>
        <a:lstStyle/>
        <a:p>
          <a:pPr rtl="1"/>
          <a:r>
            <a:rPr lang="fa-IR" sz="1800" dirty="0" smtClean="0">
              <a:solidFill>
                <a:srgbClr val="FFFF99"/>
              </a:solidFill>
            </a:rPr>
            <a:t>-قرمزي وتورم پلك ها</a:t>
          </a:r>
        </a:p>
        <a:p>
          <a:pPr rtl="1"/>
          <a:r>
            <a:rPr lang="fa-IR" sz="1800" dirty="0" smtClean="0">
              <a:solidFill>
                <a:srgbClr val="FFFF99"/>
              </a:solidFill>
            </a:rPr>
            <a:t>-قرمزي و تورم  و خروج ترشحات چركي از بند ناف</a:t>
          </a:r>
          <a:endParaRPr lang="en-US" sz="1800" dirty="0">
            <a:solidFill>
              <a:srgbClr val="FFFF99"/>
            </a:solidFill>
          </a:endParaRPr>
        </a:p>
      </dgm:t>
    </dgm:pt>
    <dgm:pt modelId="{48C4281A-71D6-435C-BB7F-896B7910B30B}" type="parTrans" cxnId="{D77EE6CB-5311-4729-9559-516F007D3683}">
      <dgm:prSet/>
      <dgm:spPr/>
      <dgm:t>
        <a:bodyPr/>
        <a:lstStyle/>
        <a:p>
          <a:pPr rtl="1"/>
          <a:endParaRPr lang="fa-IR"/>
        </a:p>
      </dgm:t>
    </dgm:pt>
    <dgm:pt modelId="{B2209189-673D-4D42-AEB8-A5278AD45EE6}" type="sibTrans" cxnId="{D77EE6CB-5311-4729-9559-516F007D3683}">
      <dgm:prSet/>
      <dgm:spPr/>
      <dgm:t>
        <a:bodyPr/>
        <a:lstStyle/>
        <a:p>
          <a:pPr rtl="1"/>
          <a:endParaRPr lang="fa-IR"/>
        </a:p>
      </dgm:t>
    </dgm:pt>
    <dgm:pt modelId="{0DA82A19-5C27-4DFE-88DB-146ADF0A640F}">
      <dgm:prSet custT="1"/>
      <dgm:spPr/>
      <dgm:t>
        <a:bodyPr/>
        <a:lstStyle/>
        <a:p>
          <a:pPr rtl="1"/>
          <a:r>
            <a:rPr lang="fa-IR" sz="1800" dirty="0" smtClean="0">
              <a:solidFill>
                <a:srgbClr val="FFFF99"/>
              </a:solidFill>
            </a:rPr>
            <a:t>-زردي در روز اول</a:t>
          </a:r>
        </a:p>
        <a:p>
          <a:pPr rtl="1"/>
          <a:r>
            <a:rPr lang="fa-IR" sz="1800" dirty="0" smtClean="0">
              <a:solidFill>
                <a:srgbClr val="FFFF99"/>
              </a:solidFill>
            </a:rPr>
            <a:t>-سرفه در هنگام شير خوردن</a:t>
          </a:r>
          <a:endParaRPr lang="fa-IR" sz="1800" dirty="0">
            <a:solidFill>
              <a:srgbClr val="FFFF99"/>
            </a:solidFill>
          </a:endParaRPr>
        </a:p>
      </dgm:t>
    </dgm:pt>
    <dgm:pt modelId="{F9267622-D9A8-40E4-B7D1-C28B6743F2D7}" type="parTrans" cxnId="{56A7B753-3972-469B-942C-56BDAC842FB0}">
      <dgm:prSet/>
      <dgm:spPr/>
      <dgm:t>
        <a:bodyPr/>
        <a:lstStyle/>
        <a:p>
          <a:pPr rtl="1"/>
          <a:endParaRPr lang="fa-IR"/>
        </a:p>
      </dgm:t>
    </dgm:pt>
    <dgm:pt modelId="{5EE5FCA4-79C0-488C-87D7-0524C4C28895}" type="sibTrans" cxnId="{56A7B753-3972-469B-942C-56BDAC842FB0}">
      <dgm:prSet/>
      <dgm:spPr/>
      <dgm:t>
        <a:bodyPr/>
        <a:lstStyle/>
        <a:p>
          <a:pPr rtl="1"/>
          <a:endParaRPr lang="fa-IR"/>
        </a:p>
      </dgm:t>
    </dgm:pt>
    <dgm:pt modelId="{0172B53A-590B-45CD-B871-710BBA4DFC14}">
      <dgm:prSet custT="1"/>
      <dgm:spPr/>
      <dgm:t>
        <a:bodyPr/>
        <a:lstStyle/>
        <a:p>
          <a:pPr rtl="1"/>
          <a:r>
            <a:rPr lang="fa-IR" sz="1800" dirty="0" smtClean="0">
              <a:solidFill>
                <a:srgbClr val="FFFF99"/>
              </a:solidFill>
            </a:rPr>
            <a:t>-تشنج</a:t>
          </a:r>
        </a:p>
        <a:p>
          <a:pPr rtl="1"/>
          <a:r>
            <a:rPr lang="fa-IR" sz="1800" dirty="0" smtClean="0">
              <a:solidFill>
                <a:srgbClr val="FFFF99"/>
              </a:solidFill>
            </a:rPr>
            <a:t>-گريه ضعيف</a:t>
          </a:r>
        </a:p>
        <a:p>
          <a:pPr rtl="1"/>
          <a:r>
            <a:rPr lang="fa-IR" sz="1800" dirty="0" smtClean="0">
              <a:solidFill>
                <a:srgbClr val="FFFF99"/>
              </a:solidFill>
            </a:rPr>
            <a:t>-تنفس غير طبيعي</a:t>
          </a:r>
          <a:endParaRPr lang="en-US" sz="1800" dirty="0">
            <a:solidFill>
              <a:srgbClr val="FFFF99"/>
            </a:solidFill>
          </a:endParaRPr>
        </a:p>
      </dgm:t>
    </dgm:pt>
    <dgm:pt modelId="{9E992835-5C9A-486C-9F71-D7ED11C57E3E}" type="parTrans" cxnId="{9DCCF7CE-403C-4D94-9049-3478808757B1}">
      <dgm:prSet/>
      <dgm:spPr/>
      <dgm:t>
        <a:bodyPr/>
        <a:lstStyle/>
        <a:p>
          <a:pPr rtl="1"/>
          <a:endParaRPr lang="fa-IR"/>
        </a:p>
      </dgm:t>
    </dgm:pt>
    <dgm:pt modelId="{61618122-57D9-465F-BE04-DEC24FC13EA5}" type="sibTrans" cxnId="{9DCCF7CE-403C-4D94-9049-3478808757B1}">
      <dgm:prSet/>
      <dgm:spPr/>
      <dgm:t>
        <a:bodyPr/>
        <a:lstStyle/>
        <a:p>
          <a:pPr rtl="1"/>
          <a:endParaRPr lang="fa-IR"/>
        </a:p>
      </dgm:t>
    </dgm:pt>
    <dgm:pt modelId="{C14BF7D2-94DF-43DA-B34F-BCE37D195920}">
      <dgm:prSet custT="1"/>
      <dgm:spPr/>
      <dgm:t>
        <a:bodyPr/>
        <a:lstStyle/>
        <a:p>
          <a:pPr rtl="1"/>
          <a:r>
            <a:rPr lang="fa-IR" sz="1800" dirty="0" smtClean="0">
              <a:solidFill>
                <a:srgbClr val="FFFF99"/>
              </a:solidFill>
            </a:rPr>
            <a:t>-خواب آلودگي</a:t>
          </a:r>
        </a:p>
        <a:p>
          <a:pPr rtl="1"/>
          <a:r>
            <a:rPr lang="fa-IR" sz="1800" dirty="0" smtClean="0">
              <a:solidFill>
                <a:srgbClr val="FFFF99"/>
              </a:solidFill>
            </a:rPr>
            <a:t>-بيقراري و تحريك پذيري</a:t>
          </a:r>
        </a:p>
        <a:p>
          <a:pPr rtl="1"/>
          <a:r>
            <a:rPr lang="fa-IR" sz="1800" dirty="0" smtClean="0">
              <a:solidFill>
                <a:srgbClr val="FFFF99"/>
              </a:solidFill>
            </a:rPr>
            <a:t>-خوب شير نخوردن</a:t>
          </a:r>
          <a:endParaRPr lang="en-US" sz="1800" dirty="0">
            <a:solidFill>
              <a:srgbClr val="FFFF99"/>
            </a:solidFill>
          </a:endParaRPr>
        </a:p>
      </dgm:t>
    </dgm:pt>
    <dgm:pt modelId="{3F2B6D9C-8CFA-4662-A027-FF1ADADAAB40}" type="parTrans" cxnId="{132850FD-37FB-4208-A3FD-FDB1E01C8383}">
      <dgm:prSet/>
      <dgm:spPr/>
      <dgm:t>
        <a:bodyPr/>
        <a:lstStyle/>
        <a:p>
          <a:pPr rtl="1"/>
          <a:endParaRPr lang="fa-IR"/>
        </a:p>
      </dgm:t>
    </dgm:pt>
    <dgm:pt modelId="{3F931DAA-F116-4CA5-9B84-0347723DC5AE}" type="sibTrans" cxnId="{132850FD-37FB-4208-A3FD-FDB1E01C8383}">
      <dgm:prSet/>
      <dgm:spPr/>
      <dgm:t>
        <a:bodyPr/>
        <a:lstStyle/>
        <a:p>
          <a:pPr rtl="1"/>
          <a:endParaRPr lang="fa-IR"/>
        </a:p>
      </dgm:t>
    </dgm:pt>
    <dgm:pt modelId="{52E6EB5A-0081-4ED5-9A98-AF10AF7D0F3B}">
      <dgm:prSet custT="1"/>
      <dgm:spPr/>
      <dgm:t>
        <a:bodyPr/>
        <a:lstStyle/>
        <a:p>
          <a:pPr rtl="1"/>
          <a:r>
            <a:rPr lang="fa-IR" sz="1200" dirty="0" smtClean="0"/>
            <a:t>-</a:t>
          </a:r>
          <a:r>
            <a:rPr lang="fa-IR" sz="1800" dirty="0" smtClean="0">
              <a:solidFill>
                <a:srgbClr val="FFFF99"/>
              </a:solidFill>
            </a:rPr>
            <a:t>ناله كردن و قطع تنفس</a:t>
          </a:r>
        </a:p>
        <a:p>
          <a:pPr rtl="1"/>
          <a:r>
            <a:rPr lang="fa-IR" sz="1800" dirty="0" smtClean="0">
              <a:solidFill>
                <a:srgbClr val="FFFF99"/>
              </a:solidFill>
            </a:rPr>
            <a:t>-تب</a:t>
          </a:r>
        </a:p>
        <a:p>
          <a:pPr rtl="1"/>
          <a:r>
            <a:rPr lang="fa-IR" sz="1800" dirty="0" smtClean="0">
              <a:solidFill>
                <a:srgbClr val="FFFF99"/>
              </a:solidFill>
            </a:rPr>
            <a:t>-سردرد غير طبيعي</a:t>
          </a:r>
          <a:endParaRPr lang="en-US" sz="1800" dirty="0">
            <a:solidFill>
              <a:srgbClr val="FFFF99"/>
            </a:solidFill>
          </a:endParaRPr>
        </a:p>
      </dgm:t>
    </dgm:pt>
    <dgm:pt modelId="{C790A20E-8130-4075-8E6D-8BA05AFF19E7}" type="parTrans" cxnId="{DD296157-36C1-410D-9FB8-F7CB5D159760}">
      <dgm:prSet/>
      <dgm:spPr/>
      <dgm:t>
        <a:bodyPr/>
        <a:lstStyle/>
        <a:p>
          <a:pPr rtl="1"/>
          <a:endParaRPr lang="fa-IR"/>
        </a:p>
      </dgm:t>
    </dgm:pt>
    <dgm:pt modelId="{15038566-3691-4DE7-B790-48E5A7C2BCD8}" type="sibTrans" cxnId="{DD296157-36C1-410D-9FB8-F7CB5D159760}">
      <dgm:prSet/>
      <dgm:spPr/>
      <dgm:t>
        <a:bodyPr/>
        <a:lstStyle/>
        <a:p>
          <a:pPr rtl="1"/>
          <a:endParaRPr lang="fa-IR"/>
        </a:p>
      </dgm:t>
    </dgm:pt>
    <dgm:pt modelId="{D87B62DC-DBC8-49D6-BB3D-F322CDB40A3E}">
      <dgm:prSet phldrT="[Text]" custT="1"/>
      <dgm:spPr/>
      <dgm:t>
        <a:bodyPr/>
        <a:lstStyle/>
        <a:p>
          <a:pPr rtl="1"/>
          <a:r>
            <a:rPr lang="fa-IR" sz="1800" dirty="0" smtClean="0">
              <a:solidFill>
                <a:srgbClr val="FFFF99"/>
              </a:solidFill>
            </a:rPr>
            <a:t>-جوشهاي چركي در پوست</a:t>
          </a:r>
        </a:p>
        <a:p>
          <a:pPr rtl="1"/>
          <a:r>
            <a:rPr lang="fa-IR" sz="1800" dirty="0" smtClean="0">
              <a:solidFill>
                <a:srgbClr val="FFFF99"/>
              </a:solidFill>
            </a:rPr>
            <a:t>-عدم ادرار و مدفوع در 24 ساعت اول</a:t>
          </a:r>
          <a:endParaRPr lang="fa-IR" sz="1800" dirty="0">
            <a:solidFill>
              <a:srgbClr val="FFFF99"/>
            </a:solidFill>
          </a:endParaRPr>
        </a:p>
      </dgm:t>
    </dgm:pt>
    <dgm:pt modelId="{D01724B9-85BC-4D54-B34F-0F2474D29F80}" type="parTrans" cxnId="{711C0A85-947B-48E9-A31E-90B4A4EAAE33}">
      <dgm:prSet/>
      <dgm:spPr/>
      <dgm:t>
        <a:bodyPr/>
        <a:lstStyle/>
        <a:p>
          <a:pPr rtl="1"/>
          <a:endParaRPr lang="fa-IR"/>
        </a:p>
      </dgm:t>
    </dgm:pt>
    <dgm:pt modelId="{C3F9B9E4-612C-4E9F-B936-6A0D4CEC81CA}" type="sibTrans" cxnId="{711C0A85-947B-48E9-A31E-90B4A4EAAE33}">
      <dgm:prSet/>
      <dgm:spPr/>
      <dgm:t>
        <a:bodyPr/>
        <a:lstStyle/>
        <a:p>
          <a:pPr rtl="1"/>
          <a:endParaRPr lang="fa-IR"/>
        </a:p>
      </dgm:t>
    </dgm:pt>
    <dgm:pt modelId="{258023C5-194F-458F-9520-508E2AC6BC57}" type="pres">
      <dgm:prSet presAssocID="{ACA19B69-623B-4E59-B287-388C349C8E56}" presName="composite" presStyleCnt="0">
        <dgm:presLayoutVars>
          <dgm:chMax val="1"/>
          <dgm:dir/>
          <dgm:resizeHandles val="exact"/>
        </dgm:presLayoutVars>
      </dgm:prSet>
      <dgm:spPr/>
      <dgm:t>
        <a:bodyPr/>
        <a:lstStyle/>
        <a:p>
          <a:pPr rtl="1"/>
          <a:endParaRPr lang="fa-IR"/>
        </a:p>
      </dgm:t>
    </dgm:pt>
    <dgm:pt modelId="{204E7BE4-1042-4B72-AF40-79746DF69900}" type="pres">
      <dgm:prSet presAssocID="{ACA19B69-623B-4E59-B287-388C349C8E56}" presName="radial" presStyleCnt="0">
        <dgm:presLayoutVars>
          <dgm:animLvl val="ctr"/>
        </dgm:presLayoutVars>
      </dgm:prSet>
      <dgm:spPr/>
    </dgm:pt>
    <dgm:pt modelId="{58FE026C-FADD-442D-B858-6F54E5AE399F}" type="pres">
      <dgm:prSet presAssocID="{121655D9-AC95-475F-BCB3-2F450F9E3C1A}" presName="centerShape" presStyleLbl="vennNode1" presStyleIdx="0" presStyleCnt="8" custLinFactNeighborX="-1536" custLinFactNeighborY="-1009"/>
      <dgm:spPr/>
      <dgm:t>
        <a:bodyPr/>
        <a:lstStyle/>
        <a:p>
          <a:pPr rtl="1"/>
          <a:endParaRPr lang="fa-IR"/>
        </a:p>
      </dgm:t>
    </dgm:pt>
    <dgm:pt modelId="{E3AF826E-64BF-4468-9A05-5B64F3593B9E}" type="pres">
      <dgm:prSet presAssocID="{BB53FDB3-5B45-4980-800C-E7EE418786A8}" presName="node" presStyleLbl="vennNode1" presStyleIdx="1" presStyleCnt="8">
        <dgm:presLayoutVars>
          <dgm:bulletEnabled val="1"/>
        </dgm:presLayoutVars>
      </dgm:prSet>
      <dgm:spPr/>
      <dgm:t>
        <a:bodyPr/>
        <a:lstStyle/>
        <a:p>
          <a:pPr rtl="1"/>
          <a:endParaRPr lang="fa-IR"/>
        </a:p>
      </dgm:t>
    </dgm:pt>
    <dgm:pt modelId="{DF80D71B-3D3E-4A57-A167-09BFF682D42F}" type="pres">
      <dgm:prSet presAssocID="{D87B62DC-DBC8-49D6-BB3D-F322CDB40A3E}" presName="node" presStyleLbl="vennNode1" presStyleIdx="2" presStyleCnt="8" custScaleX="102556" custScaleY="97135">
        <dgm:presLayoutVars>
          <dgm:bulletEnabled val="1"/>
        </dgm:presLayoutVars>
      </dgm:prSet>
      <dgm:spPr/>
      <dgm:t>
        <a:bodyPr/>
        <a:lstStyle/>
        <a:p>
          <a:pPr rtl="1"/>
          <a:endParaRPr lang="fa-IR"/>
        </a:p>
      </dgm:t>
    </dgm:pt>
    <dgm:pt modelId="{613EAF81-3BF3-4C66-98EB-7DCE07815EB3}" type="pres">
      <dgm:prSet presAssocID="{0172B53A-590B-45CD-B871-710BBA4DFC14}" presName="node" presStyleLbl="vennNode1" presStyleIdx="3" presStyleCnt="8" custRadScaleRad="100635" custRadScaleInc="2800">
        <dgm:presLayoutVars>
          <dgm:bulletEnabled val="1"/>
        </dgm:presLayoutVars>
      </dgm:prSet>
      <dgm:spPr/>
      <dgm:t>
        <a:bodyPr/>
        <a:lstStyle/>
        <a:p>
          <a:pPr rtl="1"/>
          <a:endParaRPr lang="fa-IR"/>
        </a:p>
      </dgm:t>
    </dgm:pt>
    <dgm:pt modelId="{D7682C8D-CD50-4E88-87A8-C45C30982431}" type="pres">
      <dgm:prSet presAssocID="{52E6EB5A-0081-4ED5-9A98-AF10AF7D0F3B}" presName="node" presStyleLbl="vennNode1" presStyleIdx="4" presStyleCnt="8">
        <dgm:presLayoutVars>
          <dgm:bulletEnabled val="1"/>
        </dgm:presLayoutVars>
      </dgm:prSet>
      <dgm:spPr/>
      <dgm:t>
        <a:bodyPr/>
        <a:lstStyle/>
        <a:p>
          <a:pPr rtl="1"/>
          <a:endParaRPr lang="fa-IR"/>
        </a:p>
      </dgm:t>
    </dgm:pt>
    <dgm:pt modelId="{3121B221-9AB3-4BBA-9D91-B029726CF8A8}" type="pres">
      <dgm:prSet presAssocID="{C14BF7D2-94DF-43DA-B34F-BCE37D195920}" presName="node" presStyleLbl="vennNode1" presStyleIdx="5" presStyleCnt="8">
        <dgm:presLayoutVars>
          <dgm:bulletEnabled val="1"/>
        </dgm:presLayoutVars>
      </dgm:prSet>
      <dgm:spPr/>
      <dgm:t>
        <a:bodyPr/>
        <a:lstStyle/>
        <a:p>
          <a:pPr rtl="1"/>
          <a:endParaRPr lang="fa-IR"/>
        </a:p>
      </dgm:t>
    </dgm:pt>
    <dgm:pt modelId="{A79E428B-997B-44ED-868C-AC3483A0CE64}" type="pres">
      <dgm:prSet presAssocID="{8568827C-270F-42EF-9FE6-FF9010402760}" presName="node" presStyleLbl="vennNode1" presStyleIdx="6" presStyleCnt="8" custRadScaleRad="97287" custRadScaleInc="-515">
        <dgm:presLayoutVars>
          <dgm:bulletEnabled val="1"/>
        </dgm:presLayoutVars>
      </dgm:prSet>
      <dgm:spPr/>
      <dgm:t>
        <a:bodyPr/>
        <a:lstStyle/>
        <a:p>
          <a:pPr rtl="1"/>
          <a:endParaRPr lang="fa-IR"/>
        </a:p>
      </dgm:t>
    </dgm:pt>
    <dgm:pt modelId="{EE1BA03D-DBB4-46A8-8A56-EF36B46F8357}" type="pres">
      <dgm:prSet presAssocID="{0DA82A19-5C27-4DFE-88DB-146ADF0A640F}" presName="node" presStyleLbl="vennNode1" presStyleIdx="7" presStyleCnt="8">
        <dgm:presLayoutVars>
          <dgm:bulletEnabled val="1"/>
        </dgm:presLayoutVars>
      </dgm:prSet>
      <dgm:spPr/>
      <dgm:t>
        <a:bodyPr/>
        <a:lstStyle/>
        <a:p>
          <a:pPr rtl="1"/>
          <a:endParaRPr lang="fa-IR"/>
        </a:p>
      </dgm:t>
    </dgm:pt>
  </dgm:ptLst>
  <dgm:cxnLst>
    <dgm:cxn modelId="{9DCCF7CE-403C-4D94-9049-3478808757B1}" srcId="{121655D9-AC95-475F-BCB3-2F450F9E3C1A}" destId="{0172B53A-590B-45CD-B871-710BBA4DFC14}" srcOrd="2" destOrd="0" parTransId="{9E992835-5C9A-486C-9F71-D7ED11C57E3E}" sibTransId="{61618122-57D9-465F-BE04-DEC24FC13EA5}"/>
    <dgm:cxn modelId="{3C77FAFC-37EC-4E78-B895-912CE1969811}" type="presOf" srcId="{C14BF7D2-94DF-43DA-B34F-BCE37D195920}" destId="{3121B221-9AB3-4BBA-9D91-B029726CF8A8}" srcOrd="0" destOrd="0" presId="urn:microsoft.com/office/officeart/2005/8/layout/radial3"/>
    <dgm:cxn modelId="{DD296157-36C1-410D-9FB8-F7CB5D159760}" srcId="{121655D9-AC95-475F-BCB3-2F450F9E3C1A}" destId="{52E6EB5A-0081-4ED5-9A98-AF10AF7D0F3B}" srcOrd="3" destOrd="0" parTransId="{C790A20E-8130-4075-8E6D-8BA05AFF19E7}" sibTransId="{15038566-3691-4DE7-B790-48E5A7C2BCD8}"/>
    <dgm:cxn modelId="{711C0A85-947B-48E9-A31E-90B4A4EAAE33}" srcId="{121655D9-AC95-475F-BCB3-2F450F9E3C1A}" destId="{D87B62DC-DBC8-49D6-BB3D-F322CDB40A3E}" srcOrd="1" destOrd="0" parTransId="{D01724B9-85BC-4D54-B34F-0F2474D29F80}" sibTransId="{C3F9B9E4-612C-4E9F-B936-6A0D4CEC81CA}"/>
    <dgm:cxn modelId="{52749A24-231E-40AC-A03B-323774C067B4}" type="presOf" srcId="{BB53FDB3-5B45-4980-800C-E7EE418786A8}" destId="{E3AF826E-64BF-4468-9A05-5B64F3593B9E}" srcOrd="0" destOrd="0" presId="urn:microsoft.com/office/officeart/2005/8/layout/radial3"/>
    <dgm:cxn modelId="{F393FF1E-375B-47F5-90DC-4C887CA830D9}" srcId="{121655D9-AC95-475F-BCB3-2F450F9E3C1A}" destId="{BB53FDB3-5B45-4980-800C-E7EE418786A8}" srcOrd="0" destOrd="0" parTransId="{7F1418B0-C7EC-4BC4-AB81-03103BC7E43D}" sibTransId="{F9DB69FE-BE9D-4ECD-84DF-926ADD1E0511}"/>
    <dgm:cxn modelId="{132850FD-37FB-4208-A3FD-FDB1E01C8383}" srcId="{121655D9-AC95-475F-BCB3-2F450F9E3C1A}" destId="{C14BF7D2-94DF-43DA-B34F-BCE37D195920}" srcOrd="4" destOrd="0" parTransId="{3F2B6D9C-8CFA-4662-A027-FF1ADADAAB40}" sibTransId="{3F931DAA-F116-4CA5-9B84-0347723DC5AE}"/>
    <dgm:cxn modelId="{69C5B352-23B3-403C-AC74-78E2F5F96739}" type="presOf" srcId="{0172B53A-590B-45CD-B871-710BBA4DFC14}" destId="{613EAF81-3BF3-4C66-98EB-7DCE07815EB3}" srcOrd="0" destOrd="0" presId="urn:microsoft.com/office/officeart/2005/8/layout/radial3"/>
    <dgm:cxn modelId="{12A07083-16B6-4CB0-832A-FC35ACC4A535}" type="presOf" srcId="{ACA19B69-623B-4E59-B287-388C349C8E56}" destId="{258023C5-194F-458F-9520-508E2AC6BC57}" srcOrd="0" destOrd="0" presId="urn:microsoft.com/office/officeart/2005/8/layout/radial3"/>
    <dgm:cxn modelId="{787EFA1B-379C-44E3-BF4F-6A6262FFEBC7}" srcId="{ACA19B69-623B-4E59-B287-388C349C8E56}" destId="{121655D9-AC95-475F-BCB3-2F450F9E3C1A}" srcOrd="0" destOrd="0" parTransId="{1ADF421D-89CD-4F04-8FDA-31497AD3B630}" sibTransId="{F8EDE7AF-7200-4982-A0F8-8549DB0496FE}"/>
    <dgm:cxn modelId="{9A68036F-5DC9-4261-8AFD-DE09FDB9D9CC}" srcId="{ACA19B69-623B-4E59-B287-388C349C8E56}" destId="{5E14A0C9-B7CB-492D-AF08-A3C13C282E0F}" srcOrd="2" destOrd="0" parTransId="{1CB4F3A7-8F9B-4DBE-9398-BD6A2414E34D}" sibTransId="{06882D01-587C-40F4-ACB4-DF1203FB176A}"/>
    <dgm:cxn modelId="{9A1D4B27-4D78-4042-8012-F19876327C37}" type="presOf" srcId="{8568827C-270F-42EF-9FE6-FF9010402760}" destId="{A79E428B-997B-44ED-868C-AC3483A0CE64}" srcOrd="0" destOrd="0" presId="urn:microsoft.com/office/officeart/2005/8/layout/radial3"/>
    <dgm:cxn modelId="{E74861B8-AD28-4944-AA00-7C3968DFEBEE}" type="presOf" srcId="{121655D9-AC95-475F-BCB3-2F450F9E3C1A}" destId="{58FE026C-FADD-442D-B858-6F54E5AE399F}" srcOrd="0" destOrd="0" presId="urn:microsoft.com/office/officeart/2005/8/layout/radial3"/>
    <dgm:cxn modelId="{24537883-8975-4177-87DD-E2F3C0EAC0E2}" srcId="{ACA19B69-623B-4E59-B287-388C349C8E56}" destId="{CADA85B1-9110-4C75-90CF-F55B80BD3216}" srcOrd="3" destOrd="0" parTransId="{5FE1E7E9-FCFF-4EF1-A26C-56A373C786E4}" sibTransId="{952FC442-42B1-4801-995A-0B51CE9E8027}"/>
    <dgm:cxn modelId="{ADC6ADEE-C2F1-4A7B-9165-066AB74FC083}" type="presOf" srcId="{52E6EB5A-0081-4ED5-9A98-AF10AF7D0F3B}" destId="{D7682C8D-CD50-4E88-87A8-C45C30982431}" srcOrd="0" destOrd="0" presId="urn:microsoft.com/office/officeart/2005/8/layout/radial3"/>
    <dgm:cxn modelId="{D77EE6CB-5311-4729-9559-516F007D3683}" srcId="{121655D9-AC95-475F-BCB3-2F450F9E3C1A}" destId="{8568827C-270F-42EF-9FE6-FF9010402760}" srcOrd="5" destOrd="0" parTransId="{48C4281A-71D6-435C-BB7F-896B7910B30B}" sibTransId="{B2209189-673D-4D42-AEB8-A5278AD45EE6}"/>
    <dgm:cxn modelId="{3CD79173-541E-429A-A644-D3F9638F2AAA}" type="presOf" srcId="{D87B62DC-DBC8-49D6-BB3D-F322CDB40A3E}" destId="{DF80D71B-3D3E-4A57-A167-09BFF682D42F}" srcOrd="0" destOrd="0" presId="urn:microsoft.com/office/officeart/2005/8/layout/radial3"/>
    <dgm:cxn modelId="{1263C6B7-8E42-422A-AEC0-7219BE23166B}" type="presOf" srcId="{0DA82A19-5C27-4DFE-88DB-146ADF0A640F}" destId="{EE1BA03D-DBB4-46A8-8A56-EF36B46F8357}" srcOrd="0" destOrd="0" presId="urn:microsoft.com/office/officeart/2005/8/layout/radial3"/>
    <dgm:cxn modelId="{B317C969-6BF3-4E30-8974-7AE8F6ACB369}" srcId="{ACA19B69-623B-4E59-B287-388C349C8E56}" destId="{1C052115-77CF-4173-AED5-16C259FCE1CB}" srcOrd="1" destOrd="0" parTransId="{4BC14BF1-CB3E-43CA-A31F-5E89FFC050FB}" sibTransId="{E99253EC-1F14-4A5E-BCB7-6BDD4644B33A}"/>
    <dgm:cxn modelId="{56A7B753-3972-469B-942C-56BDAC842FB0}" srcId="{121655D9-AC95-475F-BCB3-2F450F9E3C1A}" destId="{0DA82A19-5C27-4DFE-88DB-146ADF0A640F}" srcOrd="6" destOrd="0" parTransId="{F9267622-D9A8-40E4-B7D1-C28B6743F2D7}" sibTransId="{5EE5FCA4-79C0-488C-87D7-0524C4C28895}"/>
    <dgm:cxn modelId="{DA77CE20-0F74-49AF-9C24-B2677DEC6A47}" type="presParOf" srcId="{258023C5-194F-458F-9520-508E2AC6BC57}" destId="{204E7BE4-1042-4B72-AF40-79746DF69900}" srcOrd="0" destOrd="0" presId="urn:microsoft.com/office/officeart/2005/8/layout/radial3"/>
    <dgm:cxn modelId="{E48D6AE6-D463-45D0-ACDA-D7574CF791C3}" type="presParOf" srcId="{204E7BE4-1042-4B72-AF40-79746DF69900}" destId="{58FE026C-FADD-442D-B858-6F54E5AE399F}" srcOrd="0" destOrd="0" presId="urn:microsoft.com/office/officeart/2005/8/layout/radial3"/>
    <dgm:cxn modelId="{AF33DA95-C823-4642-B16B-644210027A58}" type="presParOf" srcId="{204E7BE4-1042-4B72-AF40-79746DF69900}" destId="{E3AF826E-64BF-4468-9A05-5B64F3593B9E}" srcOrd="1" destOrd="0" presId="urn:microsoft.com/office/officeart/2005/8/layout/radial3"/>
    <dgm:cxn modelId="{1AAB5563-991A-4D9D-89EA-BF9A53259935}" type="presParOf" srcId="{204E7BE4-1042-4B72-AF40-79746DF69900}" destId="{DF80D71B-3D3E-4A57-A167-09BFF682D42F}" srcOrd="2" destOrd="0" presId="urn:microsoft.com/office/officeart/2005/8/layout/radial3"/>
    <dgm:cxn modelId="{753B1856-EBF1-473D-B4BE-E19BF3F0BE71}" type="presParOf" srcId="{204E7BE4-1042-4B72-AF40-79746DF69900}" destId="{613EAF81-3BF3-4C66-98EB-7DCE07815EB3}" srcOrd="3" destOrd="0" presId="urn:microsoft.com/office/officeart/2005/8/layout/radial3"/>
    <dgm:cxn modelId="{8783C5B4-5233-4528-893D-97DBCDCAA57F}" type="presParOf" srcId="{204E7BE4-1042-4B72-AF40-79746DF69900}" destId="{D7682C8D-CD50-4E88-87A8-C45C30982431}" srcOrd="4" destOrd="0" presId="urn:microsoft.com/office/officeart/2005/8/layout/radial3"/>
    <dgm:cxn modelId="{5470024B-1763-4EB3-B13D-769B688B4452}" type="presParOf" srcId="{204E7BE4-1042-4B72-AF40-79746DF69900}" destId="{3121B221-9AB3-4BBA-9D91-B029726CF8A8}" srcOrd="5" destOrd="0" presId="urn:microsoft.com/office/officeart/2005/8/layout/radial3"/>
    <dgm:cxn modelId="{834444D4-1CBA-4A75-8679-366AB249B2F1}" type="presParOf" srcId="{204E7BE4-1042-4B72-AF40-79746DF69900}" destId="{A79E428B-997B-44ED-868C-AC3483A0CE64}" srcOrd="6" destOrd="0" presId="urn:microsoft.com/office/officeart/2005/8/layout/radial3"/>
    <dgm:cxn modelId="{6082F109-C2D9-4EFA-808F-185D8B191E3D}" type="presParOf" srcId="{204E7BE4-1042-4B72-AF40-79746DF69900}" destId="{EE1BA03D-DBB4-46A8-8A56-EF36B46F8357}"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418BF-1021-4A01-A78D-1D04FDB89E33}">
      <dsp:nvSpPr>
        <dsp:cNvPr id="0" name=""/>
        <dsp:cNvSpPr/>
      </dsp:nvSpPr>
      <dsp:spPr>
        <a:xfrm>
          <a:off x="3347204" y="3779302"/>
          <a:ext cx="2449591" cy="2449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FFFF00"/>
              </a:solidFill>
              <a:cs typeface="B Zar" pitchFamily="2" charset="-78"/>
            </a:rPr>
            <a:t>علائم خطر در دوران بارداري</a:t>
          </a:r>
          <a:endParaRPr lang="fa-IR" sz="2800" b="1" kern="1200" dirty="0">
            <a:solidFill>
              <a:srgbClr val="FFFF00"/>
            </a:solidFill>
            <a:cs typeface="B Zar" pitchFamily="2" charset="-78"/>
          </a:endParaRPr>
        </a:p>
      </dsp:txBody>
      <dsp:txXfrm>
        <a:off x="3705938" y="4138036"/>
        <a:ext cx="1732123" cy="1732123"/>
      </dsp:txXfrm>
    </dsp:sp>
    <dsp:sp modelId="{915C3268-0A7A-4A9F-ADE1-092F1AC79C55}">
      <dsp:nvSpPr>
        <dsp:cNvPr id="0" name=""/>
        <dsp:cNvSpPr/>
      </dsp:nvSpPr>
      <dsp:spPr>
        <a:xfrm rot="10800000">
          <a:off x="858280" y="4655031"/>
          <a:ext cx="2352032" cy="6981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D40C72-ECBE-485C-870D-9AE1647D1A42}">
      <dsp:nvSpPr>
        <dsp:cNvPr id="0" name=""/>
        <dsp:cNvSpPr/>
      </dsp:nvSpPr>
      <dsp:spPr>
        <a:xfrm>
          <a:off x="923" y="4318212"/>
          <a:ext cx="1714714" cy="1371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آبريزش وهر نوع ترشح بد بو وچركي از ناحيه تناسلي</a:t>
          </a:r>
        </a:p>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زردي</a:t>
          </a:r>
          <a:endParaRPr lang="fa-IR" sz="1600" kern="1200" dirty="0">
            <a:solidFill>
              <a:srgbClr val="FFFF99"/>
            </a:solidFill>
            <a:cs typeface="B Zar" pitchFamily="2" charset="-78"/>
          </a:endParaRPr>
        </a:p>
      </dsp:txBody>
      <dsp:txXfrm>
        <a:off x="41101" y="4358390"/>
        <a:ext cx="1634358" cy="1291415"/>
      </dsp:txXfrm>
    </dsp:sp>
    <dsp:sp modelId="{1B70102B-255D-4973-8647-ABC51537DFBC}">
      <dsp:nvSpPr>
        <dsp:cNvPr id="0" name=""/>
        <dsp:cNvSpPr/>
      </dsp:nvSpPr>
      <dsp:spPr>
        <a:xfrm rot="12960000">
          <a:off x="1342939" y="3163407"/>
          <a:ext cx="2352032" cy="6981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78C617-3514-4385-8CD8-D1A27DAF6B90}">
      <dsp:nvSpPr>
        <dsp:cNvPr id="0" name=""/>
        <dsp:cNvSpPr/>
      </dsp:nvSpPr>
      <dsp:spPr>
        <a:xfrm>
          <a:off x="710180" y="2135343"/>
          <a:ext cx="1714714" cy="1371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سرفه مداوم و شديد</a:t>
          </a:r>
        </a:p>
        <a:p>
          <a:pPr lvl="0" algn="ctr" defTabSz="711200" rtl="1">
            <a:lnSpc>
              <a:spcPct val="90000"/>
            </a:lnSpc>
            <a:spcBef>
              <a:spcPct val="0"/>
            </a:spcBef>
            <a:spcAft>
              <a:spcPct val="35000"/>
            </a:spcAft>
          </a:pPr>
          <a:r>
            <a:rPr lang="fa-IR" sz="1600" kern="1200" dirty="0" smtClean="0">
              <a:solidFill>
                <a:srgbClr val="FFFF99"/>
              </a:solidFill>
              <a:cs typeface="B Zar" pitchFamily="2" charset="-78"/>
            </a:rPr>
            <a:t>لاغري وچاقي بيش از حد</a:t>
          </a:r>
        </a:p>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ضايعات پوستي</a:t>
          </a:r>
          <a:endParaRPr lang="fa-IR" sz="1600" kern="1200" dirty="0">
            <a:solidFill>
              <a:srgbClr val="FFFF99"/>
            </a:solidFill>
            <a:cs typeface="B Zar" pitchFamily="2" charset="-78"/>
          </a:endParaRPr>
        </a:p>
      </dsp:txBody>
      <dsp:txXfrm>
        <a:off x="750358" y="2175521"/>
        <a:ext cx="1634358" cy="1291415"/>
      </dsp:txXfrm>
    </dsp:sp>
    <dsp:sp modelId="{DEC24A78-A902-4BCB-BD7D-DFA053183DB2}">
      <dsp:nvSpPr>
        <dsp:cNvPr id="0" name=""/>
        <dsp:cNvSpPr/>
      </dsp:nvSpPr>
      <dsp:spPr>
        <a:xfrm rot="15120000">
          <a:off x="2611790" y="2241532"/>
          <a:ext cx="2352032" cy="6981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EA4278-6AF7-49BE-AA01-C8F0EDB97AE6}">
      <dsp:nvSpPr>
        <dsp:cNvPr id="0" name=""/>
        <dsp:cNvSpPr/>
      </dsp:nvSpPr>
      <dsp:spPr>
        <a:xfrm>
          <a:off x="2567040" y="629105"/>
          <a:ext cx="1714714" cy="1686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درد زير شكم يا درد در پهلوها</a:t>
          </a:r>
        </a:p>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تنگي نفس يا تپش قلب</a:t>
          </a:r>
        </a:p>
        <a:p>
          <a:pPr lvl="0" algn="ctr" defTabSz="711200" rtl="1">
            <a:lnSpc>
              <a:spcPct val="90000"/>
            </a:lnSpc>
            <a:spcBef>
              <a:spcPct val="0"/>
            </a:spcBef>
            <a:spcAft>
              <a:spcPct val="35000"/>
            </a:spcAft>
          </a:pPr>
          <a:r>
            <a:rPr lang="fa-IR" sz="1600" kern="1200" dirty="0" smtClean="0">
              <a:solidFill>
                <a:srgbClr val="FFFF99"/>
              </a:solidFill>
              <a:cs typeface="B Zar" pitchFamily="2" charset="-78"/>
            </a:rPr>
            <a:t>مشكلات ادراري</a:t>
          </a:r>
          <a:endParaRPr lang="fa-IR" sz="1600" kern="1200" dirty="0">
            <a:solidFill>
              <a:srgbClr val="FFFF99"/>
            </a:solidFill>
            <a:cs typeface="B Zar" pitchFamily="2" charset="-78"/>
          </a:endParaRPr>
        </a:p>
      </dsp:txBody>
      <dsp:txXfrm>
        <a:off x="2616423" y="678488"/>
        <a:ext cx="1615948" cy="1587305"/>
      </dsp:txXfrm>
    </dsp:sp>
    <dsp:sp modelId="{B3F016BA-EEB2-4A3D-8FE4-CF5DC4060863}">
      <dsp:nvSpPr>
        <dsp:cNvPr id="0" name=""/>
        <dsp:cNvSpPr/>
      </dsp:nvSpPr>
      <dsp:spPr>
        <a:xfrm rot="17280000">
          <a:off x="4180177" y="2241532"/>
          <a:ext cx="2352032" cy="6981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4E4E57-C62D-4830-84E4-767D4A8F9043}">
      <dsp:nvSpPr>
        <dsp:cNvPr id="0" name=""/>
        <dsp:cNvSpPr/>
      </dsp:nvSpPr>
      <dsp:spPr>
        <a:xfrm>
          <a:off x="4862245" y="689113"/>
          <a:ext cx="1714714" cy="15660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تهوع و استفراغ هاي شديد يا خوني</a:t>
          </a:r>
        </a:p>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تب ولرز</a:t>
          </a:r>
        </a:p>
        <a:p>
          <a:pPr lvl="0" algn="ctr" defTabSz="711200" rtl="1">
            <a:lnSpc>
              <a:spcPct val="90000"/>
            </a:lnSpc>
            <a:spcBef>
              <a:spcPct val="0"/>
            </a:spcBef>
            <a:spcAft>
              <a:spcPct val="35000"/>
            </a:spcAft>
          </a:pPr>
          <a:r>
            <a:rPr lang="fa-IR" sz="1600" kern="1200" dirty="0" smtClean="0">
              <a:solidFill>
                <a:srgbClr val="FFFF99"/>
              </a:solidFill>
              <a:cs typeface="B Zar" pitchFamily="2" charset="-78"/>
            </a:rPr>
            <a:t>كاهش حركات جنين</a:t>
          </a:r>
          <a:endParaRPr lang="fa-IR" sz="1600" kern="1200" dirty="0">
            <a:solidFill>
              <a:srgbClr val="FFFF99"/>
            </a:solidFill>
            <a:cs typeface="B Zar" pitchFamily="2" charset="-78"/>
          </a:endParaRPr>
        </a:p>
      </dsp:txBody>
      <dsp:txXfrm>
        <a:off x="4908113" y="734981"/>
        <a:ext cx="1622978" cy="1474319"/>
      </dsp:txXfrm>
    </dsp:sp>
    <dsp:sp modelId="{45BC4EA1-07C9-4436-8CF9-3E6C3C18BA01}">
      <dsp:nvSpPr>
        <dsp:cNvPr id="0" name=""/>
        <dsp:cNvSpPr/>
      </dsp:nvSpPr>
      <dsp:spPr>
        <a:xfrm rot="19440000">
          <a:off x="5449028" y="3163407"/>
          <a:ext cx="2352032" cy="6981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ADB452-5141-4A2F-BCDB-EA54E65A8F7E}">
      <dsp:nvSpPr>
        <dsp:cNvPr id="0" name=""/>
        <dsp:cNvSpPr/>
      </dsp:nvSpPr>
      <dsp:spPr>
        <a:xfrm>
          <a:off x="6719104" y="2135343"/>
          <a:ext cx="1714714" cy="1371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سردرد هاي شديد</a:t>
          </a:r>
        </a:p>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اختلال بينايي يا تاري ديد</a:t>
          </a:r>
        </a:p>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درد سر دل</a:t>
          </a:r>
          <a:endParaRPr lang="fa-IR" sz="1600" kern="1200" dirty="0">
            <a:solidFill>
              <a:srgbClr val="FFFF99"/>
            </a:solidFill>
            <a:cs typeface="B Zar" pitchFamily="2" charset="-78"/>
          </a:endParaRPr>
        </a:p>
      </dsp:txBody>
      <dsp:txXfrm>
        <a:off x="6759282" y="2175521"/>
        <a:ext cx="1634358" cy="1291415"/>
      </dsp:txXfrm>
    </dsp:sp>
    <dsp:sp modelId="{C00C8A76-06E6-410A-BF5B-65C6990F3830}">
      <dsp:nvSpPr>
        <dsp:cNvPr id="0" name=""/>
        <dsp:cNvSpPr/>
      </dsp:nvSpPr>
      <dsp:spPr>
        <a:xfrm rot="21505500">
          <a:off x="5921119" y="4588352"/>
          <a:ext cx="2151852" cy="6981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6B5A2B-A72C-460D-BD60-68F32AA4851F}">
      <dsp:nvSpPr>
        <dsp:cNvPr id="0" name=""/>
        <dsp:cNvSpPr/>
      </dsp:nvSpPr>
      <dsp:spPr>
        <a:xfrm>
          <a:off x="7215208" y="4221961"/>
          <a:ext cx="1714714" cy="1371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خونريزي يا لكه بيني</a:t>
          </a:r>
        </a:p>
        <a:p>
          <a:pPr lvl="0" algn="ctr" defTabSz="711200" rtl="1">
            <a:lnSpc>
              <a:spcPct val="90000"/>
            </a:lnSpc>
            <a:spcBef>
              <a:spcPct val="0"/>
            </a:spcBef>
            <a:spcAft>
              <a:spcPct val="35000"/>
            </a:spcAft>
          </a:pPr>
          <a:r>
            <a:rPr lang="fa-IR" sz="1600" kern="1200" dirty="0" smtClean="0">
              <a:solidFill>
                <a:srgbClr val="FFFF99"/>
              </a:solidFill>
              <a:cs typeface="B Zar" pitchFamily="2" charset="-78"/>
            </a:rPr>
            <a:t>افزايش ناگهاني وزن</a:t>
          </a:r>
        </a:p>
        <a:p>
          <a:pPr lvl="0" algn="ctr" defTabSz="711200" rtl="1">
            <a:lnSpc>
              <a:spcPct val="90000"/>
            </a:lnSpc>
            <a:spcBef>
              <a:spcPct val="0"/>
            </a:spcBef>
            <a:spcAft>
              <a:spcPct val="35000"/>
            </a:spcAft>
          </a:pPr>
          <a:r>
            <a:rPr lang="fa-IR" sz="1600" kern="1200" dirty="0" smtClean="0">
              <a:solidFill>
                <a:srgbClr val="FFFF99"/>
              </a:solidFill>
              <a:cs typeface="B Zar" pitchFamily="2" charset="-78"/>
            </a:rPr>
            <a:t>ورم دستها يا پاها</a:t>
          </a:r>
          <a:endParaRPr lang="fa-IR" sz="1600" kern="1200" dirty="0">
            <a:solidFill>
              <a:srgbClr val="FFFF99"/>
            </a:solidFill>
            <a:cs typeface="B Zar" pitchFamily="2" charset="-78"/>
          </a:endParaRPr>
        </a:p>
      </dsp:txBody>
      <dsp:txXfrm>
        <a:off x="7255386" y="4262139"/>
        <a:ext cx="1634358" cy="1291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A7562-F9AF-4B8D-BD63-3DE533885F38}">
      <dsp:nvSpPr>
        <dsp:cNvPr id="0" name=""/>
        <dsp:cNvSpPr/>
      </dsp:nvSpPr>
      <dsp:spPr>
        <a:xfrm>
          <a:off x="3009228" y="2313678"/>
          <a:ext cx="2211142" cy="2211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b="1" kern="1200" dirty="0" smtClean="0">
              <a:solidFill>
                <a:srgbClr val="FFFF00"/>
              </a:solidFill>
              <a:cs typeface="B Zar" pitchFamily="2" charset="-78"/>
            </a:rPr>
            <a:t>آموزشهايي در زمينه پيشگيري از بارداري هاي ناخواسته</a:t>
          </a:r>
          <a:endParaRPr lang="fa-IR" sz="2100" kern="1200" dirty="0">
            <a:solidFill>
              <a:srgbClr val="FFFF00"/>
            </a:solidFill>
          </a:endParaRPr>
        </a:p>
      </dsp:txBody>
      <dsp:txXfrm>
        <a:off x="3333042" y="2637492"/>
        <a:ext cx="1563514" cy="1563514"/>
      </dsp:txXfrm>
    </dsp:sp>
    <dsp:sp modelId="{AFA2D562-3FCF-4F09-B8AA-70F233B63E58}">
      <dsp:nvSpPr>
        <dsp:cNvPr id="0" name=""/>
        <dsp:cNvSpPr/>
      </dsp:nvSpPr>
      <dsp:spPr>
        <a:xfrm rot="11700000">
          <a:off x="1339356" y="2580625"/>
          <a:ext cx="1643162" cy="6301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8E41DE-6732-4392-B00E-7AC7157FBE77}">
      <dsp:nvSpPr>
        <dsp:cNvPr id="0" name=""/>
        <dsp:cNvSpPr/>
      </dsp:nvSpPr>
      <dsp:spPr>
        <a:xfrm>
          <a:off x="317059" y="1842838"/>
          <a:ext cx="2100585" cy="1680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1">
            <a:lnSpc>
              <a:spcPct val="90000"/>
            </a:lnSpc>
            <a:spcBef>
              <a:spcPct val="0"/>
            </a:spcBef>
            <a:spcAft>
              <a:spcPct val="35000"/>
            </a:spcAft>
          </a:pPr>
          <a:r>
            <a:rPr lang="ar-SA" sz="1900" kern="1200" dirty="0" smtClean="0">
              <a:solidFill>
                <a:schemeClr val="bg1"/>
              </a:solidFill>
              <a:cs typeface="B Zar" pitchFamily="2" charset="-78"/>
            </a:rPr>
            <a:t>استفاده صحیح از روشهای پیشگی</a:t>
          </a:r>
          <a:r>
            <a:rPr lang="fa-IR" sz="1900" kern="1200" dirty="0" smtClean="0">
              <a:solidFill>
                <a:schemeClr val="bg1"/>
              </a:solidFill>
              <a:cs typeface="B Zar" pitchFamily="2" charset="-78"/>
            </a:rPr>
            <a:t>ر</a:t>
          </a:r>
          <a:r>
            <a:rPr lang="ar-SA" sz="1900" kern="1200" dirty="0" smtClean="0">
              <a:solidFill>
                <a:schemeClr val="bg1"/>
              </a:solidFill>
              <a:cs typeface="B Zar" pitchFamily="2" charset="-78"/>
            </a:rPr>
            <a:t>ی ازبارداری </a:t>
          </a:r>
          <a:endParaRPr lang="fa-IR" sz="1900" kern="1200" dirty="0">
            <a:solidFill>
              <a:schemeClr val="bg1"/>
            </a:solidFill>
          </a:endParaRPr>
        </a:p>
      </dsp:txBody>
      <dsp:txXfrm>
        <a:off x="366278" y="1892057"/>
        <a:ext cx="2002147" cy="1582030"/>
      </dsp:txXfrm>
    </dsp:sp>
    <dsp:sp modelId="{11C21D45-D9C0-4FB2-AA8D-B77D5C18331C}">
      <dsp:nvSpPr>
        <dsp:cNvPr id="0" name=""/>
        <dsp:cNvSpPr/>
      </dsp:nvSpPr>
      <dsp:spPr>
        <a:xfrm rot="14700000">
          <a:off x="2438352" y="1270894"/>
          <a:ext cx="1643162" cy="6301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65064F-9482-4282-9AA7-E0B8F3947C15}">
      <dsp:nvSpPr>
        <dsp:cNvPr id="0" name=""/>
        <dsp:cNvSpPr/>
      </dsp:nvSpPr>
      <dsp:spPr>
        <a:xfrm>
          <a:off x="1862425" y="1142"/>
          <a:ext cx="2100585" cy="1680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1">
            <a:lnSpc>
              <a:spcPct val="90000"/>
            </a:lnSpc>
            <a:spcBef>
              <a:spcPct val="0"/>
            </a:spcBef>
            <a:spcAft>
              <a:spcPct val="35000"/>
            </a:spcAft>
          </a:pPr>
          <a:r>
            <a:rPr lang="ar-SA" sz="1900" kern="1200" dirty="0" smtClean="0">
              <a:solidFill>
                <a:schemeClr val="bg1"/>
              </a:solidFill>
              <a:cs typeface="B Zar" pitchFamily="2" charset="-78"/>
            </a:rPr>
            <a:t>توجه به زنان 10 تا 49 ساله همسردار که هیچ روش پیشگیر ی از بارداری استفاده نمی کنند </a:t>
          </a:r>
          <a:endParaRPr lang="en-US" sz="1900" kern="1200" dirty="0">
            <a:solidFill>
              <a:schemeClr val="bg1"/>
            </a:solidFill>
            <a:cs typeface="B Zar" pitchFamily="2" charset="-78"/>
          </a:endParaRPr>
        </a:p>
      </dsp:txBody>
      <dsp:txXfrm>
        <a:off x="1911644" y="50361"/>
        <a:ext cx="2002147" cy="1582030"/>
      </dsp:txXfrm>
    </dsp:sp>
    <dsp:sp modelId="{A39DD89C-BF6F-4BF5-AC73-931866F18A56}">
      <dsp:nvSpPr>
        <dsp:cNvPr id="0" name=""/>
        <dsp:cNvSpPr/>
      </dsp:nvSpPr>
      <dsp:spPr>
        <a:xfrm rot="17700000">
          <a:off x="4148085" y="1270894"/>
          <a:ext cx="1643162" cy="6301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2A805D-7A9A-4D95-9504-4925378F1690}">
      <dsp:nvSpPr>
        <dsp:cNvPr id="0" name=""/>
        <dsp:cNvSpPr/>
      </dsp:nvSpPr>
      <dsp:spPr>
        <a:xfrm>
          <a:off x="4266589" y="1142"/>
          <a:ext cx="2100585" cy="1680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1">
            <a:lnSpc>
              <a:spcPct val="90000"/>
            </a:lnSpc>
            <a:spcBef>
              <a:spcPct val="0"/>
            </a:spcBef>
            <a:spcAft>
              <a:spcPct val="35000"/>
            </a:spcAft>
          </a:pPr>
          <a:r>
            <a:rPr lang="ar-SA" sz="1900" kern="1200" dirty="0" smtClean="0">
              <a:solidFill>
                <a:schemeClr val="bg1"/>
              </a:solidFill>
              <a:cs typeface="B Zar" pitchFamily="2" charset="-78"/>
            </a:rPr>
            <a:t>کاهش استفاده از روشهایی که شکست بالایی دارند مثل کاندوم و منقطع </a:t>
          </a:r>
          <a:endParaRPr lang="en-US" sz="1900" kern="1200" dirty="0">
            <a:solidFill>
              <a:schemeClr val="bg1"/>
            </a:solidFill>
            <a:cs typeface="B Zar" pitchFamily="2" charset="-78"/>
          </a:endParaRPr>
        </a:p>
      </dsp:txBody>
      <dsp:txXfrm>
        <a:off x="4315808" y="50361"/>
        <a:ext cx="2002147" cy="1582030"/>
      </dsp:txXfrm>
    </dsp:sp>
    <dsp:sp modelId="{CC450830-ECA7-4A98-807A-B0504A40C5FA}">
      <dsp:nvSpPr>
        <dsp:cNvPr id="0" name=""/>
        <dsp:cNvSpPr/>
      </dsp:nvSpPr>
      <dsp:spPr>
        <a:xfrm rot="20700000">
          <a:off x="5247080" y="2580625"/>
          <a:ext cx="1643162" cy="6301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3D8E4F-356B-485E-A5F9-233DFA6BC49F}">
      <dsp:nvSpPr>
        <dsp:cNvPr id="0" name=""/>
        <dsp:cNvSpPr/>
      </dsp:nvSpPr>
      <dsp:spPr>
        <a:xfrm>
          <a:off x="5811955" y="1842838"/>
          <a:ext cx="2100585" cy="1680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1">
            <a:lnSpc>
              <a:spcPct val="90000"/>
            </a:lnSpc>
            <a:spcBef>
              <a:spcPct val="0"/>
            </a:spcBef>
            <a:spcAft>
              <a:spcPct val="35000"/>
            </a:spcAft>
          </a:pPr>
          <a:r>
            <a:rPr kumimoji="0" lang="fa-IR" sz="1900" b="0" i="0" u="none" strike="noStrike" kern="1200" cap="none" normalizeH="0" baseline="0" dirty="0" smtClean="0">
              <a:ln>
                <a:noFill/>
              </a:ln>
              <a:solidFill>
                <a:schemeClr val="bg1"/>
              </a:solidFill>
              <a:effectLst/>
              <a:latin typeface="Arial" pitchFamily="34" charset="0"/>
              <a:cs typeface="B Zar" pitchFamily="2" charset="-78"/>
            </a:rPr>
            <a:t>استفاده از روشهاي اورژانس پيشگيري از بارداري</a:t>
          </a:r>
          <a:endParaRPr kumimoji="0" lang="en-US" sz="1900" b="0" i="0" u="none" strike="noStrike" kern="1200" cap="none" normalizeH="0" baseline="0" dirty="0" smtClean="0">
            <a:ln>
              <a:noFill/>
            </a:ln>
            <a:solidFill>
              <a:schemeClr val="bg1"/>
            </a:solidFill>
            <a:effectLst/>
            <a:latin typeface="Arial" pitchFamily="34" charset="0"/>
            <a:cs typeface="B Zar" pitchFamily="2" charset="-78"/>
          </a:endParaRPr>
        </a:p>
      </dsp:txBody>
      <dsp:txXfrm>
        <a:off x="5861174" y="1892057"/>
        <a:ext cx="2002147" cy="1582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E026C-FADD-442D-B858-6F54E5AE399F}">
      <dsp:nvSpPr>
        <dsp:cNvPr id="0" name=""/>
        <dsp:cNvSpPr/>
      </dsp:nvSpPr>
      <dsp:spPr>
        <a:xfrm>
          <a:off x="2571720" y="1571598"/>
          <a:ext cx="3881179" cy="38811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fa-IR" sz="3600" kern="1200" dirty="0" smtClean="0">
              <a:solidFill>
                <a:srgbClr val="FFFF00"/>
              </a:solidFill>
            </a:rPr>
            <a:t>علائم  خطر در نوزادان</a:t>
          </a:r>
          <a:endParaRPr lang="fa-IR" sz="3600" kern="1200" dirty="0">
            <a:solidFill>
              <a:srgbClr val="FFFF00"/>
            </a:solidFill>
          </a:endParaRPr>
        </a:p>
      </dsp:txBody>
      <dsp:txXfrm>
        <a:off x="3140106" y="2139984"/>
        <a:ext cx="2744407" cy="2744407"/>
      </dsp:txXfrm>
    </dsp:sp>
    <dsp:sp modelId="{E3AF826E-64BF-4468-9A05-5B64F3593B9E}">
      <dsp:nvSpPr>
        <dsp:cNvPr id="0" name=""/>
        <dsp:cNvSpPr/>
      </dsp:nvSpPr>
      <dsp:spPr>
        <a:xfrm>
          <a:off x="3619705" y="63961"/>
          <a:ext cx="1940589" cy="19405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FF99"/>
              </a:solidFill>
            </a:rPr>
            <a:t>-كبودي يا خونريزي از هر ناحيه بدن</a:t>
          </a:r>
        </a:p>
        <a:p>
          <a:pPr lvl="0" algn="ctr" defTabSz="800100" rtl="1">
            <a:lnSpc>
              <a:spcPct val="90000"/>
            </a:lnSpc>
            <a:spcBef>
              <a:spcPct val="0"/>
            </a:spcBef>
            <a:spcAft>
              <a:spcPct val="35000"/>
            </a:spcAft>
          </a:pPr>
          <a:r>
            <a:rPr lang="fa-IR" sz="1800" kern="1200" dirty="0" smtClean="0">
              <a:solidFill>
                <a:srgbClr val="FFFF99"/>
              </a:solidFill>
            </a:rPr>
            <a:t>-استفراغ واسهال</a:t>
          </a:r>
        </a:p>
      </dsp:txBody>
      <dsp:txXfrm>
        <a:off x="3903898" y="348154"/>
        <a:ext cx="1372203" cy="1372203"/>
      </dsp:txXfrm>
    </dsp:sp>
    <dsp:sp modelId="{DF80D71B-3D3E-4A57-A167-09BFF682D42F}">
      <dsp:nvSpPr>
        <dsp:cNvPr id="0" name=""/>
        <dsp:cNvSpPr/>
      </dsp:nvSpPr>
      <dsp:spPr>
        <a:xfrm>
          <a:off x="5572130" y="1043942"/>
          <a:ext cx="1990191" cy="18849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FF99"/>
              </a:solidFill>
            </a:rPr>
            <a:t>-جوشهاي چركي در پوست</a:t>
          </a:r>
        </a:p>
        <a:p>
          <a:pPr lvl="0" algn="ctr" defTabSz="800100" rtl="1">
            <a:lnSpc>
              <a:spcPct val="90000"/>
            </a:lnSpc>
            <a:spcBef>
              <a:spcPct val="0"/>
            </a:spcBef>
            <a:spcAft>
              <a:spcPct val="35000"/>
            </a:spcAft>
          </a:pPr>
          <a:r>
            <a:rPr lang="fa-IR" sz="1800" kern="1200" dirty="0" smtClean="0">
              <a:solidFill>
                <a:srgbClr val="FFFF99"/>
              </a:solidFill>
            </a:rPr>
            <a:t>-عدم ادرار و مدفوع در 24 ساعت اول</a:t>
          </a:r>
          <a:endParaRPr lang="fa-IR" sz="1800" kern="1200" dirty="0">
            <a:solidFill>
              <a:srgbClr val="FFFF99"/>
            </a:solidFill>
          </a:endParaRPr>
        </a:p>
      </dsp:txBody>
      <dsp:txXfrm>
        <a:off x="5863587" y="1319993"/>
        <a:ext cx="1407277" cy="1332889"/>
      </dsp:txXfrm>
    </dsp:sp>
    <dsp:sp modelId="{613EAF81-3BF3-4C66-98EB-7DCE07815EB3}">
      <dsp:nvSpPr>
        <dsp:cNvPr id="0" name=""/>
        <dsp:cNvSpPr/>
      </dsp:nvSpPr>
      <dsp:spPr>
        <a:xfrm>
          <a:off x="6085906" y="3221424"/>
          <a:ext cx="1940589" cy="19405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FF99"/>
              </a:solidFill>
            </a:rPr>
            <a:t>-تشنج</a:t>
          </a:r>
        </a:p>
        <a:p>
          <a:pPr lvl="0" algn="ctr" defTabSz="800100" rtl="1">
            <a:lnSpc>
              <a:spcPct val="90000"/>
            </a:lnSpc>
            <a:spcBef>
              <a:spcPct val="0"/>
            </a:spcBef>
            <a:spcAft>
              <a:spcPct val="35000"/>
            </a:spcAft>
          </a:pPr>
          <a:r>
            <a:rPr lang="fa-IR" sz="1800" kern="1200" dirty="0" smtClean="0">
              <a:solidFill>
                <a:srgbClr val="FFFF99"/>
              </a:solidFill>
            </a:rPr>
            <a:t>-گريه ضعيف</a:t>
          </a:r>
        </a:p>
        <a:p>
          <a:pPr lvl="0" algn="ctr" defTabSz="800100" rtl="1">
            <a:lnSpc>
              <a:spcPct val="90000"/>
            </a:lnSpc>
            <a:spcBef>
              <a:spcPct val="0"/>
            </a:spcBef>
            <a:spcAft>
              <a:spcPct val="35000"/>
            </a:spcAft>
          </a:pPr>
          <a:r>
            <a:rPr lang="fa-IR" sz="1800" kern="1200" dirty="0" smtClean="0">
              <a:solidFill>
                <a:srgbClr val="FFFF99"/>
              </a:solidFill>
            </a:rPr>
            <a:t>-تنفس غير طبيعي</a:t>
          </a:r>
          <a:endParaRPr lang="en-US" sz="1800" kern="1200" dirty="0">
            <a:solidFill>
              <a:srgbClr val="FFFF99"/>
            </a:solidFill>
          </a:endParaRPr>
        </a:p>
      </dsp:txBody>
      <dsp:txXfrm>
        <a:off x="6370099" y="3505617"/>
        <a:ext cx="1372203" cy="1372203"/>
      </dsp:txXfrm>
    </dsp:sp>
    <dsp:sp modelId="{D7682C8D-CD50-4E88-87A8-C45C30982431}">
      <dsp:nvSpPr>
        <dsp:cNvPr id="0" name=""/>
        <dsp:cNvSpPr/>
      </dsp:nvSpPr>
      <dsp:spPr>
        <a:xfrm>
          <a:off x="4716982" y="4871448"/>
          <a:ext cx="1940589" cy="19405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kern="1200" dirty="0" smtClean="0"/>
            <a:t>-</a:t>
          </a:r>
          <a:r>
            <a:rPr lang="fa-IR" sz="1800" kern="1200" dirty="0" smtClean="0">
              <a:solidFill>
                <a:srgbClr val="FFFF99"/>
              </a:solidFill>
            </a:rPr>
            <a:t>ناله كردن و قطع تنفس</a:t>
          </a:r>
        </a:p>
        <a:p>
          <a:pPr lvl="0" algn="ctr" defTabSz="533400" rtl="1">
            <a:lnSpc>
              <a:spcPct val="90000"/>
            </a:lnSpc>
            <a:spcBef>
              <a:spcPct val="0"/>
            </a:spcBef>
            <a:spcAft>
              <a:spcPct val="35000"/>
            </a:spcAft>
          </a:pPr>
          <a:r>
            <a:rPr lang="fa-IR" sz="1800" kern="1200" dirty="0" smtClean="0">
              <a:solidFill>
                <a:srgbClr val="FFFF99"/>
              </a:solidFill>
            </a:rPr>
            <a:t>-تب</a:t>
          </a:r>
        </a:p>
        <a:p>
          <a:pPr lvl="0" algn="ctr" defTabSz="533400" rtl="1">
            <a:lnSpc>
              <a:spcPct val="90000"/>
            </a:lnSpc>
            <a:spcBef>
              <a:spcPct val="0"/>
            </a:spcBef>
            <a:spcAft>
              <a:spcPct val="35000"/>
            </a:spcAft>
          </a:pPr>
          <a:r>
            <a:rPr lang="fa-IR" sz="1800" kern="1200" dirty="0" smtClean="0">
              <a:solidFill>
                <a:srgbClr val="FFFF99"/>
              </a:solidFill>
            </a:rPr>
            <a:t>-سردرد غير طبيعي</a:t>
          </a:r>
          <a:endParaRPr lang="en-US" sz="1800" kern="1200" dirty="0">
            <a:solidFill>
              <a:srgbClr val="FFFF99"/>
            </a:solidFill>
          </a:endParaRPr>
        </a:p>
      </dsp:txBody>
      <dsp:txXfrm>
        <a:off x="5001175" y="5155641"/>
        <a:ext cx="1372203" cy="1372203"/>
      </dsp:txXfrm>
    </dsp:sp>
    <dsp:sp modelId="{3121B221-9AB3-4BBA-9D91-B029726CF8A8}">
      <dsp:nvSpPr>
        <dsp:cNvPr id="0" name=""/>
        <dsp:cNvSpPr/>
      </dsp:nvSpPr>
      <dsp:spPr>
        <a:xfrm>
          <a:off x="2522427" y="4871448"/>
          <a:ext cx="1940589" cy="19405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FF99"/>
              </a:solidFill>
            </a:rPr>
            <a:t>-خواب آلودگي</a:t>
          </a:r>
        </a:p>
        <a:p>
          <a:pPr lvl="0" algn="ctr" defTabSz="800100" rtl="1">
            <a:lnSpc>
              <a:spcPct val="90000"/>
            </a:lnSpc>
            <a:spcBef>
              <a:spcPct val="0"/>
            </a:spcBef>
            <a:spcAft>
              <a:spcPct val="35000"/>
            </a:spcAft>
          </a:pPr>
          <a:r>
            <a:rPr lang="fa-IR" sz="1800" kern="1200" dirty="0" smtClean="0">
              <a:solidFill>
                <a:srgbClr val="FFFF99"/>
              </a:solidFill>
            </a:rPr>
            <a:t>-بيقراري و تحريك پذيري</a:t>
          </a:r>
        </a:p>
        <a:p>
          <a:pPr lvl="0" algn="ctr" defTabSz="800100" rtl="1">
            <a:lnSpc>
              <a:spcPct val="90000"/>
            </a:lnSpc>
            <a:spcBef>
              <a:spcPct val="0"/>
            </a:spcBef>
            <a:spcAft>
              <a:spcPct val="35000"/>
            </a:spcAft>
          </a:pPr>
          <a:r>
            <a:rPr lang="fa-IR" sz="1800" kern="1200" dirty="0" smtClean="0">
              <a:solidFill>
                <a:srgbClr val="FFFF99"/>
              </a:solidFill>
            </a:rPr>
            <a:t>-خوب شير نخوردن</a:t>
          </a:r>
          <a:endParaRPr lang="en-US" sz="1800" kern="1200" dirty="0">
            <a:solidFill>
              <a:srgbClr val="FFFF99"/>
            </a:solidFill>
          </a:endParaRPr>
        </a:p>
      </dsp:txBody>
      <dsp:txXfrm>
        <a:off x="2806620" y="5155641"/>
        <a:ext cx="1372203" cy="1372203"/>
      </dsp:txXfrm>
    </dsp:sp>
    <dsp:sp modelId="{A79E428B-997B-44ED-868C-AC3483A0CE64}">
      <dsp:nvSpPr>
        <dsp:cNvPr id="0" name=""/>
        <dsp:cNvSpPr/>
      </dsp:nvSpPr>
      <dsp:spPr>
        <a:xfrm>
          <a:off x="1223591" y="3151491"/>
          <a:ext cx="1940589" cy="19405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FF99"/>
              </a:solidFill>
            </a:rPr>
            <a:t>-قرمزي وتورم پلك ها</a:t>
          </a:r>
        </a:p>
        <a:p>
          <a:pPr lvl="0" algn="ctr" defTabSz="800100" rtl="1">
            <a:lnSpc>
              <a:spcPct val="90000"/>
            </a:lnSpc>
            <a:spcBef>
              <a:spcPct val="0"/>
            </a:spcBef>
            <a:spcAft>
              <a:spcPct val="35000"/>
            </a:spcAft>
          </a:pPr>
          <a:r>
            <a:rPr lang="fa-IR" sz="1800" kern="1200" dirty="0" smtClean="0">
              <a:solidFill>
                <a:srgbClr val="FFFF99"/>
              </a:solidFill>
            </a:rPr>
            <a:t>-قرمزي و تورم  و خروج ترشحات چركي از بند ناف</a:t>
          </a:r>
          <a:endParaRPr lang="en-US" sz="1800" kern="1200" dirty="0">
            <a:solidFill>
              <a:srgbClr val="FFFF99"/>
            </a:solidFill>
          </a:endParaRPr>
        </a:p>
      </dsp:txBody>
      <dsp:txXfrm>
        <a:off x="1507784" y="3435684"/>
        <a:ext cx="1372203" cy="1372203"/>
      </dsp:txXfrm>
    </dsp:sp>
    <dsp:sp modelId="{EE1BA03D-DBB4-46A8-8A56-EF36B46F8357}">
      <dsp:nvSpPr>
        <dsp:cNvPr id="0" name=""/>
        <dsp:cNvSpPr/>
      </dsp:nvSpPr>
      <dsp:spPr>
        <a:xfrm>
          <a:off x="1642479" y="1016143"/>
          <a:ext cx="1940589" cy="19405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FF99"/>
              </a:solidFill>
            </a:rPr>
            <a:t>-زردي در روز اول</a:t>
          </a:r>
        </a:p>
        <a:p>
          <a:pPr lvl="0" algn="ctr" defTabSz="800100" rtl="1">
            <a:lnSpc>
              <a:spcPct val="90000"/>
            </a:lnSpc>
            <a:spcBef>
              <a:spcPct val="0"/>
            </a:spcBef>
            <a:spcAft>
              <a:spcPct val="35000"/>
            </a:spcAft>
          </a:pPr>
          <a:r>
            <a:rPr lang="fa-IR" sz="1800" kern="1200" dirty="0" smtClean="0">
              <a:solidFill>
                <a:srgbClr val="FFFF99"/>
              </a:solidFill>
            </a:rPr>
            <a:t>-سرفه در هنگام شير خوردن</a:t>
          </a:r>
          <a:endParaRPr lang="fa-IR" sz="1800" kern="1200" dirty="0">
            <a:solidFill>
              <a:srgbClr val="FFFF99"/>
            </a:solidFill>
          </a:endParaRPr>
        </a:p>
      </dsp:txBody>
      <dsp:txXfrm>
        <a:off x="1926672" y="1300336"/>
        <a:ext cx="1372203" cy="137220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D2A03-3E17-48A9-97F5-A8892C8A7572}" type="datetimeFigureOut">
              <a:rPr lang="en-US" smtClean="0"/>
              <a:pPr/>
              <a:t>9/27/2014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FC88B7-2605-46AC-816F-3A7674503423}" type="slidenum">
              <a:rPr lang="en-US" smtClean="0"/>
              <a:pPr/>
              <a:t>‹#›</a:t>
            </a:fld>
            <a:endParaRPr lang="en-US"/>
          </a:p>
        </p:txBody>
      </p:sp>
    </p:spTree>
    <p:extLst>
      <p:ext uri="{BB962C8B-B14F-4D97-AF65-F5344CB8AC3E}">
        <p14:creationId xmlns:p14="http://schemas.microsoft.com/office/powerpoint/2010/main" val="201584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C88B7-2605-46AC-816F-3A7674503423}" type="slidenum">
              <a:rPr lang="en-US" smtClean="0"/>
              <a:pPr/>
              <a:t>12</a:t>
            </a:fld>
            <a:endParaRPr lang="en-US"/>
          </a:p>
        </p:txBody>
      </p:sp>
    </p:spTree>
    <p:extLst>
      <p:ext uri="{BB962C8B-B14F-4D97-AF65-F5344CB8AC3E}">
        <p14:creationId xmlns:p14="http://schemas.microsoft.com/office/powerpoint/2010/main" val="14717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C88B7-2605-46AC-816F-3A7674503423}" type="slidenum">
              <a:rPr lang="en-US" smtClean="0"/>
              <a:pPr/>
              <a:t>14</a:t>
            </a:fld>
            <a:endParaRPr lang="en-US"/>
          </a:p>
        </p:txBody>
      </p:sp>
    </p:spTree>
    <p:extLst>
      <p:ext uri="{BB962C8B-B14F-4D97-AF65-F5344CB8AC3E}">
        <p14:creationId xmlns:p14="http://schemas.microsoft.com/office/powerpoint/2010/main" val="14717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9FC88B7-2605-46AC-816F-3A7674503423}" type="slidenum">
              <a:rPr lang="en-US" smtClean="0"/>
              <a:pPr/>
              <a:t>31</a:t>
            </a:fld>
            <a:endParaRPr lang="en-US"/>
          </a:p>
        </p:txBody>
      </p:sp>
    </p:spTree>
    <p:extLst>
      <p:ext uri="{BB962C8B-B14F-4D97-AF65-F5344CB8AC3E}">
        <p14:creationId xmlns:p14="http://schemas.microsoft.com/office/powerpoint/2010/main" val="19375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9FC88B7-2605-46AC-816F-3A7674503423}" type="slidenum">
              <a:rPr lang="en-US" smtClean="0"/>
              <a:pPr/>
              <a:t>34</a:t>
            </a:fld>
            <a:endParaRPr lang="en-US"/>
          </a:p>
        </p:txBody>
      </p:sp>
    </p:spTree>
    <p:extLst>
      <p:ext uri="{BB962C8B-B14F-4D97-AF65-F5344CB8AC3E}">
        <p14:creationId xmlns:p14="http://schemas.microsoft.com/office/powerpoint/2010/main" val="261720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A99559-F48A-4912-AA1B-DEAE78831A69}" type="datetimeFigureOut">
              <a:rPr lang="fa-IR" smtClean="0"/>
              <a:pPr/>
              <a:t>12/03/1435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751927-0E28-47A8-96FC-C34E940062C6}" type="slidenum">
              <a:rPr lang="fa-IR" smtClean="0"/>
              <a:pPr/>
              <a:t>‹#›</a:t>
            </a:fld>
            <a:endParaRPr lang="fa-IR"/>
          </a:p>
        </p:txBody>
      </p:sp>
    </p:spTree>
    <p:extLst>
      <p:ext uri="{BB962C8B-B14F-4D97-AF65-F5344CB8AC3E}">
        <p14:creationId xmlns:p14="http://schemas.microsoft.com/office/powerpoint/2010/main" val="2581703106"/>
      </p:ext>
    </p:extLst>
  </p:cSld>
  <p:clrMapOvr>
    <a:masterClrMapping/>
  </p:clrMapOvr>
  <p:transition spd="slow">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99559-F48A-4912-AA1B-DEAE78831A69}" type="datetimeFigureOut">
              <a:rPr lang="fa-IR" smtClean="0"/>
              <a:pPr/>
              <a:t>12/03/1435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751927-0E28-47A8-96FC-C34E940062C6}" type="slidenum">
              <a:rPr lang="fa-IR" smtClean="0"/>
              <a:pPr/>
              <a:t>‹#›</a:t>
            </a:fld>
            <a:endParaRPr lang="fa-IR"/>
          </a:p>
        </p:txBody>
      </p:sp>
    </p:spTree>
    <p:extLst>
      <p:ext uri="{BB962C8B-B14F-4D97-AF65-F5344CB8AC3E}">
        <p14:creationId xmlns:p14="http://schemas.microsoft.com/office/powerpoint/2010/main" val="3238627479"/>
      </p:ext>
    </p:extLst>
  </p:cSld>
  <p:clrMapOvr>
    <a:masterClrMapping/>
  </p:clrMapOvr>
  <p:transition spd="slow">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99559-F48A-4912-AA1B-DEAE78831A69}" type="datetimeFigureOut">
              <a:rPr lang="fa-IR" smtClean="0"/>
              <a:pPr/>
              <a:t>12/03/1435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751927-0E28-47A8-96FC-C34E940062C6}" type="slidenum">
              <a:rPr lang="fa-IR" smtClean="0"/>
              <a:pPr/>
              <a:t>‹#›</a:t>
            </a:fld>
            <a:endParaRPr lang="fa-IR"/>
          </a:p>
        </p:txBody>
      </p:sp>
    </p:spTree>
    <p:extLst>
      <p:ext uri="{BB962C8B-B14F-4D97-AF65-F5344CB8AC3E}">
        <p14:creationId xmlns:p14="http://schemas.microsoft.com/office/powerpoint/2010/main" val="700811988"/>
      </p:ext>
    </p:extLst>
  </p:cSld>
  <p:clrMapOvr>
    <a:masterClrMapping/>
  </p:clrMapOvr>
  <p:transition spd="slow">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99559-F48A-4912-AA1B-DEAE78831A69}" type="datetimeFigureOut">
              <a:rPr lang="fa-IR" smtClean="0"/>
              <a:pPr/>
              <a:t>12/03/1435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751927-0E28-47A8-96FC-C34E940062C6}" type="slidenum">
              <a:rPr lang="fa-IR" smtClean="0"/>
              <a:pPr/>
              <a:t>‹#›</a:t>
            </a:fld>
            <a:endParaRPr lang="fa-IR"/>
          </a:p>
        </p:txBody>
      </p:sp>
    </p:spTree>
    <p:extLst>
      <p:ext uri="{BB962C8B-B14F-4D97-AF65-F5344CB8AC3E}">
        <p14:creationId xmlns:p14="http://schemas.microsoft.com/office/powerpoint/2010/main" val="1818840455"/>
      </p:ext>
    </p:extLst>
  </p:cSld>
  <p:clrMapOvr>
    <a:masterClrMapping/>
  </p:clrMapOvr>
  <p:transition spd="slow">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A99559-F48A-4912-AA1B-DEAE78831A69}" type="datetimeFigureOut">
              <a:rPr lang="fa-IR" smtClean="0"/>
              <a:pPr/>
              <a:t>12/03/1435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751927-0E28-47A8-96FC-C34E940062C6}" type="slidenum">
              <a:rPr lang="fa-IR" smtClean="0"/>
              <a:pPr/>
              <a:t>‹#›</a:t>
            </a:fld>
            <a:endParaRPr lang="fa-IR"/>
          </a:p>
        </p:txBody>
      </p:sp>
    </p:spTree>
    <p:extLst>
      <p:ext uri="{BB962C8B-B14F-4D97-AF65-F5344CB8AC3E}">
        <p14:creationId xmlns:p14="http://schemas.microsoft.com/office/powerpoint/2010/main" val="1385588316"/>
      </p:ext>
    </p:extLst>
  </p:cSld>
  <p:clrMapOvr>
    <a:masterClrMapping/>
  </p:clrMapOvr>
  <p:transition spd="slow">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A99559-F48A-4912-AA1B-DEAE78831A69}" type="datetimeFigureOut">
              <a:rPr lang="fa-IR" smtClean="0"/>
              <a:pPr/>
              <a:t>12/03/1435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7751927-0E28-47A8-96FC-C34E940062C6}" type="slidenum">
              <a:rPr lang="fa-IR" smtClean="0"/>
              <a:pPr/>
              <a:t>‹#›</a:t>
            </a:fld>
            <a:endParaRPr lang="fa-IR"/>
          </a:p>
        </p:txBody>
      </p:sp>
    </p:spTree>
    <p:extLst>
      <p:ext uri="{BB962C8B-B14F-4D97-AF65-F5344CB8AC3E}">
        <p14:creationId xmlns:p14="http://schemas.microsoft.com/office/powerpoint/2010/main" val="37334576"/>
      </p:ext>
    </p:extLst>
  </p:cSld>
  <p:clrMapOvr>
    <a:masterClrMapping/>
  </p:clrMapOvr>
  <p:transition spd="slow">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A99559-F48A-4912-AA1B-DEAE78831A69}" type="datetimeFigureOut">
              <a:rPr lang="fa-IR" smtClean="0"/>
              <a:pPr/>
              <a:t>12/03/1435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7751927-0E28-47A8-96FC-C34E940062C6}" type="slidenum">
              <a:rPr lang="fa-IR" smtClean="0"/>
              <a:pPr/>
              <a:t>‹#›</a:t>
            </a:fld>
            <a:endParaRPr lang="fa-IR"/>
          </a:p>
        </p:txBody>
      </p:sp>
    </p:spTree>
    <p:extLst>
      <p:ext uri="{BB962C8B-B14F-4D97-AF65-F5344CB8AC3E}">
        <p14:creationId xmlns:p14="http://schemas.microsoft.com/office/powerpoint/2010/main" val="509376112"/>
      </p:ext>
    </p:extLst>
  </p:cSld>
  <p:clrMapOvr>
    <a:masterClrMapping/>
  </p:clrMapOvr>
  <p:transition spd="slow">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A99559-F48A-4912-AA1B-DEAE78831A69}" type="datetimeFigureOut">
              <a:rPr lang="fa-IR" smtClean="0"/>
              <a:pPr/>
              <a:t>12/03/1435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7751927-0E28-47A8-96FC-C34E940062C6}" type="slidenum">
              <a:rPr lang="fa-IR" smtClean="0"/>
              <a:pPr/>
              <a:t>‹#›</a:t>
            </a:fld>
            <a:endParaRPr lang="fa-IR"/>
          </a:p>
        </p:txBody>
      </p:sp>
    </p:spTree>
    <p:extLst>
      <p:ext uri="{BB962C8B-B14F-4D97-AF65-F5344CB8AC3E}">
        <p14:creationId xmlns:p14="http://schemas.microsoft.com/office/powerpoint/2010/main" val="3315472417"/>
      </p:ext>
    </p:extLst>
  </p:cSld>
  <p:clrMapOvr>
    <a:masterClrMapping/>
  </p:clrMapOvr>
  <p:transition spd="slow">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99559-F48A-4912-AA1B-DEAE78831A69}" type="datetimeFigureOut">
              <a:rPr lang="fa-IR" smtClean="0"/>
              <a:pPr/>
              <a:t>12/03/1435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7751927-0E28-47A8-96FC-C34E940062C6}" type="slidenum">
              <a:rPr lang="fa-IR" smtClean="0"/>
              <a:pPr/>
              <a:t>‹#›</a:t>
            </a:fld>
            <a:endParaRPr lang="fa-IR"/>
          </a:p>
        </p:txBody>
      </p:sp>
    </p:spTree>
    <p:extLst>
      <p:ext uri="{BB962C8B-B14F-4D97-AF65-F5344CB8AC3E}">
        <p14:creationId xmlns:p14="http://schemas.microsoft.com/office/powerpoint/2010/main" val="1341227046"/>
      </p:ext>
    </p:extLst>
  </p:cSld>
  <p:clrMapOvr>
    <a:masterClrMapping/>
  </p:clrMapOvr>
  <p:transition spd="slow">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99559-F48A-4912-AA1B-DEAE78831A69}" type="datetimeFigureOut">
              <a:rPr lang="fa-IR" smtClean="0"/>
              <a:pPr/>
              <a:t>12/03/1435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7751927-0E28-47A8-96FC-C34E940062C6}" type="slidenum">
              <a:rPr lang="fa-IR" smtClean="0"/>
              <a:pPr/>
              <a:t>‹#›</a:t>
            </a:fld>
            <a:endParaRPr lang="fa-IR"/>
          </a:p>
        </p:txBody>
      </p:sp>
    </p:spTree>
    <p:extLst>
      <p:ext uri="{BB962C8B-B14F-4D97-AF65-F5344CB8AC3E}">
        <p14:creationId xmlns:p14="http://schemas.microsoft.com/office/powerpoint/2010/main" val="3307727943"/>
      </p:ext>
    </p:extLst>
  </p:cSld>
  <p:clrMapOvr>
    <a:masterClrMapping/>
  </p:clrMapOvr>
  <p:transition spd="slow">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99559-F48A-4912-AA1B-DEAE78831A69}" type="datetimeFigureOut">
              <a:rPr lang="fa-IR" smtClean="0"/>
              <a:pPr/>
              <a:t>12/03/1435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7751927-0E28-47A8-96FC-C34E940062C6}" type="slidenum">
              <a:rPr lang="fa-IR" smtClean="0"/>
              <a:pPr/>
              <a:t>‹#›</a:t>
            </a:fld>
            <a:endParaRPr lang="fa-IR"/>
          </a:p>
        </p:txBody>
      </p:sp>
    </p:spTree>
    <p:extLst>
      <p:ext uri="{BB962C8B-B14F-4D97-AF65-F5344CB8AC3E}">
        <p14:creationId xmlns:p14="http://schemas.microsoft.com/office/powerpoint/2010/main" val="818361593"/>
      </p:ext>
    </p:extLst>
  </p:cSld>
  <p:clrMapOvr>
    <a:masterClrMapping/>
  </p:clrMapOvr>
  <p:transition spd="slow">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99559-F48A-4912-AA1B-DEAE78831A69}" type="datetimeFigureOut">
              <a:rPr lang="fa-IR" smtClean="0"/>
              <a:pPr/>
              <a:t>12/03/1435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51927-0E28-47A8-96FC-C34E940062C6}" type="slidenum">
              <a:rPr lang="fa-IR" smtClean="0"/>
              <a:pPr/>
              <a:t>‹#›</a:t>
            </a:fld>
            <a:endParaRPr lang="fa-IR"/>
          </a:p>
        </p:txBody>
      </p:sp>
    </p:spTree>
    <p:extLst>
      <p:ext uri="{BB962C8B-B14F-4D97-AF65-F5344CB8AC3E}">
        <p14:creationId xmlns:p14="http://schemas.microsoft.com/office/powerpoint/2010/main" val="35321448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heel spokes="2"/>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zibasho.com/archives/281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Ranjbar\Desktop\25295671522171511415013286214209155931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9383" y="642918"/>
            <a:ext cx="6024583" cy="400110"/>
          </a:xfrm>
          <a:prstGeom prst="rect">
            <a:avLst/>
          </a:prstGeom>
        </p:spPr>
        <p:txBody>
          <a:bodyPr wrap="square">
            <a:spAutoFit/>
          </a:bodyPr>
          <a:lstStyle/>
          <a:p>
            <a:r>
              <a:rPr lang="ar-SA" sz="2000" b="1" dirty="0"/>
              <a:t>مراقبت‌های دوران بارداری شامل موارد زیر </a:t>
            </a:r>
            <a:r>
              <a:rPr lang="ar-SA" sz="2000" b="1" dirty="0" smtClean="0"/>
              <a:t>است</a:t>
            </a:r>
            <a:r>
              <a:rPr lang="fa-IR" sz="2000" b="1" dirty="0" smtClean="0"/>
              <a:t>:</a:t>
            </a:r>
            <a:endParaRPr lang="fa-IR" sz="2000" b="1" dirty="0"/>
          </a:p>
        </p:txBody>
      </p:sp>
      <p:sp>
        <p:nvSpPr>
          <p:cNvPr id="4" name="Rectangle 3"/>
          <p:cNvSpPr/>
          <p:nvPr/>
        </p:nvSpPr>
        <p:spPr>
          <a:xfrm>
            <a:off x="214282" y="1142984"/>
            <a:ext cx="8429684" cy="1477328"/>
          </a:xfrm>
          <a:prstGeom prst="rect">
            <a:avLst/>
          </a:prstGeom>
        </p:spPr>
        <p:txBody>
          <a:bodyPr wrap="square">
            <a:spAutoFit/>
          </a:bodyPr>
          <a:lstStyle/>
          <a:p>
            <a:pPr marL="342900" lvl="0" indent="-342900" fontAlgn="base">
              <a:spcBef>
                <a:spcPct val="0"/>
              </a:spcBef>
              <a:spcAft>
                <a:spcPct val="0"/>
              </a:spcAft>
              <a:buAutoNum type="arabicParenR"/>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معمولاً در اولین معاینه شرح حال دقیقی از مادر گرفته می‌شود که در طی آن درباره سابقه بیماری مادر (مثلاً بیماری قلبی یا کلیوی) سابقه حاملگی‌های قبلی، سابقه جراحی نیز سؤال می‌شود و تاریخ احتمالی، زایمان با توجه به تاریخ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اولین روز</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آخرین قاعدگی محاسبه می‌شود</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۲</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معاینه کامل انجام می‌شود. در این حال، تمام اندام‌ها مورد معاینه قرار می‌گیرند تا در صورتی‌که مشکلی وجود داشته باشد مشخص گردد. علایم حیاتی، و فشار خون مادر کنترل می‌شود</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8885596" y="0"/>
            <a:ext cx="25840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۳</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00034" y="2643182"/>
            <a:ext cx="8072494" cy="3416320"/>
          </a:xfrm>
          <a:prstGeom prst="rect">
            <a:avLst/>
          </a:prstGeom>
        </p:spPr>
        <p:txBody>
          <a:bodyPr wrap="square">
            <a:spAutoFit/>
          </a:bodyPr>
          <a:lstStyle/>
          <a:p>
            <a:pPr marL="342900" lvl="0" indent="-342900" fontAlgn="base">
              <a:spcBef>
                <a:spcPct val="0"/>
              </a:spcBef>
              <a:spcAft>
                <a:spcPct val="0"/>
              </a:spcAft>
              <a:buAutoNum type="arabicParenR" startAt="3"/>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آزمایش‌هائی درخواست می‌شود که شامل موارد زیر است</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ar-SA" b="1" i="0" u="none" strike="noStrike" cap="none" normalizeH="0" baseline="0" dirty="0" smtClean="0">
                <a:ln>
                  <a:noFill/>
                </a:ln>
                <a:solidFill>
                  <a:srgbClr val="FFFF00"/>
                </a:solidFill>
                <a:effectLst/>
                <a:latin typeface="NassimBold"/>
                <a:ea typeface="Times New Roman" pitchFamily="18" charset="0"/>
                <a:cs typeface="B Zar" pitchFamily="2" charset="-78"/>
              </a:rPr>
              <a:t>اندازه‌گیری هموگلوبین - هماتوکریت و شمارش پلاکت‌ها</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lvl="0" eaLnBrk="0" fontAlgn="base" hangingPunct="0">
              <a:spcBef>
                <a:spcPct val="0"/>
              </a:spcBef>
              <a:spcAft>
                <a:spcPct val="0"/>
              </a:spcAft>
            </a:pPr>
            <a:r>
              <a:rPr kumimoji="0" lang="ar-SA" b="1" i="0" u="none" strike="noStrike" cap="none" normalizeH="0" baseline="0" dirty="0" smtClean="0">
                <a:ln>
                  <a:noFill/>
                </a:ln>
                <a:solidFill>
                  <a:srgbClr val="FFFF00"/>
                </a:solidFill>
                <a:effectLst/>
                <a:latin typeface="NassimBold"/>
                <a:ea typeface="Times New Roman" pitchFamily="18" charset="0"/>
                <a:cs typeface="B Zar" pitchFamily="2" charset="-78"/>
              </a:rPr>
              <a:t>تعیین گروه و</a:t>
            </a:r>
            <a:r>
              <a:rPr kumimoji="0" lang="en-US" b="1" i="0" u="none" strike="noStrike" cap="none" normalizeH="0" baseline="0" dirty="0" smtClean="0">
                <a:ln>
                  <a:noFill/>
                </a:ln>
                <a:solidFill>
                  <a:srgbClr val="FFFF00"/>
                </a:solidFill>
                <a:effectLst/>
                <a:latin typeface="NassimBold"/>
                <a:ea typeface="Times New Roman" pitchFamily="18" charset="0"/>
                <a:cs typeface="B Zar" pitchFamily="2" charset="-78"/>
              </a:rPr>
              <a:t> RH</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lvl="0" eaLnBrk="0" fontAlgn="base" hangingPunct="0">
              <a:spcBef>
                <a:spcPct val="0"/>
              </a:spcBef>
              <a:spcAft>
                <a:spcPct val="0"/>
              </a:spcAft>
            </a:pPr>
            <a:r>
              <a:rPr kumimoji="0" lang="fa-IR" b="1" i="0" u="none" strike="noStrike" cap="none" normalizeH="0" baseline="0" dirty="0" smtClean="0">
                <a:ln>
                  <a:noFill/>
                </a:ln>
                <a:solidFill>
                  <a:srgbClr val="FFFF00"/>
                </a:solidFill>
                <a:effectLst/>
                <a:latin typeface="NassimBold"/>
                <a:ea typeface="Times New Roman" pitchFamily="18" charset="0"/>
                <a:cs typeface="B Zar" pitchFamily="2" charset="-78"/>
              </a:rPr>
              <a:t>قندخون ناشتا</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lvl="0" eaLnBrk="0" fontAlgn="base" hangingPunct="0">
              <a:spcBef>
                <a:spcPct val="0"/>
              </a:spcBef>
              <a:spcAft>
                <a:spcPct val="0"/>
              </a:spcAft>
            </a:pPr>
            <a:r>
              <a:rPr kumimoji="0" lang="ar-SA" b="1" i="0" u="none" strike="noStrike" cap="none" normalizeH="0" baseline="0" dirty="0" smtClean="0">
                <a:ln>
                  <a:noFill/>
                </a:ln>
                <a:solidFill>
                  <a:srgbClr val="FFFF00"/>
                </a:solidFill>
                <a:effectLst/>
                <a:latin typeface="NassimBold"/>
                <a:ea typeface="Times New Roman" pitchFamily="18" charset="0"/>
                <a:cs typeface="B Zar" pitchFamily="2" charset="-78"/>
              </a:rPr>
              <a:t>آزمایش ادرار از نظر وجود عفونت</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lvl="0" eaLnBrk="0" fontAlgn="base" hangingPunct="0">
              <a:spcBef>
                <a:spcPct val="0"/>
              </a:spcBef>
              <a:spcAft>
                <a:spcPct val="0"/>
              </a:spcAft>
            </a:pPr>
            <a:r>
              <a:rPr kumimoji="0" lang="ar-SA" b="1" i="0" u="none" strike="noStrike" cap="none" normalizeH="0" baseline="0" dirty="0" smtClean="0">
                <a:ln>
                  <a:noFill/>
                </a:ln>
                <a:solidFill>
                  <a:srgbClr val="FFFF00"/>
                </a:solidFill>
                <a:effectLst/>
                <a:latin typeface="NassimBold"/>
                <a:ea typeface="Times New Roman" pitchFamily="18" charset="0"/>
                <a:cs typeface="B Zar" pitchFamily="2" charset="-78"/>
              </a:rPr>
              <a:t>آزمایش</a:t>
            </a:r>
            <a:r>
              <a:rPr kumimoji="0" lang="en-US" b="1" i="0" u="none" strike="noStrike" cap="none" normalizeH="0" baseline="0" dirty="0" smtClean="0">
                <a:ln>
                  <a:noFill/>
                </a:ln>
                <a:solidFill>
                  <a:srgbClr val="FFFF00"/>
                </a:solidFill>
                <a:effectLst/>
                <a:latin typeface="NassimBold"/>
                <a:ea typeface="Times New Roman" pitchFamily="18" charset="0"/>
                <a:cs typeface="B Zar" pitchFamily="2" charset="-78"/>
              </a:rPr>
              <a:t> VDRL </a:t>
            </a:r>
            <a:r>
              <a:rPr kumimoji="0" lang="ar-SA" b="1" i="0" u="none" strike="noStrike" cap="none" normalizeH="0" baseline="0" dirty="0" smtClean="0">
                <a:ln>
                  <a:noFill/>
                </a:ln>
                <a:solidFill>
                  <a:srgbClr val="FFFF00"/>
                </a:solidFill>
                <a:effectLst/>
                <a:latin typeface="NassimBold"/>
                <a:ea typeface="Times New Roman" pitchFamily="18" charset="0"/>
                <a:cs typeface="B Zar" pitchFamily="2" charset="-78"/>
              </a:rPr>
              <a:t>برای تشخیص </a:t>
            </a:r>
            <a:r>
              <a:rPr kumimoji="0" lang="ar-SA" b="1" i="0" u="none" strike="noStrike" cap="none" normalizeH="0" baseline="0" dirty="0" smtClean="0">
                <a:ln>
                  <a:noFill/>
                </a:ln>
                <a:solidFill>
                  <a:srgbClr val="FFFF00"/>
                </a:solidFill>
                <a:effectLst/>
                <a:latin typeface="NassimBold"/>
                <a:ea typeface="Times New Roman" pitchFamily="18" charset="0"/>
                <a:cs typeface="B Zar" pitchFamily="2" charset="-78"/>
              </a:rPr>
              <a:t>س</a:t>
            </a:r>
            <a:r>
              <a:rPr kumimoji="0" lang="fa-IR" b="1" i="0" u="none" strike="noStrike" cap="none" normalizeH="0" baseline="0" dirty="0" smtClean="0">
                <a:ln>
                  <a:noFill/>
                </a:ln>
                <a:solidFill>
                  <a:srgbClr val="FFFF00"/>
                </a:solidFill>
                <a:effectLst/>
                <a:latin typeface="NassimBold"/>
                <a:ea typeface="Times New Roman" pitchFamily="18" charset="0"/>
                <a:cs typeface="B Zar" pitchFamily="2" charset="-78"/>
              </a:rPr>
              <a:t>ی</a:t>
            </a:r>
            <a:r>
              <a:rPr kumimoji="0" lang="ar-SA" b="1" i="0" u="none" strike="noStrike" cap="none" normalizeH="0" baseline="0" dirty="0" smtClean="0">
                <a:ln>
                  <a:noFill/>
                </a:ln>
                <a:solidFill>
                  <a:srgbClr val="FFFF00"/>
                </a:solidFill>
                <a:effectLst/>
                <a:latin typeface="NassimBold"/>
                <a:ea typeface="Times New Roman" pitchFamily="18" charset="0"/>
                <a:cs typeface="B Zar" pitchFamily="2" charset="-78"/>
              </a:rPr>
              <a:t>فلیس</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lvl="0" eaLnBrk="0" fontAlgn="base" hangingPunct="0">
              <a:spcBef>
                <a:spcPct val="0"/>
              </a:spcBef>
              <a:spcAft>
                <a:spcPct val="0"/>
              </a:spcAft>
            </a:pPr>
            <a:r>
              <a:rPr kumimoji="0" lang="ar-SA" b="1" i="0" u="none" strike="noStrike" cap="none" normalizeH="0" baseline="0" dirty="0" smtClean="0">
                <a:ln>
                  <a:noFill/>
                </a:ln>
                <a:solidFill>
                  <a:srgbClr val="FFFF00"/>
                </a:solidFill>
                <a:effectLst/>
                <a:latin typeface="NassimBold"/>
                <a:ea typeface="Times New Roman" pitchFamily="18" charset="0"/>
                <a:cs typeface="B Zar" pitchFamily="2" charset="-78"/>
              </a:rPr>
              <a:t>تست پاپ اسمیر</a:t>
            </a:r>
            <a:endParaRPr kumimoji="0" lang="fa-IR" b="1" i="0" u="none" strike="noStrike" cap="none" normalizeH="0" baseline="0" dirty="0" smtClean="0">
              <a:ln>
                <a:noFill/>
              </a:ln>
              <a:solidFill>
                <a:srgbClr val="FFFF00"/>
              </a:solidFill>
              <a:effectLst/>
              <a:latin typeface="NassimBold"/>
              <a:ea typeface="Times New Roman" pitchFamily="18" charset="0"/>
              <a:cs typeface="B Zar" pitchFamily="2" charset="-78"/>
            </a:endParaRPr>
          </a:p>
          <a:p>
            <a:pPr lvl="0" eaLnBrk="0" fontAlgn="base" hangingPunct="0">
              <a:spcBef>
                <a:spcPct val="0"/>
              </a:spcBef>
              <a:spcAft>
                <a:spcPct val="0"/>
              </a:spcAft>
            </a:pPr>
            <a:r>
              <a:rPr lang="fa-IR" b="1" dirty="0" smtClean="0">
                <a:solidFill>
                  <a:srgbClr val="FFFF00"/>
                </a:solidFill>
                <a:latin typeface="NassimBold"/>
                <a:ea typeface="Times New Roman" pitchFamily="18" charset="0"/>
                <a:cs typeface="B Zar" pitchFamily="2" charset="-78"/>
              </a:rPr>
              <a:t>بررسی ایدزدرصورت نیاز</a:t>
            </a:r>
          </a:p>
          <a:p>
            <a:pPr lvl="0" eaLnBrk="0" fontAlgn="base" hangingPunct="0">
              <a:spcBef>
                <a:spcPct val="0"/>
              </a:spcBef>
              <a:spcAft>
                <a:spcPct val="0"/>
              </a:spcAft>
            </a:pPr>
            <a:r>
              <a:rPr lang="fa-IR" b="1" dirty="0" smtClean="0">
                <a:solidFill>
                  <a:srgbClr val="FF0000"/>
                </a:solidFill>
                <a:latin typeface="NassimBold"/>
                <a:ea typeface="Times New Roman" pitchFamily="18" charset="0"/>
                <a:cs typeface="B Zar" pitchFamily="2" charset="-78"/>
              </a:rPr>
              <a:t>آزمایش غربالگری ناهنجاری جنینی(هفته11-13)</a:t>
            </a:r>
          </a:p>
          <a:p>
            <a:pPr lvl="0" eaLnBrk="0" fontAlgn="base" hangingPunct="0">
              <a:spcBef>
                <a:spcPct val="0"/>
              </a:spcBef>
              <a:spcAft>
                <a:spcPct val="0"/>
              </a:spcAft>
            </a:pPr>
            <a:endParaRPr kumimoji="0" lang="fa-IR" i="0" u="none" strike="noStrike" cap="none" normalizeH="0" baseline="0" dirty="0" smtClean="0">
              <a:ln>
                <a:noFill/>
              </a:ln>
              <a:solidFill>
                <a:schemeClr val="bg1"/>
              </a:solidFill>
              <a:effectLst/>
              <a:latin typeface="NassimBold"/>
              <a:ea typeface="Times New Roman" pitchFamily="18" charset="0"/>
              <a:cs typeface="B Zar" pitchFamily="2" charset="-78"/>
            </a:endParaRPr>
          </a:p>
          <a:p>
            <a:pPr lvl="0" eaLnBrk="0" fontAlgn="base" hangingPunct="0">
              <a:spcBef>
                <a:spcPct val="0"/>
              </a:spcBef>
              <a:spcAft>
                <a:spcPct val="0"/>
              </a:spcAft>
            </a:pPr>
            <a:endParaRPr lang="fa-IR" dirty="0">
              <a:latin typeface="NassimBold"/>
              <a:cs typeface="B Zar" pitchFamily="2" charset="-78"/>
            </a:endParaRPr>
          </a:p>
          <a:p>
            <a:pPr lvl="0" eaLnBrk="0" fontAlgn="base" hangingPunct="0">
              <a:spcBef>
                <a:spcPct val="0"/>
              </a:spcBef>
              <a:spcAft>
                <a:spcPct val="0"/>
              </a:spcAft>
            </a:pPr>
            <a:endParaRPr lang="fa-IR" dirty="0"/>
          </a:p>
        </p:txBody>
      </p:sp>
      <p:sp>
        <p:nvSpPr>
          <p:cNvPr id="7" name="Rectangle 6"/>
          <p:cNvSpPr/>
          <p:nvPr/>
        </p:nvSpPr>
        <p:spPr>
          <a:xfrm>
            <a:off x="305504" y="5074617"/>
            <a:ext cx="8286808" cy="707886"/>
          </a:xfrm>
          <a:prstGeom prst="rect">
            <a:avLst/>
          </a:prstGeom>
        </p:spPr>
        <p:txBody>
          <a:bodyPr wrap="square">
            <a:spAutoFit/>
          </a:bodyPr>
          <a:lstStyle/>
          <a:p>
            <a:r>
              <a:rPr lang="fa-IR" sz="2000" dirty="0" smtClean="0">
                <a:cs typeface="B Zar" pitchFamily="2" charset="-78"/>
              </a:rPr>
              <a:t>4)   </a:t>
            </a:r>
            <a:r>
              <a:rPr lang="en-US" sz="2000" dirty="0" smtClean="0">
                <a:cs typeface="B Zar" pitchFamily="2" charset="-78"/>
              </a:rPr>
              <a:t> </a:t>
            </a:r>
            <a:r>
              <a:rPr lang="ar-SA" sz="2000" dirty="0">
                <a:cs typeface="B Zar" pitchFamily="2" charset="-78"/>
              </a:rPr>
              <a:t>به مادر، در زمینه بارداری آموزش داده می‌شود. ارائه اطلاعات کافی به خانم حامله از ضروری‌ترین اقدامات در مراقبت‌های دوران بارداری </a:t>
            </a:r>
            <a:r>
              <a:rPr lang="ar-SA" sz="2000" dirty="0" smtClean="0">
                <a:cs typeface="B Zar" pitchFamily="2" charset="-78"/>
              </a:rPr>
              <a:t>است</a:t>
            </a:r>
            <a:r>
              <a:rPr lang="fa-IR" sz="2000" dirty="0" smtClean="0">
                <a:cs typeface="B Zar" pitchFamily="2" charset="-78"/>
              </a:rPr>
              <a:t>.</a:t>
            </a:r>
            <a:r>
              <a:rPr lang="ar-SA" sz="2000" dirty="0" smtClean="0">
                <a:cs typeface="B Zar" pitchFamily="2" charset="-78"/>
              </a:rPr>
              <a:t> </a:t>
            </a:r>
            <a:endParaRPr lang="fa-IR" sz="2000" dirty="0">
              <a:cs typeface="B Zar" pitchFamily="2" charset="-78"/>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3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3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3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3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30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3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30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30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3000"/>
                                        <p:tgtEl>
                                          <p:spTgt spid="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fade">
                                      <p:cBhvr>
                                        <p:cTn id="57" dur="30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fade">
                                      <p:cBhvr>
                                        <p:cTn id="62" dur="3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1000108"/>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NassimBold"/>
                <a:ea typeface="Times New Roman" pitchFamily="18" charset="0"/>
                <a:cs typeface="B Zar" pitchFamily="2" charset="-78"/>
              </a:rPr>
              <a:t>                </a:t>
            </a:r>
            <a:r>
              <a:rPr kumimoji="0" lang="ar-SA" sz="2000" b="1" i="0" u="none" strike="noStrike" cap="none" normalizeH="0" baseline="0" dirty="0" smtClean="0">
                <a:ln>
                  <a:noFill/>
                </a:ln>
                <a:solidFill>
                  <a:srgbClr val="0070C0"/>
                </a:solidFill>
                <a:effectLst/>
                <a:latin typeface="NassimBold"/>
                <a:ea typeface="Times New Roman" pitchFamily="18" charset="0"/>
                <a:cs typeface="B Zar" pitchFamily="2" charset="-78"/>
              </a:rPr>
              <a:t>تعیین تاریخ زایمان</a:t>
            </a:r>
            <a:r>
              <a:rPr kumimoji="0" lang="fa-IR" sz="2000" b="1" i="0" u="none" strike="noStrike" cap="none" normalizeH="0" baseline="0" dirty="0" smtClean="0">
                <a:ln>
                  <a:noFill/>
                </a:ln>
                <a:solidFill>
                  <a:schemeClr val="tx1"/>
                </a:solidFill>
                <a:effectLst/>
                <a:latin typeface="NassimBold"/>
                <a:ea typeface="Times New Roman" pitchFamily="18" charset="0"/>
                <a:cs typeface="B Zar" pitchFamily="2" charset="-78"/>
              </a:rPr>
              <a:t>:</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14282" y="1643050"/>
            <a:ext cx="8143932" cy="992579"/>
          </a:xfrm>
          <a:prstGeom prst="rect">
            <a:avLst/>
          </a:prstGeom>
        </p:spPr>
        <p:txBody>
          <a:bodyPr wrap="square">
            <a:spAutoFit/>
          </a:bodyPr>
          <a:lstStyle/>
          <a:p>
            <a:pPr lvl="0" fontAlgn="base">
              <a:spcBef>
                <a:spcPct val="0"/>
              </a:spcBef>
              <a:spcAft>
                <a:spcPct val="0"/>
              </a:spcAf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از زمانی که لقاح انجام می‌گیرد، حاملگی شروع می‌شود. اگر مبنا را بر تاریخ </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 اولین روز</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آخرین قاعدگی بگذاریم تا تولد بچه حدود </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۲۸۰</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 روز طول می‌کشد</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a:t>
            </a:r>
          </a:p>
          <a:p>
            <a:pPr lvl="0" fontAlgn="base">
              <a:spcBef>
                <a:spcPct val="0"/>
              </a:spcBef>
              <a:spcAft>
                <a:spcPct val="0"/>
              </a:spcAft>
            </a:pPr>
            <a:endParaRPr lang="en-US" sz="1050" dirty="0">
              <a:latin typeface="Arial" pitchFamily="34" charset="0"/>
              <a:cs typeface="B Zar" pitchFamily="2" charset="-78"/>
            </a:endParaRPr>
          </a:p>
        </p:txBody>
      </p:sp>
      <p:sp>
        <p:nvSpPr>
          <p:cNvPr id="6" name="Rectangle 5"/>
          <p:cNvSpPr/>
          <p:nvPr/>
        </p:nvSpPr>
        <p:spPr>
          <a:xfrm>
            <a:off x="428596" y="3857627"/>
            <a:ext cx="7929618" cy="2092881"/>
          </a:xfrm>
          <a:prstGeom prst="rect">
            <a:avLst/>
          </a:prstGeom>
        </p:spPr>
        <p:txBody>
          <a:bodyPr wrap="square">
            <a:spAutoFit/>
          </a:bodyPr>
          <a:lstStyle/>
          <a:p>
            <a:r>
              <a:rPr lang="ar-SA" sz="2800" dirty="0">
                <a:cs typeface="B Zar" pitchFamily="2" charset="-78"/>
              </a:rPr>
              <a:t>شش هفته اول بعد از زایمان ، دوران نقاهت پس از زایمان( نفاس)نامیده می شود. پدر ومادر نیز باید به </a:t>
            </a:r>
            <a:r>
              <a:rPr lang="ar-SA" sz="2800" dirty="0">
                <a:cs typeface="B Zar" pitchFamily="2" charset="-78"/>
                <a:hlinkClick r:id="rId2"/>
              </a:rPr>
              <a:t>تغییرات</a:t>
            </a:r>
            <a:r>
              <a:rPr lang="en-US" sz="2800" dirty="0">
                <a:cs typeface="B Zar" pitchFamily="2" charset="-78"/>
              </a:rPr>
              <a:t> </a:t>
            </a:r>
            <a:r>
              <a:rPr lang="ar-SA" sz="2800" dirty="0">
                <a:cs typeface="B Zar" pitchFamily="2" charset="-78"/>
              </a:rPr>
              <a:t>طبیعی و خطراتی که سلامت مادر و نوزاد را تهدید میکند آگاه بوده و در صورت بروز علائم خطر در اسرع وقت به مراکز درمانی مراجعه نمایند</a:t>
            </a:r>
            <a:r>
              <a:rPr lang="en-US" sz="2800" dirty="0">
                <a:cs typeface="B Zar" pitchFamily="2" charset="-78"/>
              </a:rPr>
              <a:t>.</a:t>
            </a:r>
            <a:r>
              <a:rPr lang="en-US" dirty="0"/>
              <a:t/>
            </a:r>
            <a:br>
              <a:rPr lang="en-US" dirty="0"/>
            </a:br>
            <a:endParaRPr lang="fa-IR" dirty="0"/>
          </a:p>
        </p:txBody>
      </p:sp>
    </p:spTree>
  </p:cSld>
  <p:clrMapOvr>
    <a:masterClrMapping/>
  </p:clrMapOvr>
  <p:transition spd="slow">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2555777" y="3991853"/>
            <a:ext cx="2230538" cy="2245459"/>
          </a:xfrm>
          <a:custGeom>
            <a:avLst/>
            <a:gdLst>
              <a:gd name="connsiteX0" fmla="*/ 0 w 2245459"/>
              <a:gd name="connsiteY0" fmla="*/ 1122730 h 2245459"/>
              <a:gd name="connsiteX1" fmla="*/ 1122730 w 2245459"/>
              <a:gd name="connsiteY1" fmla="*/ 0 h 2245459"/>
              <a:gd name="connsiteX2" fmla="*/ 2245460 w 2245459"/>
              <a:gd name="connsiteY2" fmla="*/ 1122730 h 2245459"/>
              <a:gd name="connsiteX3" fmla="*/ 1122730 w 2245459"/>
              <a:gd name="connsiteY3" fmla="*/ 2245460 h 2245459"/>
              <a:gd name="connsiteX4" fmla="*/ 0 w 2245459"/>
              <a:gd name="connsiteY4" fmla="*/ 1122730 h 2245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459" h="2245459">
                <a:moveTo>
                  <a:pt x="0" y="1122730"/>
                </a:moveTo>
                <a:cubicBezTo>
                  <a:pt x="0" y="502663"/>
                  <a:pt x="502663" y="0"/>
                  <a:pt x="1122730" y="0"/>
                </a:cubicBezTo>
                <a:cubicBezTo>
                  <a:pt x="1742797" y="0"/>
                  <a:pt x="2245460" y="502663"/>
                  <a:pt x="2245460" y="1122730"/>
                </a:cubicBezTo>
                <a:cubicBezTo>
                  <a:pt x="2245460" y="1742797"/>
                  <a:pt x="1742797" y="2245460"/>
                  <a:pt x="1122730" y="2245460"/>
                </a:cubicBezTo>
                <a:cubicBezTo>
                  <a:pt x="502663" y="2245460"/>
                  <a:pt x="0" y="1742797"/>
                  <a:pt x="0" y="1122730"/>
                </a:cubicBez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42810" tIns="342810" rIns="342810" bIns="342810" numCol="1" spcCol="1270" anchor="ctr" anchorCtr="0">
            <a:noAutofit/>
          </a:bodyPr>
          <a:lstStyle/>
          <a:p>
            <a:pPr lvl="0" algn="ctr" defTabSz="977900">
              <a:lnSpc>
                <a:spcPct val="90000"/>
              </a:lnSpc>
              <a:spcBef>
                <a:spcPct val="0"/>
              </a:spcBef>
              <a:spcAft>
                <a:spcPct val="35000"/>
              </a:spcAft>
            </a:pPr>
            <a:r>
              <a:rPr lang="ar-SA" sz="2400" dirty="0" smtClean="0">
                <a:solidFill>
                  <a:srgbClr val="162E42"/>
                </a:solidFill>
                <a:cs typeface="B Zar" pitchFamily="2" charset="-78"/>
              </a:rPr>
              <a:t>برخي مزاياي زايمان طبيعي در مقايسه با سزارين </a:t>
            </a:r>
            <a:endParaRPr lang="en-US" sz="2200" b="1" kern="1200" dirty="0">
              <a:solidFill>
                <a:srgbClr val="162E42"/>
              </a:solidFill>
              <a:cs typeface="B Zar" pitchFamily="2" charset="-78"/>
            </a:endParaRPr>
          </a:p>
        </p:txBody>
      </p:sp>
      <p:sp>
        <p:nvSpPr>
          <p:cNvPr id="20" name="Left Arrow 19"/>
          <p:cNvSpPr/>
          <p:nvPr/>
        </p:nvSpPr>
        <p:spPr>
          <a:xfrm rot="10800000">
            <a:off x="471754" y="4949280"/>
            <a:ext cx="2099982" cy="639955"/>
          </a:xfrm>
          <a:prstGeom prst="leftArrow">
            <a:avLst>
              <a:gd name="adj1" fmla="val 60000"/>
              <a:gd name="adj2" fmla="val 50000"/>
            </a:avLst>
          </a:prstGeom>
          <a:noFill/>
          <a:ln>
            <a:solidFill>
              <a:schemeClr val="accent1">
                <a:lumMod val="5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1" name="Freeform 20"/>
          <p:cNvSpPr/>
          <p:nvPr/>
        </p:nvSpPr>
        <p:spPr>
          <a:xfrm>
            <a:off x="142844" y="4500570"/>
            <a:ext cx="1500197" cy="1500198"/>
          </a:xfrm>
          <a:custGeom>
            <a:avLst/>
            <a:gdLst>
              <a:gd name="connsiteX0" fmla="*/ 0 w 1571821"/>
              <a:gd name="connsiteY0" fmla="*/ 125746 h 1257457"/>
              <a:gd name="connsiteX1" fmla="*/ 125746 w 1571821"/>
              <a:gd name="connsiteY1" fmla="*/ 0 h 1257457"/>
              <a:gd name="connsiteX2" fmla="*/ 1446075 w 1571821"/>
              <a:gd name="connsiteY2" fmla="*/ 0 h 1257457"/>
              <a:gd name="connsiteX3" fmla="*/ 1571821 w 1571821"/>
              <a:gd name="connsiteY3" fmla="*/ 125746 h 1257457"/>
              <a:gd name="connsiteX4" fmla="*/ 1571821 w 1571821"/>
              <a:gd name="connsiteY4" fmla="*/ 1131711 h 1257457"/>
              <a:gd name="connsiteX5" fmla="*/ 1446075 w 1571821"/>
              <a:gd name="connsiteY5" fmla="*/ 1257457 h 1257457"/>
              <a:gd name="connsiteX6" fmla="*/ 125746 w 1571821"/>
              <a:gd name="connsiteY6" fmla="*/ 1257457 h 1257457"/>
              <a:gd name="connsiteX7" fmla="*/ 0 w 1571821"/>
              <a:gd name="connsiteY7" fmla="*/ 1131711 h 1257457"/>
              <a:gd name="connsiteX8" fmla="*/ 0 w 1571821"/>
              <a:gd name="connsiteY8" fmla="*/ 125746 h 12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21" h="1257457">
                <a:moveTo>
                  <a:pt x="0" y="125746"/>
                </a:moveTo>
                <a:cubicBezTo>
                  <a:pt x="0" y="56298"/>
                  <a:pt x="56298" y="0"/>
                  <a:pt x="125746" y="0"/>
                </a:cubicBezTo>
                <a:lnTo>
                  <a:pt x="1446075" y="0"/>
                </a:lnTo>
                <a:cubicBezTo>
                  <a:pt x="1515523" y="0"/>
                  <a:pt x="1571821" y="56298"/>
                  <a:pt x="1571821" y="125746"/>
                </a:cubicBezTo>
                <a:lnTo>
                  <a:pt x="1571821" y="1131711"/>
                </a:lnTo>
                <a:cubicBezTo>
                  <a:pt x="1571821" y="1201159"/>
                  <a:pt x="1515523" y="1257457"/>
                  <a:pt x="1446075" y="1257457"/>
                </a:cubicBezTo>
                <a:lnTo>
                  <a:pt x="125746" y="1257457"/>
                </a:lnTo>
                <a:cubicBezTo>
                  <a:pt x="56298" y="1257457"/>
                  <a:pt x="0" y="1201159"/>
                  <a:pt x="0" y="1131711"/>
                </a:cubicBezTo>
                <a:lnTo>
                  <a:pt x="0" y="125746"/>
                </a:lnTo>
                <a:close/>
              </a:path>
            </a:pathLst>
          </a:custGeom>
          <a:solidFill>
            <a:schemeClr val="accent5">
              <a:lumMod val="60000"/>
              <a:lumOff val="40000"/>
            </a:schemeClr>
          </a:solid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lvl="0" algn="ctr" defTabSz="1066800">
              <a:lnSpc>
                <a:spcPct val="90000"/>
              </a:lnSpc>
              <a:spcBef>
                <a:spcPct val="0"/>
              </a:spcBef>
              <a:spcAft>
                <a:spcPct val="35000"/>
              </a:spcAft>
            </a:pPr>
            <a:r>
              <a:rPr lang="ar-SA" dirty="0" smtClean="0">
                <a:solidFill>
                  <a:schemeClr val="tx2">
                    <a:lumMod val="50000"/>
                  </a:schemeClr>
                </a:solidFill>
              </a:rPr>
              <a:t> </a:t>
            </a:r>
            <a:r>
              <a:rPr lang="fa-IR" dirty="0" smtClean="0">
                <a:solidFill>
                  <a:schemeClr val="tx2">
                    <a:lumMod val="50000"/>
                  </a:schemeClr>
                </a:solidFill>
                <a:cs typeface="B Zar" pitchFamily="2" charset="-78"/>
              </a:rPr>
              <a:t>7- </a:t>
            </a:r>
            <a:r>
              <a:rPr lang="ar-SA" dirty="0" smtClean="0">
                <a:solidFill>
                  <a:schemeClr val="tx2">
                    <a:lumMod val="50000"/>
                  </a:schemeClr>
                </a:solidFill>
                <a:cs typeface="B Zar" pitchFamily="2" charset="-78"/>
              </a:rPr>
              <a:t>رشد مناسب سيستم رواني نوزاد بدليل ارتباط زودتر مادر و نوزاد</a:t>
            </a:r>
            <a:endParaRPr lang="en-US" b="0" kern="1200" dirty="0">
              <a:solidFill>
                <a:schemeClr val="tx2">
                  <a:lumMod val="50000"/>
                </a:schemeClr>
              </a:solidFill>
              <a:latin typeface="Papyrus" pitchFamily="66" charset="0"/>
              <a:cs typeface="B Zar" pitchFamily="2" charset="-78"/>
            </a:endParaRPr>
          </a:p>
        </p:txBody>
      </p:sp>
      <p:sp>
        <p:nvSpPr>
          <p:cNvPr id="22" name="Left Arrow 21"/>
          <p:cNvSpPr/>
          <p:nvPr/>
        </p:nvSpPr>
        <p:spPr>
          <a:xfrm rot="13392886">
            <a:off x="1121085" y="3182412"/>
            <a:ext cx="2156029" cy="639955"/>
          </a:xfrm>
          <a:prstGeom prst="leftArrow">
            <a:avLst>
              <a:gd name="adj1" fmla="val 60000"/>
              <a:gd name="adj2" fmla="val 50000"/>
            </a:avLst>
          </a:prstGeom>
          <a:noFill/>
          <a:ln>
            <a:solidFill>
              <a:schemeClr val="accent1">
                <a:lumMod val="5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3" name="Freeform 22"/>
          <p:cNvSpPr/>
          <p:nvPr/>
        </p:nvSpPr>
        <p:spPr>
          <a:xfrm>
            <a:off x="285720" y="1928802"/>
            <a:ext cx="1785950" cy="1571636"/>
          </a:xfrm>
          <a:custGeom>
            <a:avLst/>
            <a:gdLst>
              <a:gd name="connsiteX0" fmla="*/ 0 w 1571821"/>
              <a:gd name="connsiteY0" fmla="*/ 125746 h 1257457"/>
              <a:gd name="connsiteX1" fmla="*/ 125746 w 1571821"/>
              <a:gd name="connsiteY1" fmla="*/ 0 h 1257457"/>
              <a:gd name="connsiteX2" fmla="*/ 1446075 w 1571821"/>
              <a:gd name="connsiteY2" fmla="*/ 0 h 1257457"/>
              <a:gd name="connsiteX3" fmla="*/ 1571821 w 1571821"/>
              <a:gd name="connsiteY3" fmla="*/ 125746 h 1257457"/>
              <a:gd name="connsiteX4" fmla="*/ 1571821 w 1571821"/>
              <a:gd name="connsiteY4" fmla="*/ 1131711 h 1257457"/>
              <a:gd name="connsiteX5" fmla="*/ 1446075 w 1571821"/>
              <a:gd name="connsiteY5" fmla="*/ 1257457 h 1257457"/>
              <a:gd name="connsiteX6" fmla="*/ 125746 w 1571821"/>
              <a:gd name="connsiteY6" fmla="*/ 1257457 h 1257457"/>
              <a:gd name="connsiteX7" fmla="*/ 0 w 1571821"/>
              <a:gd name="connsiteY7" fmla="*/ 1131711 h 1257457"/>
              <a:gd name="connsiteX8" fmla="*/ 0 w 1571821"/>
              <a:gd name="connsiteY8" fmla="*/ 125746 h 12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21" h="1257457">
                <a:moveTo>
                  <a:pt x="0" y="125746"/>
                </a:moveTo>
                <a:cubicBezTo>
                  <a:pt x="0" y="56298"/>
                  <a:pt x="56298" y="0"/>
                  <a:pt x="125746" y="0"/>
                </a:cubicBezTo>
                <a:lnTo>
                  <a:pt x="1446075" y="0"/>
                </a:lnTo>
                <a:cubicBezTo>
                  <a:pt x="1515523" y="0"/>
                  <a:pt x="1571821" y="56298"/>
                  <a:pt x="1571821" y="125746"/>
                </a:cubicBezTo>
                <a:lnTo>
                  <a:pt x="1571821" y="1131711"/>
                </a:lnTo>
                <a:cubicBezTo>
                  <a:pt x="1571821" y="1201159"/>
                  <a:pt x="1515523" y="1257457"/>
                  <a:pt x="1446075" y="1257457"/>
                </a:cubicBezTo>
                <a:lnTo>
                  <a:pt x="125746" y="1257457"/>
                </a:lnTo>
                <a:cubicBezTo>
                  <a:pt x="56298" y="1257457"/>
                  <a:pt x="0" y="1201159"/>
                  <a:pt x="0" y="1131711"/>
                </a:cubicBezTo>
                <a:lnTo>
                  <a:pt x="0" y="125746"/>
                </a:lnTo>
                <a:close/>
              </a:path>
            </a:pathLst>
          </a:custGeom>
          <a:solidFill>
            <a:schemeClr val="accent4">
              <a:lumMod val="60000"/>
              <a:lumOff val="40000"/>
            </a:schemeClr>
          </a:solidFill>
          <a:ln>
            <a:solidFill>
              <a:schemeClr val="accent4">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lvl="0" algn="l" fontAlgn="base">
              <a:spcBef>
                <a:spcPct val="0"/>
              </a:spcBef>
              <a:spcAft>
                <a:spcPct val="0"/>
              </a:spcAft>
            </a:pPr>
            <a:r>
              <a:rPr lang="fa-IR" sz="1400" dirty="0" smtClean="0">
                <a:solidFill>
                  <a:schemeClr val="tx2">
                    <a:lumMod val="50000"/>
                  </a:schemeClr>
                </a:solidFill>
                <a:latin typeface="Tahoma" pitchFamily="34" charset="0"/>
                <a:ea typeface="Times New Roman" pitchFamily="18" charset="0"/>
                <a:cs typeface="B Zar" pitchFamily="2" charset="-78"/>
              </a:rPr>
              <a:t>5-</a:t>
            </a:r>
            <a:r>
              <a:rPr lang="ar-SA" sz="1400" dirty="0" smtClean="0">
                <a:solidFill>
                  <a:schemeClr val="tx2">
                    <a:lumMod val="50000"/>
                  </a:schemeClr>
                </a:solidFill>
                <a:latin typeface="Tahoma" pitchFamily="34" charset="0"/>
                <a:ea typeface="Times New Roman" pitchFamily="18" charset="0"/>
                <a:cs typeface="B Zar" pitchFamily="2" charset="-78"/>
              </a:rPr>
              <a:t>مقرون به صرفه بودن از نظر اقتصادي براي خانواده و جامعه. </a:t>
            </a:r>
          </a:p>
          <a:p>
            <a:pPr lvl="0" algn="l" rtl="0" eaLnBrk="0" fontAlgn="base" hangingPunct="0">
              <a:spcBef>
                <a:spcPct val="0"/>
              </a:spcBef>
              <a:spcAft>
                <a:spcPct val="0"/>
              </a:spcAft>
            </a:pPr>
            <a:r>
              <a:rPr lang="ar-SA" sz="1400" dirty="0" smtClean="0">
                <a:solidFill>
                  <a:schemeClr val="tx2">
                    <a:lumMod val="50000"/>
                  </a:schemeClr>
                </a:solidFill>
                <a:latin typeface="Arial" pitchFamily="34" charset="0"/>
                <a:ea typeface="Times New Roman" pitchFamily="18" charset="0"/>
                <a:cs typeface="B Zar" pitchFamily="2" charset="-78"/>
              </a:rPr>
              <a:t>       </a:t>
            </a:r>
            <a:r>
              <a:rPr lang="fa-IR" dirty="0" smtClean="0">
                <a:solidFill>
                  <a:schemeClr val="tx2">
                    <a:lumMod val="50000"/>
                  </a:schemeClr>
                </a:solidFill>
                <a:latin typeface="Arial" pitchFamily="34" charset="0"/>
                <a:ea typeface="Times New Roman" pitchFamily="18" charset="0"/>
                <a:cs typeface="B Zar" pitchFamily="2" charset="-78"/>
              </a:rPr>
              <a:t>6</a:t>
            </a:r>
            <a:r>
              <a:rPr lang="fa-IR" sz="1400" dirty="0" smtClean="0">
                <a:solidFill>
                  <a:schemeClr val="tx2">
                    <a:lumMod val="50000"/>
                  </a:schemeClr>
                </a:solidFill>
                <a:latin typeface="Arial" pitchFamily="34" charset="0"/>
                <a:ea typeface="Times New Roman" pitchFamily="18" charset="0"/>
                <a:cs typeface="B Zar" pitchFamily="2" charset="-78"/>
              </a:rPr>
              <a:t>-</a:t>
            </a:r>
            <a:r>
              <a:rPr lang="ar-SA" sz="1400" dirty="0" smtClean="0">
                <a:solidFill>
                  <a:schemeClr val="tx2">
                    <a:lumMod val="50000"/>
                  </a:schemeClr>
                </a:solidFill>
                <a:latin typeface="Arial" pitchFamily="34" charset="0"/>
                <a:ea typeface="Times New Roman" pitchFamily="18" charset="0"/>
                <a:cs typeface="B Zar" pitchFamily="2" charset="-78"/>
              </a:rPr>
              <a:t> </a:t>
            </a:r>
            <a:r>
              <a:rPr lang="ar-SA" sz="1400" dirty="0" smtClean="0">
                <a:solidFill>
                  <a:schemeClr val="tx2">
                    <a:lumMod val="50000"/>
                  </a:schemeClr>
                </a:solidFill>
                <a:latin typeface="Tahoma" pitchFamily="34" charset="0"/>
                <a:ea typeface="Times New Roman" pitchFamily="18" charset="0"/>
                <a:cs typeface="B Zar" pitchFamily="2" charset="-78"/>
              </a:rPr>
              <a:t>تامين سلامت روحي و رواني مادر</a:t>
            </a:r>
            <a:r>
              <a:rPr lang="en-US" sz="1400" dirty="0" smtClean="0">
                <a:solidFill>
                  <a:schemeClr val="tx2">
                    <a:lumMod val="50000"/>
                  </a:schemeClr>
                </a:solidFill>
                <a:latin typeface="Arial" pitchFamily="34" charset="0"/>
                <a:cs typeface="Arial" pitchFamily="34" charset="0"/>
              </a:rPr>
              <a:t> </a:t>
            </a:r>
          </a:p>
        </p:txBody>
      </p:sp>
      <p:sp>
        <p:nvSpPr>
          <p:cNvPr id="24" name="Left Arrow 23"/>
          <p:cNvSpPr/>
          <p:nvPr/>
        </p:nvSpPr>
        <p:spPr>
          <a:xfrm rot="16200000">
            <a:off x="2669952" y="2589149"/>
            <a:ext cx="2156029" cy="639955"/>
          </a:xfrm>
          <a:prstGeom prst="leftArrow">
            <a:avLst>
              <a:gd name="adj1" fmla="val 60000"/>
              <a:gd name="adj2" fmla="val 50000"/>
            </a:avLst>
          </a:prstGeom>
          <a:noFill/>
          <a:ln>
            <a:solidFill>
              <a:schemeClr val="accent1">
                <a:lumMod val="5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5" name="Freeform 24"/>
          <p:cNvSpPr/>
          <p:nvPr/>
        </p:nvSpPr>
        <p:spPr>
          <a:xfrm>
            <a:off x="2857488" y="1142984"/>
            <a:ext cx="1857388" cy="1462679"/>
          </a:xfrm>
          <a:custGeom>
            <a:avLst/>
            <a:gdLst>
              <a:gd name="connsiteX0" fmla="*/ 0 w 1571821"/>
              <a:gd name="connsiteY0" fmla="*/ 125746 h 1257457"/>
              <a:gd name="connsiteX1" fmla="*/ 125746 w 1571821"/>
              <a:gd name="connsiteY1" fmla="*/ 0 h 1257457"/>
              <a:gd name="connsiteX2" fmla="*/ 1446075 w 1571821"/>
              <a:gd name="connsiteY2" fmla="*/ 0 h 1257457"/>
              <a:gd name="connsiteX3" fmla="*/ 1571821 w 1571821"/>
              <a:gd name="connsiteY3" fmla="*/ 125746 h 1257457"/>
              <a:gd name="connsiteX4" fmla="*/ 1571821 w 1571821"/>
              <a:gd name="connsiteY4" fmla="*/ 1131711 h 1257457"/>
              <a:gd name="connsiteX5" fmla="*/ 1446075 w 1571821"/>
              <a:gd name="connsiteY5" fmla="*/ 1257457 h 1257457"/>
              <a:gd name="connsiteX6" fmla="*/ 125746 w 1571821"/>
              <a:gd name="connsiteY6" fmla="*/ 1257457 h 1257457"/>
              <a:gd name="connsiteX7" fmla="*/ 0 w 1571821"/>
              <a:gd name="connsiteY7" fmla="*/ 1131711 h 1257457"/>
              <a:gd name="connsiteX8" fmla="*/ 0 w 1571821"/>
              <a:gd name="connsiteY8" fmla="*/ 125746 h 12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21" h="1257457">
                <a:moveTo>
                  <a:pt x="0" y="125746"/>
                </a:moveTo>
                <a:cubicBezTo>
                  <a:pt x="0" y="56298"/>
                  <a:pt x="56298" y="0"/>
                  <a:pt x="125746" y="0"/>
                </a:cubicBezTo>
                <a:lnTo>
                  <a:pt x="1446075" y="0"/>
                </a:lnTo>
                <a:cubicBezTo>
                  <a:pt x="1515523" y="0"/>
                  <a:pt x="1571821" y="56298"/>
                  <a:pt x="1571821" y="125746"/>
                </a:cubicBezTo>
                <a:lnTo>
                  <a:pt x="1571821" y="1131711"/>
                </a:lnTo>
                <a:cubicBezTo>
                  <a:pt x="1571821" y="1201159"/>
                  <a:pt x="1515523" y="1257457"/>
                  <a:pt x="1446075" y="1257457"/>
                </a:cubicBezTo>
                <a:lnTo>
                  <a:pt x="125746" y="1257457"/>
                </a:lnTo>
                <a:cubicBezTo>
                  <a:pt x="56298" y="1257457"/>
                  <a:pt x="0" y="1201159"/>
                  <a:pt x="0" y="1131711"/>
                </a:cubicBezTo>
                <a:lnTo>
                  <a:pt x="0" y="125746"/>
                </a:lnTo>
                <a:close/>
              </a:path>
            </a:pathLst>
          </a:custGeom>
          <a:solidFill>
            <a:schemeClr val="accent3">
              <a:lumMod val="60000"/>
              <a:lumOff val="40000"/>
            </a:schemeClr>
          </a:solidFill>
          <a:ln>
            <a:solidFill>
              <a:schemeClr val="accent3">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lvl="0" algn="ctr" defTabSz="1066800">
              <a:lnSpc>
                <a:spcPct val="90000"/>
              </a:lnSpc>
              <a:spcBef>
                <a:spcPct val="0"/>
              </a:spcBef>
              <a:spcAft>
                <a:spcPct val="35000"/>
              </a:spcAft>
            </a:pPr>
            <a:r>
              <a:rPr lang="ar-SA" dirty="0" smtClean="0">
                <a:solidFill>
                  <a:srgbClr val="365F91"/>
                </a:solidFill>
                <a:latin typeface="Arial" pitchFamily="34" charset="0"/>
                <a:ea typeface="Times New Roman" pitchFamily="18" charset="0"/>
                <a:cs typeface="B Zar" pitchFamily="2" charset="-78"/>
              </a:rPr>
              <a:t> </a:t>
            </a:r>
            <a:r>
              <a:rPr lang="fa-IR" dirty="0" smtClean="0">
                <a:solidFill>
                  <a:srgbClr val="365F91"/>
                </a:solidFill>
                <a:latin typeface="Arial" pitchFamily="34" charset="0"/>
                <a:ea typeface="Times New Roman" pitchFamily="18" charset="0"/>
                <a:cs typeface="B Zar" pitchFamily="2" charset="-78"/>
              </a:rPr>
              <a:t>4-</a:t>
            </a:r>
            <a:r>
              <a:rPr lang="ar-SA" dirty="0" smtClean="0">
                <a:solidFill>
                  <a:srgbClr val="365F91"/>
                </a:solidFill>
                <a:latin typeface="Tahoma" pitchFamily="34" charset="0"/>
                <a:ea typeface="Times New Roman" pitchFamily="18" charset="0"/>
                <a:cs typeface="B Zar" pitchFamily="2" charset="-78"/>
              </a:rPr>
              <a:t>شروع سريعتر شيردهي به نوزاد و موفقيت بيشتر در شيردهي </a:t>
            </a:r>
            <a:endParaRPr lang="en-US" b="0" kern="1200" dirty="0">
              <a:cs typeface="B Zar" pitchFamily="2" charset="-78"/>
            </a:endParaRPr>
          </a:p>
        </p:txBody>
      </p:sp>
      <p:sp>
        <p:nvSpPr>
          <p:cNvPr id="26" name="Left Arrow 25"/>
          <p:cNvSpPr/>
          <p:nvPr/>
        </p:nvSpPr>
        <p:spPr>
          <a:xfrm rot="19259935">
            <a:off x="4348919" y="3407330"/>
            <a:ext cx="2156029" cy="639955"/>
          </a:xfrm>
          <a:prstGeom prst="leftArrow">
            <a:avLst>
              <a:gd name="adj1" fmla="val 60000"/>
              <a:gd name="adj2" fmla="val 50000"/>
            </a:avLst>
          </a:prstGeom>
          <a:noFill/>
          <a:ln>
            <a:solidFill>
              <a:schemeClr val="accent1">
                <a:lumMod val="5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7" name="Freeform 26"/>
          <p:cNvSpPr/>
          <p:nvPr/>
        </p:nvSpPr>
        <p:spPr>
          <a:xfrm>
            <a:off x="5286380" y="1928802"/>
            <a:ext cx="1714511" cy="1573587"/>
          </a:xfrm>
          <a:custGeom>
            <a:avLst/>
            <a:gdLst>
              <a:gd name="connsiteX0" fmla="*/ 0 w 1571821"/>
              <a:gd name="connsiteY0" fmla="*/ 125746 h 1257457"/>
              <a:gd name="connsiteX1" fmla="*/ 125746 w 1571821"/>
              <a:gd name="connsiteY1" fmla="*/ 0 h 1257457"/>
              <a:gd name="connsiteX2" fmla="*/ 1446075 w 1571821"/>
              <a:gd name="connsiteY2" fmla="*/ 0 h 1257457"/>
              <a:gd name="connsiteX3" fmla="*/ 1571821 w 1571821"/>
              <a:gd name="connsiteY3" fmla="*/ 125746 h 1257457"/>
              <a:gd name="connsiteX4" fmla="*/ 1571821 w 1571821"/>
              <a:gd name="connsiteY4" fmla="*/ 1131711 h 1257457"/>
              <a:gd name="connsiteX5" fmla="*/ 1446075 w 1571821"/>
              <a:gd name="connsiteY5" fmla="*/ 1257457 h 1257457"/>
              <a:gd name="connsiteX6" fmla="*/ 125746 w 1571821"/>
              <a:gd name="connsiteY6" fmla="*/ 1257457 h 1257457"/>
              <a:gd name="connsiteX7" fmla="*/ 0 w 1571821"/>
              <a:gd name="connsiteY7" fmla="*/ 1131711 h 1257457"/>
              <a:gd name="connsiteX8" fmla="*/ 0 w 1571821"/>
              <a:gd name="connsiteY8" fmla="*/ 125746 h 12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21" h="1257457">
                <a:moveTo>
                  <a:pt x="0" y="125746"/>
                </a:moveTo>
                <a:cubicBezTo>
                  <a:pt x="0" y="56298"/>
                  <a:pt x="56298" y="0"/>
                  <a:pt x="125746" y="0"/>
                </a:cubicBezTo>
                <a:lnTo>
                  <a:pt x="1446075" y="0"/>
                </a:lnTo>
                <a:cubicBezTo>
                  <a:pt x="1515523" y="0"/>
                  <a:pt x="1571821" y="56298"/>
                  <a:pt x="1571821" y="125746"/>
                </a:cubicBezTo>
                <a:lnTo>
                  <a:pt x="1571821" y="1131711"/>
                </a:lnTo>
                <a:cubicBezTo>
                  <a:pt x="1571821" y="1201159"/>
                  <a:pt x="1515523" y="1257457"/>
                  <a:pt x="1446075" y="1257457"/>
                </a:cubicBezTo>
                <a:lnTo>
                  <a:pt x="125746" y="1257457"/>
                </a:lnTo>
                <a:cubicBezTo>
                  <a:pt x="56298" y="1257457"/>
                  <a:pt x="0" y="1201159"/>
                  <a:pt x="0" y="1131711"/>
                </a:cubicBezTo>
                <a:lnTo>
                  <a:pt x="0" y="125746"/>
                </a:lnTo>
                <a:close/>
              </a:path>
            </a:pathLst>
          </a:custGeom>
          <a:solidFill>
            <a:schemeClr val="accent2">
              <a:lumMod val="60000"/>
              <a:lumOff val="40000"/>
            </a:schemeClr>
          </a:solidFill>
          <a:ln>
            <a:solidFill>
              <a:schemeClr val="accent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lvl="0" algn="ctr" defTabSz="1066800">
              <a:lnSpc>
                <a:spcPct val="90000"/>
              </a:lnSpc>
              <a:spcBef>
                <a:spcPct val="0"/>
              </a:spcBef>
              <a:spcAft>
                <a:spcPct val="35000"/>
              </a:spcAft>
            </a:pPr>
            <a:r>
              <a:rPr lang="fa-IR" sz="1600" dirty="0" smtClean="0">
                <a:solidFill>
                  <a:schemeClr val="tx2">
                    <a:lumMod val="50000"/>
                  </a:schemeClr>
                </a:solidFill>
                <a:latin typeface="Tahoma" pitchFamily="34" charset="0"/>
                <a:ea typeface="Times New Roman" pitchFamily="18" charset="0"/>
                <a:cs typeface="B Zar" pitchFamily="2" charset="-78"/>
              </a:rPr>
              <a:t>3-</a:t>
            </a:r>
            <a:r>
              <a:rPr lang="ar-SA" sz="1600" dirty="0" smtClean="0">
                <a:solidFill>
                  <a:schemeClr val="tx2">
                    <a:lumMod val="50000"/>
                  </a:schemeClr>
                </a:solidFill>
                <a:latin typeface="Tahoma" pitchFamily="34" charset="0"/>
                <a:ea typeface="Times New Roman" pitchFamily="18" charset="0"/>
                <a:cs typeface="B Zar" pitchFamily="2" charset="-78"/>
              </a:rPr>
              <a:t>عدم وجود عوارض ناشي از عمل جراحي و بيهوشي براي مادر و جنين</a:t>
            </a:r>
            <a:endParaRPr lang="en-US" sz="1600" b="0" kern="1200" dirty="0">
              <a:solidFill>
                <a:schemeClr val="tx2">
                  <a:lumMod val="50000"/>
                </a:schemeClr>
              </a:solidFill>
              <a:cs typeface="B Zar" pitchFamily="2" charset="-78"/>
            </a:endParaRPr>
          </a:p>
        </p:txBody>
      </p:sp>
      <p:sp>
        <p:nvSpPr>
          <p:cNvPr id="28" name="Left Arrow 27"/>
          <p:cNvSpPr/>
          <p:nvPr/>
        </p:nvSpPr>
        <p:spPr>
          <a:xfrm>
            <a:off x="4786314" y="4877277"/>
            <a:ext cx="2085731" cy="639955"/>
          </a:xfrm>
          <a:prstGeom prst="leftArrow">
            <a:avLst>
              <a:gd name="adj1" fmla="val 60000"/>
              <a:gd name="adj2" fmla="val 50000"/>
            </a:avLst>
          </a:prstGeom>
          <a:noFill/>
          <a:ln>
            <a:solidFill>
              <a:schemeClr val="accent1">
                <a:lumMod val="5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9" name="Freeform 28"/>
          <p:cNvSpPr/>
          <p:nvPr/>
        </p:nvSpPr>
        <p:spPr>
          <a:xfrm>
            <a:off x="5796136" y="4429132"/>
            <a:ext cx="1561946" cy="1500198"/>
          </a:xfrm>
          <a:custGeom>
            <a:avLst/>
            <a:gdLst>
              <a:gd name="connsiteX0" fmla="*/ 0 w 1571821"/>
              <a:gd name="connsiteY0" fmla="*/ 125746 h 1257457"/>
              <a:gd name="connsiteX1" fmla="*/ 125746 w 1571821"/>
              <a:gd name="connsiteY1" fmla="*/ 0 h 1257457"/>
              <a:gd name="connsiteX2" fmla="*/ 1446075 w 1571821"/>
              <a:gd name="connsiteY2" fmla="*/ 0 h 1257457"/>
              <a:gd name="connsiteX3" fmla="*/ 1571821 w 1571821"/>
              <a:gd name="connsiteY3" fmla="*/ 125746 h 1257457"/>
              <a:gd name="connsiteX4" fmla="*/ 1571821 w 1571821"/>
              <a:gd name="connsiteY4" fmla="*/ 1131711 h 1257457"/>
              <a:gd name="connsiteX5" fmla="*/ 1446075 w 1571821"/>
              <a:gd name="connsiteY5" fmla="*/ 1257457 h 1257457"/>
              <a:gd name="connsiteX6" fmla="*/ 125746 w 1571821"/>
              <a:gd name="connsiteY6" fmla="*/ 1257457 h 1257457"/>
              <a:gd name="connsiteX7" fmla="*/ 0 w 1571821"/>
              <a:gd name="connsiteY7" fmla="*/ 1131711 h 1257457"/>
              <a:gd name="connsiteX8" fmla="*/ 0 w 1571821"/>
              <a:gd name="connsiteY8" fmla="*/ 125746 h 12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21" h="1257457">
                <a:moveTo>
                  <a:pt x="0" y="125746"/>
                </a:moveTo>
                <a:cubicBezTo>
                  <a:pt x="0" y="56298"/>
                  <a:pt x="56298" y="0"/>
                  <a:pt x="125746" y="0"/>
                </a:cubicBezTo>
                <a:lnTo>
                  <a:pt x="1446075" y="0"/>
                </a:lnTo>
                <a:cubicBezTo>
                  <a:pt x="1515523" y="0"/>
                  <a:pt x="1571821" y="56298"/>
                  <a:pt x="1571821" y="125746"/>
                </a:cubicBezTo>
                <a:lnTo>
                  <a:pt x="1571821" y="1131711"/>
                </a:lnTo>
                <a:cubicBezTo>
                  <a:pt x="1571821" y="1201159"/>
                  <a:pt x="1515523" y="1257457"/>
                  <a:pt x="1446075" y="1257457"/>
                </a:cubicBezTo>
                <a:lnTo>
                  <a:pt x="125746" y="1257457"/>
                </a:lnTo>
                <a:cubicBezTo>
                  <a:pt x="56298" y="1257457"/>
                  <a:pt x="0" y="1201159"/>
                  <a:pt x="0" y="1131711"/>
                </a:cubicBezTo>
                <a:lnTo>
                  <a:pt x="0" y="125746"/>
                </a:lnTo>
                <a:close/>
              </a:path>
            </a:pathLst>
          </a:custGeom>
          <a:solidFill>
            <a:schemeClr val="tx2">
              <a:lumMod val="60000"/>
              <a:lumOff val="40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lvl="0" algn="ctr" defTabSz="1066800" rtl="1">
              <a:lnSpc>
                <a:spcPct val="90000"/>
              </a:lnSpc>
              <a:spcBef>
                <a:spcPct val="0"/>
              </a:spcBef>
              <a:spcAft>
                <a:spcPct val="35000"/>
              </a:spcAft>
            </a:pPr>
            <a:r>
              <a:rPr lang="fa-IR" dirty="0" smtClean="0">
                <a:solidFill>
                  <a:schemeClr val="tx2">
                    <a:lumMod val="50000"/>
                  </a:schemeClr>
                </a:solidFill>
                <a:cs typeface="B Zar" pitchFamily="2" charset="-78"/>
              </a:rPr>
              <a:t>1-كوتاه بودن زمان بستري</a:t>
            </a:r>
          </a:p>
          <a:p>
            <a:pPr lvl="0" algn="ctr" defTabSz="1066800" rtl="1">
              <a:lnSpc>
                <a:spcPct val="90000"/>
              </a:lnSpc>
              <a:spcBef>
                <a:spcPct val="0"/>
              </a:spcBef>
              <a:spcAft>
                <a:spcPct val="35000"/>
              </a:spcAft>
            </a:pPr>
            <a:r>
              <a:rPr lang="fa-IR" dirty="0" smtClean="0">
                <a:solidFill>
                  <a:schemeClr val="tx2">
                    <a:lumMod val="50000"/>
                  </a:schemeClr>
                </a:solidFill>
                <a:cs typeface="B Zar" pitchFamily="2" charset="-78"/>
              </a:rPr>
              <a:t>2-</a:t>
            </a:r>
            <a:r>
              <a:rPr lang="fa-IR" kern="1200" dirty="0" smtClean="0">
                <a:solidFill>
                  <a:schemeClr val="tx2">
                    <a:lumMod val="50000"/>
                  </a:schemeClr>
                </a:solidFill>
                <a:cs typeface="B Zar" pitchFamily="2" charset="-78"/>
              </a:rPr>
              <a:t>از دست دادن حجم كمتري از خون</a:t>
            </a:r>
            <a:endParaRPr lang="en-US" kern="1200" dirty="0">
              <a:solidFill>
                <a:schemeClr val="tx2">
                  <a:lumMod val="50000"/>
                </a:schemeClr>
              </a:solidFill>
              <a:cs typeface="B Zar" pitchFamily="2" charset="-78"/>
            </a:endParaRPr>
          </a:p>
        </p:txBody>
      </p:sp>
      <p:sp>
        <p:nvSpPr>
          <p:cNvPr id="45058" name="Rectangle 2"/>
          <p:cNvSpPr>
            <a:spLocks noChangeArrowheads="1"/>
          </p:cNvSpPr>
          <p:nvPr/>
        </p:nvSpPr>
        <p:spPr bwMode="auto">
          <a:xfrm>
            <a:off x="0" y="0"/>
            <a:ext cx="256801"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900" b="0" i="0" u="none" strike="noStrike" cap="none" normalizeH="0" baseline="0" dirty="0" smtClean="0">
                <a:ln>
                  <a:noFill/>
                </a:ln>
                <a:solidFill>
                  <a:srgbClr val="365F91"/>
                </a:solidFill>
                <a:effectLst/>
                <a:latin typeface="Tahoma" pitchFamily="34" charset="0"/>
                <a:ea typeface="Times New Roman" pitchFamily="18" charset="0"/>
                <a:cs typeface="Tahoma" pitchFamily="34" charset="0"/>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59" name="Rectangle 3"/>
          <p:cNvSpPr>
            <a:spLocks noChangeArrowheads="1"/>
          </p:cNvSpPr>
          <p:nvPr/>
        </p:nvSpPr>
        <p:spPr bwMode="auto">
          <a:xfrm>
            <a:off x="0" y="0"/>
            <a:ext cx="46198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dirty="0" smtClean="0">
                <a:ln>
                  <a:noFill/>
                </a:ln>
                <a:solidFill>
                  <a:srgbClr val="365F91"/>
                </a:solidFill>
                <a:effectLst/>
                <a:latin typeface="Tahoma" pitchFamily="34" charset="0"/>
                <a:ea typeface="Times New Roman" pitchFamily="18" charset="0"/>
                <a:cs typeface="Tahoma" pitchFamily="34" charset="0"/>
              </a:rPr>
              <a:t>-</a:t>
            </a:r>
            <a:r>
              <a:rPr kumimoji="0" lang="ar-SA" sz="700" b="0"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13913495"/>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143000"/>
          </a:xfrm>
        </p:spPr>
        <p:txBody>
          <a:bodyPr>
            <a:normAutofit/>
          </a:bodyPr>
          <a:lstStyle/>
          <a:p>
            <a:r>
              <a:rPr lang="fa-IR" sz="4000" dirty="0" smtClean="0"/>
              <a:t>مراقبتهای ضروری پس اززایمان</a:t>
            </a:r>
            <a:endParaRPr lang="fa-IR" sz="4000" dirty="0"/>
          </a:p>
        </p:txBody>
      </p:sp>
      <p:pic>
        <p:nvPicPr>
          <p:cNvPr id="4" name="Content Placeholder 3" descr="C:\Users\M-Ranjbar\Desktop\تصاویر\ImageHandler.ash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8184" y="404664"/>
            <a:ext cx="2381250" cy="1609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15616" y="2204864"/>
            <a:ext cx="6840760" cy="3785652"/>
          </a:xfrm>
          <a:prstGeom prst="rect">
            <a:avLst/>
          </a:prstGeom>
        </p:spPr>
        <p:txBody>
          <a:bodyPr wrap="square">
            <a:spAutoFit/>
          </a:bodyPr>
          <a:lstStyle/>
          <a:p>
            <a:endParaRPr lang="fa-IR" sz="2000" b="1" dirty="0" smtClean="0"/>
          </a:p>
          <a:p>
            <a:endParaRPr lang="fa-IR" sz="2000" b="1" dirty="0"/>
          </a:p>
          <a:p>
            <a:r>
              <a:rPr lang="ar-SA" sz="2000" b="1" dirty="0" smtClean="0"/>
              <a:t>ده </a:t>
            </a:r>
            <a:r>
              <a:rPr lang="ar-SA" sz="2000" b="1" dirty="0"/>
              <a:t>روز اول بعد از زايمان مرحله بسيار حساسي است زيرا بيشترين تغييرات بدن مادر در اين دوران اتفاق مي افتد و نيز به علت مسائلي چون خونريزي ، تغييرات فشار خون و ... احتمال بوجود آمدن عوارض دراين دوران بیشتراست.  </a:t>
            </a:r>
            <a:endParaRPr lang="fa-IR" sz="2000" b="1" dirty="0" smtClean="0"/>
          </a:p>
          <a:p>
            <a:endParaRPr lang="fa-IR" sz="2000" b="1" dirty="0"/>
          </a:p>
          <a:p>
            <a:endParaRPr lang="fa-IR" sz="2000" b="1" dirty="0" smtClean="0"/>
          </a:p>
          <a:p>
            <a:endParaRPr lang="fa-IR" sz="2000" b="1" dirty="0"/>
          </a:p>
          <a:p>
            <a:r>
              <a:rPr lang="ar-SA" sz="2000" b="1" dirty="0" smtClean="0"/>
              <a:t>ضروري </a:t>
            </a:r>
            <a:r>
              <a:rPr lang="ar-SA" sz="2000" b="1" dirty="0"/>
              <a:t>است مادران در دوران بعد از زايمان ، حتي در شرايطي که هيچ نوع مشکل و يا ناراحتي ندارند ، يک بار در روز دهم و يک بار در روز چهلم بعد از زايمان جهت تکميل مراقبتها و مشاوره براي پيشگيري از بارداري و فاصله گذاري بين زايمانها به مراکز بهداشتي و درماني مراجعه نمايند</a:t>
            </a:r>
            <a:r>
              <a:rPr lang="en-US" sz="2000" b="1" dirty="0"/>
              <a:t>.</a:t>
            </a:r>
            <a:endParaRPr lang="fa-IR" sz="2000" b="1" dirty="0"/>
          </a:p>
        </p:txBody>
      </p:sp>
    </p:spTree>
    <p:extLst>
      <p:ext uri="{BB962C8B-B14F-4D97-AF65-F5344CB8AC3E}">
        <p14:creationId xmlns:p14="http://schemas.microsoft.com/office/powerpoint/2010/main" val="3622301681"/>
      </p:ext>
    </p:extLst>
  </p:cSld>
  <p:clrMapOvr>
    <a:masterClrMapping/>
  </p:clrMapOvr>
  <p:transition spd="slow">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2571736" y="4000503"/>
            <a:ext cx="2268000" cy="2376000"/>
          </a:xfrm>
          <a:custGeom>
            <a:avLst/>
            <a:gdLst>
              <a:gd name="connsiteX0" fmla="*/ 0 w 2245459"/>
              <a:gd name="connsiteY0" fmla="*/ 1122730 h 2245459"/>
              <a:gd name="connsiteX1" fmla="*/ 1122730 w 2245459"/>
              <a:gd name="connsiteY1" fmla="*/ 0 h 2245459"/>
              <a:gd name="connsiteX2" fmla="*/ 2245460 w 2245459"/>
              <a:gd name="connsiteY2" fmla="*/ 1122730 h 2245459"/>
              <a:gd name="connsiteX3" fmla="*/ 1122730 w 2245459"/>
              <a:gd name="connsiteY3" fmla="*/ 2245460 h 2245459"/>
              <a:gd name="connsiteX4" fmla="*/ 0 w 2245459"/>
              <a:gd name="connsiteY4" fmla="*/ 1122730 h 2245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459" h="2245459">
                <a:moveTo>
                  <a:pt x="0" y="1122730"/>
                </a:moveTo>
                <a:cubicBezTo>
                  <a:pt x="0" y="502663"/>
                  <a:pt x="502663" y="0"/>
                  <a:pt x="1122730" y="0"/>
                </a:cubicBezTo>
                <a:cubicBezTo>
                  <a:pt x="1742797" y="0"/>
                  <a:pt x="2245460" y="502663"/>
                  <a:pt x="2245460" y="1122730"/>
                </a:cubicBezTo>
                <a:cubicBezTo>
                  <a:pt x="2245460" y="1742797"/>
                  <a:pt x="1742797" y="2245460"/>
                  <a:pt x="1122730" y="2245460"/>
                </a:cubicBezTo>
                <a:cubicBezTo>
                  <a:pt x="502663" y="2245460"/>
                  <a:pt x="0" y="1742797"/>
                  <a:pt x="0" y="1122730"/>
                </a:cubicBez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42810" tIns="342810" rIns="342810" bIns="342810" numCol="1" spcCol="1270" anchor="ctr" anchorCtr="0">
            <a:noAutofit/>
          </a:bodyPr>
          <a:lstStyle/>
          <a:p>
            <a:pPr lvl="0" algn="ctr" defTabSz="977900">
              <a:lnSpc>
                <a:spcPct val="90000"/>
              </a:lnSpc>
              <a:spcBef>
                <a:spcPct val="0"/>
              </a:spcBef>
              <a:spcAft>
                <a:spcPct val="35000"/>
              </a:spcAft>
            </a:pPr>
            <a:r>
              <a:rPr lang="ar-SA" sz="2000" dirty="0" smtClean="0">
                <a:solidFill>
                  <a:schemeClr val="tx2">
                    <a:lumMod val="50000"/>
                  </a:schemeClr>
                </a:solidFill>
              </a:rPr>
              <a:t>علائم خطر در دوران پس از زايمان</a:t>
            </a:r>
            <a:endParaRPr lang="en-US" sz="2000" b="1" dirty="0">
              <a:solidFill>
                <a:schemeClr val="tx2">
                  <a:lumMod val="50000"/>
                </a:schemeClr>
              </a:solidFill>
              <a:cs typeface="B Zar" pitchFamily="2" charset="-78"/>
            </a:endParaRPr>
          </a:p>
        </p:txBody>
      </p:sp>
      <p:sp>
        <p:nvSpPr>
          <p:cNvPr id="20" name="Left Arrow 19"/>
          <p:cNvSpPr/>
          <p:nvPr/>
        </p:nvSpPr>
        <p:spPr>
          <a:xfrm rot="10800000">
            <a:off x="471754" y="4949280"/>
            <a:ext cx="2099982" cy="639955"/>
          </a:xfrm>
          <a:prstGeom prst="leftArrow">
            <a:avLst>
              <a:gd name="adj1" fmla="val 60000"/>
              <a:gd name="adj2" fmla="val 50000"/>
            </a:avLst>
          </a:prstGeom>
          <a:noFill/>
          <a:ln>
            <a:solidFill>
              <a:schemeClr val="accent1">
                <a:lumMod val="5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1" name="Freeform 20"/>
          <p:cNvSpPr/>
          <p:nvPr/>
        </p:nvSpPr>
        <p:spPr>
          <a:xfrm>
            <a:off x="0" y="4214818"/>
            <a:ext cx="1643041" cy="1785950"/>
          </a:xfrm>
          <a:custGeom>
            <a:avLst/>
            <a:gdLst>
              <a:gd name="connsiteX0" fmla="*/ 0 w 1571821"/>
              <a:gd name="connsiteY0" fmla="*/ 125746 h 1257457"/>
              <a:gd name="connsiteX1" fmla="*/ 125746 w 1571821"/>
              <a:gd name="connsiteY1" fmla="*/ 0 h 1257457"/>
              <a:gd name="connsiteX2" fmla="*/ 1446075 w 1571821"/>
              <a:gd name="connsiteY2" fmla="*/ 0 h 1257457"/>
              <a:gd name="connsiteX3" fmla="*/ 1571821 w 1571821"/>
              <a:gd name="connsiteY3" fmla="*/ 125746 h 1257457"/>
              <a:gd name="connsiteX4" fmla="*/ 1571821 w 1571821"/>
              <a:gd name="connsiteY4" fmla="*/ 1131711 h 1257457"/>
              <a:gd name="connsiteX5" fmla="*/ 1446075 w 1571821"/>
              <a:gd name="connsiteY5" fmla="*/ 1257457 h 1257457"/>
              <a:gd name="connsiteX6" fmla="*/ 125746 w 1571821"/>
              <a:gd name="connsiteY6" fmla="*/ 1257457 h 1257457"/>
              <a:gd name="connsiteX7" fmla="*/ 0 w 1571821"/>
              <a:gd name="connsiteY7" fmla="*/ 1131711 h 1257457"/>
              <a:gd name="connsiteX8" fmla="*/ 0 w 1571821"/>
              <a:gd name="connsiteY8" fmla="*/ 125746 h 12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21" h="1257457">
                <a:moveTo>
                  <a:pt x="0" y="125746"/>
                </a:moveTo>
                <a:cubicBezTo>
                  <a:pt x="0" y="56298"/>
                  <a:pt x="56298" y="0"/>
                  <a:pt x="125746" y="0"/>
                </a:cubicBezTo>
                <a:lnTo>
                  <a:pt x="1446075" y="0"/>
                </a:lnTo>
                <a:cubicBezTo>
                  <a:pt x="1515523" y="0"/>
                  <a:pt x="1571821" y="56298"/>
                  <a:pt x="1571821" y="125746"/>
                </a:cubicBezTo>
                <a:lnTo>
                  <a:pt x="1571821" y="1131711"/>
                </a:lnTo>
                <a:cubicBezTo>
                  <a:pt x="1571821" y="1201159"/>
                  <a:pt x="1515523" y="1257457"/>
                  <a:pt x="1446075" y="1257457"/>
                </a:cubicBezTo>
                <a:lnTo>
                  <a:pt x="125746" y="1257457"/>
                </a:lnTo>
                <a:cubicBezTo>
                  <a:pt x="56298" y="1257457"/>
                  <a:pt x="0" y="1201159"/>
                  <a:pt x="0" y="1131711"/>
                </a:cubicBezTo>
                <a:lnTo>
                  <a:pt x="0" y="125746"/>
                </a:lnTo>
                <a:close/>
              </a:path>
            </a:pathLst>
          </a:custGeom>
          <a:solidFill>
            <a:schemeClr val="accent5">
              <a:lumMod val="60000"/>
              <a:lumOff val="40000"/>
            </a:schemeClr>
          </a:solid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lvl="0" algn="justLow" fontAlgn="base">
              <a:spcBef>
                <a:spcPct val="0"/>
              </a:spcBef>
              <a:spcAft>
                <a:spcPct val="0"/>
              </a:spcAft>
            </a:pPr>
            <a:r>
              <a:rPr lang="ar-SA" sz="1400" dirty="0" smtClean="0">
                <a:solidFill>
                  <a:schemeClr val="tx2">
                    <a:lumMod val="50000"/>
                  </a:schemeClr>
                </a:solidFill>
                <a:latin typeface="Tahoma" pitchFamily="34" charset="0"/>
                <a:ea typeface="Times New Roman" pitchFamily="18" charset="0"/>
                <a:cs typeface="Tahoma" pitchFamily="34" charset="0"/>
              </a:rPr>
              <a:t>بي‌اختياري دفع ادرار و مدفوع، درد يا سوزش هنگام ادرار كردن و تكرر ادرار. </a:t>
            </a:r>
            <a:endParaRPr lang="en-US" sz="1400" dirty="0" smtClean="0">
              <a:solidFill>
                <a:schemeClr val="tx2">
                  <a:lumMod val="50000"/>
                </a:schemeClr>
              </a:solidFill>
              <a:latin typeface="Arial" pitchFamily="34" charset="0"/>
              <a:cs typeface="Arial" pitchFamily="34" charset="0"/>
            </a:endParaRPr>
          </a:p>
          <a:p>
            <a:pPr lvl="0" algn="justLow" eaLnBrk="0" fontAlgn="base" hangingPunct="0">
              <a:spcBef>
                <a:spcPct val="0"/>
              </a:spcBef>
              <a:spcAft>
                <a:spcPct val="0"/>
              </a:spcAft>
            </a:pPr>
            <a:r>
              <a:rPr lang="ar-SA" sz="1400" dirty="0" smtClean="0">
                <a:solidFill>
                  <a:schemeClr val="tx2">
                    <a:lumMod val="50000"/>
                  </a:schemeClr>
                </a:solidFill>
                <a:latin typeface="Tahoma" pitchFamily="34" charset="0"/>
                <a:ea typeface="Times New Roman" pitchFamily="18" charset="0"/>
                <a:cs typeface="Tahoma" pitchFamily="34" charset="0"/>
              </a:rPr>
              <a:t>-</a:t>
            </a:r>
            <a:r>
              <a:rPr lang="ar-SA" sz="1400" dirty="0" smtClean="0">
                <a:solidFill>
                  <a:schemeClr val="tx2">
                    <a:lumMod val="50000"/>
                  </a:schemeClr>
                </a:solidFill>
                <a:latin typeface="Arial" pitchFamily="34" charset="0"/>
                <a:ea typeface="Times New Roman" pitchFamily="18" charset="0"/>
                <a:cs typeface="Arial" pitchFamily="34" charset="0"/>
              </a:rPr>
              <a:t>   </a:t>
            </a:r>
            <a:r>
              <a:rPr lang="ar-SA" sz="1400" dirty="0" smtClean="0">
                <a:solidFill>
                  <a:schemeClr val="tx2">
                    <a:lumMod val="50000"/>
                  </a:schemeClr>
                </a:solidFill>
                <a:latin typeface="Tahoma" pitchFamily="34" charset="0"/>
                <a:ea typeface="Times New Roman" pitchFamily="18" charset="0"/>
                <a:cs typeface="Tahoma" pitchFamily="34" charset="0"/>
              </a:rPr>
              <a:t>هرگونه درد و قرمزي و تورم پستانها. </a:t>
            </a:r>
            <a:endParaRPr lang="en-US" sz="1400" dirty="0" smtClean="0">
              <a:solidFill>
                <a:schemeClr val="tx2">
                  <a:lumMod val="50000"/>
                </a:schemeClr>
              </a:solidFill>
              <a:latin typeface="Arial" pitchFamily="34" charset="0"/>
              <a:cs typeface="Arial" pitchFamily="34" charset="0"/>
            </a:endParaRPr>
          </a:p>
          <a:p>
            <a:pPr lvl="0" algn="justLow" eaLnBrk="0" fontAlgn="base" hangingPunct="0">
              <a:spcBef>
                <a:spcPct val="0"/>
              </a:spcBef>
              <a:spcAft>
                <a:spcPct val="0"/>
              </a:spcAft>
            </a:pPr>
            <a:r>
              <a:rPr lang="ar-SA" sz="1100" dirty="0" smtClean="0">
                <a:solidFill>
                  <a:srgbClr val="365F91"/>
                </a:solidFill>
                <a:latin typeface="Arial" pitchFamily="34" charset="0"/>
                <a:ea typeface="Times New Roman" pitchFamily="18" charset="0"/>
                <a:cs typeface="Arial" pitchFamily="34" charset="0"/>
              </a:rPr>
              <a:t>         </a:t>
            </a:r>
            <a:endParaRPr lang="ar-SA" sz="1100" dirty="0" smtClean="0">
              <a:solidFill>
                <a:schemeClr val="tx1"/>
              </a:solidFill>
              <a:latin typeface="Arial" pitchFamily="34" charset="0"/>
              <a:cs typeface="Arial" pitchFamily="34" charset="0"/>
            </a:endParaRPr>
          </a:p>
        </p:txBody>
      </p:sp>
      <p:sp>
        <p:nvSpPr>
          <p:cNvPr id="22" name="Left Arrow 21"/>
          <p:cNvSpPr/>
          <p:nvPr/>
        </p:nvSpPr>
        <p:spPr>
          <a:xfrm rot="13392886">
            <a:off x="1121085" y="3182412"/>
            <a:ext cx="2156029" cy="639955"/>
          </a:xfrm>
          <a:prstGeom prst="leftArrow">
            <a:avLst>
              <a:gd name="adj1" fmla="val 60000"/>
              <a:gd name="adj2" fmla="val 50000"/>
            </a:avLst>
          </a:prstGeom>
          <a:noFill/>
          <a:ln>
            <a:solidFill>
              <a:schemeClr val="accent1">
                <a:lumMod val="5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3" name="Freeform 22"/>
          <p:cNvSpPr/>
          <p:nvPr/>
        </p:nvSpPr>
        <p:spPr>
          <a:xfrm>
            <a:off x="285720" y="1785926"/>
            <a:ext cx="1928826" cy="1714512"/>
          </a:xfrm>
          <a:custGeom>
            <a:avLst/>
            <a:gdLst>
              <a:gd name="connsiteX0" fmla="*/ 0 w 1571821"/>
              <a:gd name="connsiteY0" fmla="*/ 125746 h 1257457"/>
              <a:gd name="connsiteX1" fmla="*/ 125746 w 1571821"/>
              <a:gd name="connsiteY1" fmla="*/ 0 h 1257457"/>
              <a:gd name="connsiteX2" fmla="*/ 1446075 w 1571821"/>
              <a:gd name="connsiteY2" fmla="*/ 0 h 1257457"/>
              <a:gd name="connsiteX3" fmla="*/ 1571821 w 1571821"/>
              <a:gd name="connsiteY3" fmla="*/ 125746 h 1257457"/>
              <a:gd name="connsiteX4" fmla="*/ 1571821 w 1571821"/>
              <a:gd name="connsiteY4" fmla="*/ 1131711 h 1257457"/>
              <a:gd name="connsiteX5" fmla="*/ 1446075 w 1571821"/>
              <a:gd name="connsiteY5" fmla="*/ 1257457 h 1257457"/>
              <a:gd name="connsiteX6" fmla="*/ 125746 w 1571821"/>
              <a:gd name="connsiteY6" fmla="*/ 1257457 h 1257457"/>
              <a:gd name="connsiteX7" fmla="*/ 0 w 1571821"/>
              <a:gd name="connsiteY7" fmla="*/ 1131711 h 1257457"/>
              <a:gd name="connsiteX8" fmla="*/ 0 w 1571821"/>
              <a:gd name="connsiteY8" fmla="*/ 125746 h 12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21" h="1257457">
                <a:moveTo>
                  <a:pt x="0" y="125746"/>
                </a:moveTo>
                <a:cubicBezTo>
                  <a:pt x="0" y="56298"/>
                  <a:pt x="56298" y="0"/>
                  <a:pt x="125746" y="0"/>
                </a:cubicBezTo>
                <a:lnTo>
                  <a:pt x="1446075" y="0"/>
                </a:lnTo>
                <a:cubicBezTo>
                  <a:pt x="1515523" y="0"/>
                  <a:pt x="1571821" y="56298"/>
                  <a:pt x="1571821" y="125746"/>
                </a:cubicBezTo>
                <a:lnTo>
                  <a:pt x="1571821" y="1131711"/>
                </a:lnTo>
                <a:cubicBezTo>
                  <a:pt x="1571821" y="1201159"/>
                  <a:pt x="1515523" y="1257457"/>
                  <a:pt x="1446075" y="1257457"/>
                </a:cubicBezTo>
                <a:lnTo>
                  <a:pt x="125746" y="1257457"/>
                </a:lnTo>
                <a:cubicBezTo>
                  <a:pt x="56298" y="1257457"/>
                  <a:pt x="0" y="1201159"/>
                  <a:pt x="0" y="1131711"/>
                </a:cubicBezTo>
                <a:lnTo>
                  <a:pt x="0" y="125746"/>
                </a:lnTo>
                <a:close/>
              </a:path>
            </a:pathLst>
          </a:custGeom>
          <a:solidFill>
            <a:schemeClr val="accent4">
              <a:lumMod val="60000"/>
              <a:lumOff val="40000"/>
            </a:schemeClr>
          </a:solidFill>
          <a:ln>
            <a:solidFill>
              <a:schemeClr val="accent4">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lvl="0" algn="l" fontAlgn="base">
              <a:spcBef>
                <a:spcPct val="0"/>
              </a:spcBef>
              <a:spcAft>
                <a:spcPct val="0"/>
              </a:spcAft>
            </a:pPr>
            <a:r>
              <a:rPr lang="en-US" sz="1400" dirty="0" smtClean="0">
                <a:solidFill>
                  <a:srgbClr val="365F91"/>
                </a:solidFill>
                <a:latin typeface="Tahoma" pitchFamily="34" charset="0"/>
                <a:ea typeface="Times New Roman" pitchFamily="18" charset="0"/>
                <a:cs typeface="Tahoma" pitchFamily="34" charset="0"/>
              </a:rPr>
              <a:t>-</a:t>
            </a:r>
            <a:r>
              <a:rPr lang="ar-SA" sz="1400" dirty="0" smtClean="0">
                <a:solidFill>
                  <a:schemeClr val="tx2">
                    <a:lumMod val="50000"/>
                  </a:schemeClr>
                </a:solidFill>
                <a:latin typeface="Tahoma" pitchFamily="34" charset="0"/>
                <a:ea typeface="Times New Roman" pitchFamily="18" charset="0"/>
                <a:cs typeface="Tahoma" pitchFamily="34" charset="0"/>
              </a:rPr>
              <a:t>درد شديد و ورم ناحيه بخيه‌ها. </a:t>
            </a:r>
            <a:endParaRPr lang="fa-IR" sz="1400" dirty="0" smtClean="0">
              <a:solidFill>
                <a:schemeClr val="tx2">
                  <a:lumMod val="50000"/>
                </a:schemeClr>
              </a:solidFill>
              <a:latin typeface="Tahoma" pitchFamily="34" charset="0"/>
              <a:ea typeface="Times New Roman" pitchFamily="18" charset="0"/>
              <a:cs typeface="Tahoma" pitchFamily="34" charset="0"/>
            </a:endParaRPr>
          </a:p>
          <a:p>
            <a:pPr lvl="0" algn="l" fontAlgn="base">
              <a:spcBef>
                <a:spcPct val="0"/>
              </a:spcBef>
              <a:spcAft>
                <a:spcPct val="0"/>
              </a:spcAft>
            </a:pPr>
            <a:r>
              <a:rPr lang="ar-SA" sz="1400" dirty="0" smtClean="0">
                <a:solidFill>
                  <a:schemeClr val="tx2">
                    <a:lumMod val="50000"/>
                  </a:schemeClr>
                </a:solidFill>
                <a:latin typeface="Tahoma" pitchFamily="34" charset="0"/>
                <a:ea typeface="Times New Roman" pitchFamily="18" charset="0"/>
                <a:cs typeface="Tahoma" pitchFamily="34" charset="0"/>
              </a:rPr>
              <a:t>-</a:t>
            </a:r>
            <a:r>
              <a:rPr lang="ar-SA" sz="800" dirty="0" smtClean="0">
                <a:solidFill>
                  <a:schemeClr val="tx2">
                    <a:lumMod val="50000"/>
                  </a:schemeClr>
                </a:solidFill>
                <a:latin typeface="Arial" pitchFamily="34" charset="0"/>
                <a:ea typeface="Times New Roman" pitchFamily="18" charset="0"/>
                <a:cs typeface="Arial" pitchFamily="34" charset="0"/>
              </a:rPr>
              <a:t>   </a:t>
            </a:r>
            <a:r>
              <a:rPr lang="ar-SA" sz="1400" dirty="0" smtClean="0">
                <a:solidFill>
                  <a:schemeClr val="tx2">
                    <a:lumMod val="50000"/>
                  </a:schemeClr>
                </a:solidFill>
                <a:latin typeface="Tahoma" pitchFamily="34" charset="0"/>
                <a:ea typeface="Times New Roman" pitchFamily="18" charset="0"/>
                <a:cs typeface="Tahoma" pitchFamily="34" charset="0"/>
              </a:rPr>
              <a:t>لمس توده يا درد و تورم و خروج ترشحات چركي از محل بخيه‌ها</a:t>
            </a:r>
            <a:endParaRPr lang="en-US" sz="1400" dirty="0" smtClean="0">
              <a:solidFill>
                <a:schemeClr val="tx2">
                  <a:lumMod val="50000"/>
                </a:schemeClr>
              </a:solidFill>
              <a:latin typeface="Arial" pitchFamily="34" charset="0"/>
              <a:cs typeface="Arial" pitchFamily="34" charset="0"/>
            </a:endParaRPr>
          </a:p>
        </p:txBody>
      </p:sp>
      <p:sp>
        <p:nvSpPr>
          <p:cNvPr id="24" name="Left Arrow 23"/>
          <p:cNvSpPr/>
          <p:nvPr/>
        </p:nvSpPr>
        <p:spPr>
          <a:xfrm rot="16200000">
            <a:off x="2669952" y="2589149"/>
            <a:ext cx="2156029" cy="639955"/>
          </a:xfrm>
          <a:prstGeom prst="leftArrow">
            <a:avLst>
              <a:gd name="adj1" fmla="val 60000"/>
              <a:gd name="adj2" fmla="val 50000"/>
            </a:avLst>
          </a:prstGeom>
          <a:noFill/>
          <a:ln>
            <a:solidFill>
              <a:schemeClr val="accent1">
                <a:lumMod val="5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5" name="Freeform 24"/>
          <p:cNvSpPr/>
          <p:nvPr/>
        </p:nvSpPr>
        <p:spPr>
          <a:xfrm>
            <a:off x="2857488" y="1000108"/>
            <a:ext cx="2000264" cy="1605555"/>
          </a:xfrm>
          <a:custGeom>
            <a:avLst/>
            <a:gdLst>
              <a:gd name="connsiteX0" fmla="*/ 0 w 1571821"/>
              <a:gd name="connsiteY0" fmla="*/ 125746 h 1257457"/>
              <a:gd name="connsiteX1" fmla="*/ 125746 w 1571821"/>
              <a:gd name="connsiteY1" fmla="*/ 0 h 1257457"/>
              <a:gd name="connsiteX2" fmla="*/ 1446075 w 1571821"/>
              <a:gd name="connsiteY2" fmla="*/ 0 h 1257457"/>
              <a:gd name="connsiteX3" fmla="*/ 1571821 w 1571821"/>
              <a:gd name="connsiteY3" fmla="*/ 125746 h 1257457"/>
              <a:gd name="connsiteX4" fmla="*/ 1571821 w 1571821"/>
              <a:gd name="connsiteY4" fmla="*/ 1131711 h 1257457"/>
              <a:gd name="connsiteX5" fmla="*/ 1446075 w 1571821"/>
              <a:gd name="connsiteY5" fmla="*/ 1257457 h 1257457"/>
              <a:gd name="connsiteX6" fmla="*/ 125746 w 1571821"/>
              <a:gd name="connsiteY6" fmla="*/ 1257457 h 1257457"/>
              <a:gd name="connsiteX7" fmla="*/ 0 w 1571821"/>
              <a:gd name="connsiteY7" fmla="*/ 1131711 h 1257457"/>
              <a:gd name="connsiteX8" fmla="*/ 0 w 1571821"/>
              <a:gd name="connsiteY8" fmla="*/ 125746 h 12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21" h="1257457">
                <a:moveTo>
                  <a:pt x="0" y="125746"/>
                </a:moveTo>
                <a:cubicBezTo>
                  <a:pt x="0" y="56298"/>
                  <a:pt x="56298" y="0"/>
                  <a:pt x="125746" y="0"/>
                </a:cubicBezTo>
                <a:lnTo>
                  <a:pt x="1446075" y="0"/>
                </a:lnTo>
                <a:cubicBezTo>
                  <a:pt x="1515523" y="0"/>
                  <a:pt x="1571821" y="56298"/>
                  <a:pt x="1571821" y="125746"/>
                </a:cubicBezTo>
                <a:lnTo>
                  <a:pt x="1571821" y="1131711"/>
                </a:lnTo>
                <a:cubicBezTo>
                  <a:pt x="1571821" y="1201159"/>
                  <a:pt x="1515523" y="1257457"/>
                  <a:pt x="1446075" y="1257457"/>
                </a:cubicBezTo>
                <a:lnTo>
                  <a:pt x="125746" y="1257457"/>
                </a:lnTo>
                <a:cubicBezTo>
                  <a:pt x="56298" y="1257457"/>
                  <a:pt x="0" y="1201159"/>
                  <a:pt x="0" y="1131711"/>
                </a:cubicBezTo>
                <a:lnTo>
                  <a:pt x="0" y="125746"/>
                </a:lnTo>
                <a:close/>
              </a:path>
            </a:pathLst>
          </a:custGeom>
          <a:solidFill>
            <a:schemeClr val="accent3">
              <a:lumMod val="60000"/>
              <a:lumOff val="40000"/>
            </a:schemeClr>
          </a:solidFill>
          <a:ln>
            <a:solidFill>
              <a:schemeClr val="accent3">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lvl="0" algn="justLow" fontAlgn="base">
              <a:spcBef>
                <a:spcPct val="0"/>
              </a:spcBef>
              <a:spcAft>
                <a:spcPct val="0"/>
              </a:spcAft>
            </a:pPr>
            <a:r>
              <a:rPr lang="ar-SA" dirty="0" smtClean="0">
                <a:solidFill>
                  <a:schemeClr val="tx2">
                    <a:lumMod val="50000"/>
                  </a:schemeClr>
                </a:solidFill>
                <a:latin typeface="Tahoma" pitchFamily="34" charset="0"/>
                <a:ea typeface="Times New Roman" pitchFamily="18" charset="0"/>
                <a:cs typeface="Tahoma" pitchFamily="34" charset="0"/>
              </a:rPr>
              <a:t>خروج ترشحات چركي و بد بو از مهبل. </a:t>
            </a:r>
            <a:endParaRPr lang="en-US" sz="1600" dirty="0" smtClean="0">
              <a:solidFill>
                <a:schemeClr val="tx2">
                  <a:lumMod val="50000"/>
                </a:schemeClr>
              </a:solidFill>
              <a:latin typeface="Arial" pitchFamily="34" charset="0"/>
              <a:cs typeface="Arial" pitchFamily="34" charset="0"/>
            </a:endParaRPr>
          </a:p>
          <a:p>
            <a:pPr lvl="0" algn="justLow" eaLnBrk="0" fontAlgn="base" hangingPunct="0">
              <a:spcBef>
                <a:spcPct val="0"/>
              </a:spcBef>
              <a:spcAft>
                <a:spcPct val="0"/>
              </a:spcAft>
            </a:pPr>
            <a:r>
              <a:rPr lang="ar-SA" dirty="0" smtClean="0">
                <a:solidFill>
                  <a:schemeClr val="tx2">
                    <a:lumMod val="50000"/>
                  </a:schemeClr>
                </a:solidFill>
                <a:latin typeface="Tahoma" pitchFamily="34" charset="0"/>
                <a:ea typeface="Times New Roman" pitchFamily="18" charset="0"/>
                <a:cs typeface="Tahoma" pitchFamily="34" charset="0"/>
              </a:rPr>
              <a:t>-</a:t>
            </a:r>
            <a:r>
              <a:rPr lang="ar-SA" sz="800" dirty="0" smtClean="0">
                <a:solidFill>
                  <a:schemeClr val="tx2">
                    <a:lumMod val="50000"/>
                  </a:schemeClr>
                </a:solidFill>
                <a:latin typeface="Arial" pitchFamily="34" charset="0"/>
                <a:ea typeface="Times New Roman" pitchFamily="18" charset="0"/>
                <a:cs typeface="Arial" pitchFamily="34" charset="0"/>
              </a:rPr>
              <a:t>   </a:t>
            </a:r>
            <a:r>
              <a:rPr lang="ar-SA" dirty="0" smtClean="0">
                <a:solidFill>
                  <a:schemeClr val="tx2">
                    <a:lumMod val="50000"/>
                  </a:schemeClr>
                </a:solidFill>
                <a:latin typeface="Tahoma" pitchFamily="34" charset="0"/>
                <a:ea typeface="Times New Roman" pitchFamily="18" charset="0"/>
                <a:cs typeface="Tahoma" pitchFamily="34" charset="0"/>
              </a:rPr>
              <a:t>درد زير دل. </a:t>
            </a:r>
            <a:endParaRPr lang="en-US" sz="1600" dirty="0" smtClean="0">
              <a:solidFill>
                <a:schemeClr val="tx2">
                  <a:lumMod val="50000"/>
                </a:schemeClr>
              </a:solidFill>
              <a:latin typeface="Arial" pitchFamily="34" charset="0"/>
              <a:cs typeface="Arial" pitchFamily="34" charset="0"/>
            </a:endParaRPr>
          </a:p>
          <a:p>
            <a:pPr lvl="0" algn="justLow" eaLnBrk="0" fontAlgn="base" hangingPunct="0">
              <a:spcBef>
                <a:spcPct val="0"/>
              </a:spcBef>
              <a:spcAft>
                <a:spcPct val="0"/>
              </a:spcAft>
            </a:pPr>
            <a:r>
              <a:rPr lang="ar-SA" dirty="0" smtClean="0">
                <a:solidFill>
                  <a:schemeClr val="tx2">
                    <a:lumMod val="50000"/>
                  </a:schemeClr>
                </a:solidFill>
                <a:latin typeface="Tahoma" pitchFamily="34" charset="0"/>
                <a:ea typeface="Times New Roman" pitchFamily="18" charset="0"/>
                <a:cs typeface="Tahoma" pitchFamily="34" charset="0"/>
              </a:rPr>
              <a:t>-</a:t>
            </a:r>
            <a:r>
              <a:rPr lang="ar-SA" sz="800" dirty="0" smtClean="0">
                <a:solidFill>
                  <a:schemeClr val="tx2">
                    <a:lumMod val="50000"/>
                  </a:schemeClr>
                </a:solidFill>
                <a:latin typeface="Arial" pitchFamily="34" charset="0"/>
                <a:ea typeface="Times New Roman" pitchFamily="18" charset="0"/>
                <a:cs typeface="Arial" pitchFamily="34" charset="0"/>
              </a:rPr>
              <a:t>    </a:t>
            </a:r>
            <a:r>
              <a:rPr lang="ar-SA" dirty="0" smtClean="0">
                <a:solidFill>
                  <a:schemeClr val="tx2">
                    <a:lumMod val="50000"/>
                  </a:schemeClr>
                </a:solidFill>
                <a:latin typeface="Tahoma" pitchFamily="34" charset="0"/>
                <a:ea typeface="Times New Roman" pitchFamily="18" charset="0"/>
                <a:cs typeface="Tahoma" pitchFamily="34" charset="0"/>
              </a:rPr>
              <a:t>درد ساق پا. </a:t>
            </a:r>
            <a:endParaRPr lang="ar-SA" sz="4000" dirty="0" smtClean="0">
              <a:solidFill>
                <a:schemeClr val="tx2">
                  <a:lumMod val="50000"/>
                </a:schemeClr>
              </a:solidFill>
              <a:latin typeface="Arial" pitchFamily="34" charset="0"/>
              <a:cs typeface="Arial" pitchFamily="34" charset="0"/>
            </a:endParaRPr>
          </a:p>
        </p:txBody>
      </p:sp>
      <p:sp>
        <p:nvSpPr>
          <p:cNvPr id="26" name="Left Arrow 25"/>
          <p:cNvSpPr/>
          <p:nvPr/>
        </p:nvSpPr>
        <p:spPr>
          <a:xfrm rot="19259935">
            <a:off x="4348919" y="3407330"/>
            <a:ext cx="2156029" cy="639955"/>
          </a:xfrm>
          <a:prstGeom prst="leftArrow">
            <a:avLst>
              <a:gd name="adj1" fmla="val 60000"/>
              <a:gd name="adj2" fmla="val 50000"/>
            </a:avLst>
          </a:prstGeom>
          <a:noFill/>
          <a:ln>
            <a:solidFill>
              <a:schemeClr val="accent1">
                <a:lumMod val="5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7" name="Freeform 26"/>
          <p:cNvSpPr/>
          <p:nvPr/>
        </p:nvSpPr>
        <p:spPr>
          <a:xfrm>
            <a:off x="5286380" y="1714488"/>
            <a:ext cx="1857388" cy="1928826"/>
          </a:xfrm>
          <a:custGeom>
            <a:avLst/>
            <a:gdLst>
              <a:gd name="connsiteX0" fmla="*/ 0 w 1571821"/>
              <a:gd name="connsiteY0" fmla="*/ 125746 h 1257457"/>
              <a:gd name="connsiteX1" fmla="*/ 125746 w 1571821"/>
              <a:gd name="connsiteY1" fmla="*/ 0 h 1257457"/>
              <a:gd name="connsiteX2" fmla="*/ 1446075 w 1571821"/>
              <a:gd name="connsiteY2" fmla="*/ 0 h 1257457"/>
              <a:gd name="connsiteX3" fmla="*/ 1571821 w 1571821"/>
              <a:gd name="connsiteY3" fmla="*/ 125746 h 1257457"/>
              <a:gd name="connsiteX4" fmla="*/ 1571821 w 1571821"/>
              <a:gd name="connsiteY4" fmla="*/ 1131711 h 1257457"/>
              <a:gd name="connsiteX5" fmla="*/ 1446075 w 1571821"/>
              <a:gd name="connsiteY5" fmla="*/ 1257457 h 1257457"/>
              <a:gd name="connsiteX6" fmla="*/ 125746 w 1571821"/>
              <a:gd name="connsiteY6" fmla="*/ 1257457 h 1257457"/>
              <a:gd name="connsiteX7" fmla="*/ 0 w 1571821"/>
              <a:gd name="connsiteY7" fmla="*/ 1131711 h 1257457"/>
              <a:gd name="connsiteX8" fmla="*/ 0 w 1571821"/>
              <a:gd name="connsiteY8" fmla="*/ 125746 h 12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21" h="1257457">
                <a:moveTo>
                  <a:pt x="0" y="125746"/>
                </a:moveTo>
                <a:cubicBezTo>
                  <a:pt x="0" y="56298"/>
                  <a:pt x="56298" y="0"/>
                  <a:pt x="125746" y="0"/>
                </a:cubicBezTo>
                <a:lnTo>
                  <a:pt x="1446075" y="0"/>
                </a:lnTo>
                <a:cubicBezTo>
                  <a:pt x="1515523" y="0"/>
                  <a:pt x="1571821" y="56298"/>
                  <a:pt x="1571821" y="125746"/>
                </a:cubicBezTo>
                <a:lnTo>
                  <a:pt x="1571821" y="1131711"/>
                </a:lnTo>
                <a:cubicBezTo>
                  <a:pt x="1571821" y="1201159"/>
                  <a:pt x="1515523" y="1257457"/>
                  <a:pt x="1446075" y="1257457"/>
                </a:cubicBezTo>
                <a:lnTo>
                  <a:pt x="125746" y="1257457"/>
                </a:lnTo>
                <a:cubicBezTo>
                  <a:pt x="56298" y="1257457"/>
                  <a:pt x="0" y="1201159"/>
                  <a:pt x="0" y="1131711"/>
                </a:cubicBezTo>
                <a:lnTo>
                  <a:pt x="0" y="125746"/>
                </a:lnTo>
                <a:close/>
              </a:path>
            </a:pathLst>
          </a:custGeom>
          <a:solidFill>
            <a:schemeClr val="accent2">
              <a:lumMod val="60000"/>
              <a:lumOff val="40000"/>
            </a:schemeClr>
          </a:solidFill>
          <a:ln>
            <a:solidFill>
              <a:schemeClr val="accent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lvl="0" algn="justLow" fontAlgn="base">
              <a:spcBef>
                <a:spcPct val="0"/>
              </a:spcBef>
              <a:spcAft>
                <a:spcPct val="0"/>
              </a:spcAft>
            </a:pPr>
            <a:r>
              <a:rPr lang="fa-IR" sz="1600" dirty="0" smtClean="0">
                <a:solidFill>
                  <a:schemeClr val="tx2">
                    <a:lumMod val="50000"/>
                  </a:schemeClr>
                </a:solidFill>
                <a:latin typeface="Tahoma" pitchFamily="34" charset="0"/>
                <a:ea typeface="Times New Roman" pitchFamily="18" charset="0"/>
                <a:cs typeface="Tahoma" pitchFamily="34" charset="0"/>
              </a:rPr>
              <a:t>- </a:t>
            </a:r>
            <a:r>
              <a:rPr lang="ar-SA" sz="1600" dirty="0" smtClean="0">
                <a:solidFill>
                  <a:schemeClr val="tx2">
                    <a:lumMod val="50000"/>
                  </a:schemeClr>
                </a:solidFill>
                <a:latin typeface="Tahoma" pitchFamily="34" charset="0"/>
                <a:ea typeface="Times New Roman" pitchFamily="18" charset="0"/>
                <a:cs typeface="Tahoma" pitchFamily="34" charset="0"/>
              </a:rPr>
              <a:t>خونريزي بعد از 10 روز پس از زايمان. </a:t>
            </a:r>
            <a:endParaRPr lang="en-US" sz="1600" dirty="0" smtClean="0">
              <a:solidFill>
                <a:schemeClr val="tx2">
                  <a:lumMod val="50000"/>
                </a:schemeClr>
              </a:solidFill>
              <a:latin typeface="Arial" pitchFamily="34" charset="0"/>
              <a:cs typeface="Arial" pitchFamily="34" charset="0"/>
            </a:endParaRPr>
          </a:p>
          <a:p>
            <a:pPr lvl="0" algn="justLow" eaLnBrk="0" fontAlgn="base" hangingPunct="0">
              <a:spcBef>
                <a:spcPct val="0"/>
              </a:spcBef>
              <a:spcAft>
                <a:spcPct val="0"/>
              </a:spcAft>
            </a:pPr>
            <a:r>
              <a:rPr lang="ar-SA" sz="1600" dirty="0" smtClean="0">
                <a:solidFill>
                  <a:schemeClr val="tx2">
                    <a:lumMod val="50000"/>
                  </a:schemeClr>
                </a:solidFill>
                <a:latin typeface="Tahoma" pitchFamily="34" charset="0"/>
                <a:ea typeface="Times New Roman" pitchFamily="18" charset="0"/>
                <a:cs typeface="Tahoma" pitchFamily="34" charset="0"/>
              </a:rPr>
              <a:t>-</a:t>
            </a:r>
            <a:r>
              <a:rPr lang="ar-SA" sz="1600" dirty="0" smtClean="0">
                <a:solidFill>
                  <a:schemeClr val="tx2">
                    <a:lumMod val="50000"/>
                  </a:schemeClr>
                </a:solidFill>
                <a:latin typeface="Arial" pitchFamily="34" charset="0"/>
                <a:ea typeface="Times New Roman" pitchFamily="18" charset="0"/>
                <a:cs typeface="Arial" pitchFamily="34" charset="0"/>
              </a:rPr>
              <a:t>  </a:t>
            </a:r>
            <a:r>
              <a:rPr lang="ar-SA" sz="1600" dirty="0" smtClean="0">
                <a:solidFill>
                  <a:schemeClr val="tx2">
                    <a:lumMod val="50000"/>
                  </a:schemeClr>
                </a:solidFill>
                <a:latin typeface="Tahoma" pitchFamily="34" charset="0"/>
                <a:ea typeface="Times New Roman" pitchFamily="18" charset="0"/>
                <a:cs typeface="Tahoma" pitchFamily="34" charset="0"/>
              </a:rPr>
              <a:t>علائم شوك مثل سردي اندامها، تنفس تند، گيجي و سردرد. </a:t>
            </a:r>
            <a:endParaRPr lang="en-US" sz="1600" dirty="0" smtClean="0">
              <a:solidFill>
                <a:schemeClr val="tx2">
                  <a:lumMod val="50000"/>
                </a:schemeClr>
              </a:solidFill>
              <a:latin typeface="Arial" pitchFamily="34" charset="0"/>
              <a:cs typeface="Arial" pitchFamily="34" charset="0"/>
            </a:endParaRPr>
          </a:p>
        </p:txBody>
      </p:sp>
      <p:sp>
        <p:nvSpPr>
          <p:cNvPr id="28" name="Left Arrow 27"/>
          <p:cNvSpPr/>
          <p:nvPr/>
        </p:nvSpPr>
        <p:spPr>
          <a:xfrm>
            <a:off x="4786314" y="4877277"/>
            <a:ext cx="2085731" cy="639955"/>
          </a:xfrm>
          <a:prstGeom prst="leftArrow">
            <a:avLst>
              <a:gd name="adj1" fmla="val 60000"/>
              <a:gd name="adj2" fmla="val 50000"/>
            </a:avLst>
          </a:prstGeom>
          <a:noFill/>
          <a:ln>
            <a:solidFill>
              <a:schemeClr val="accent1">
                <a:lumMod val="5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9" name="Freeform 28"/>
          <p:cNvSpPr/>
          <p:nvPr/>
        </p:nvSpPr>
        <p:spPr>
          <a:xfrm>
            <a:off x="5796136" y="4357694"/>
            <a:ext cx="1800000" cy="1728000"/>
          </a:xfrm>
          <a:custGeom>
            <a:avLst/>
            <a:gdLst>
              <a:gd name="connsiteX0" fmla="*/ 0 w 1571821"/>
              <a:gd name="connsiteY0" fmla="*/ 125746 h 1257457"/>
              <a:gd name="connsiteX1" fmla="*/ 125746 w 1571821"/>
              <a:gd name="connsiteY1" fmla="*/ 0 h 1257457"/>
              <a:gd name="connsiteX2" fmla="*/ 1446075 w 1571821"/>
              <a:gd name="connsiteY2" fmla="*/ 0 h 1257457"/>
              <a:gd name="connsiteX3" fmla="*/ 1571821 w 1571821"/>
              <a:gd name="connsiteY3" fmla="*/ 125746 h 1257457"/>
              <a:gd name="connsiteX4" fmla="*/ 1571821 w 1571821"/>
              <a:gd name="connsiteY4" fmla="*/ 1131711 h 1257457"/>
              <a:gd name="connsiteX5" fmla="*/ 1446075 w 1571821"/>
              <a:gd name="connsiteY5" fmla="*/ 1257457 h 1257457"/>
              <a:gd name="connsiteX6" fmla="*/ 125746 w 1571821"/>
              <a:gd name="connsiteY6" fmla="*/ 1257457 h 1257457"/>
              <a:gd name="connsiteX7" fmla="*/ 0 w 1571821"/>
              <a:gd name="connsiteY7" fmla="*/ 1131711 h 1257457"/>
              <a:gd name="connsiteX8" fmla="*/ 0 w 1571821"/>
              <a:gd name="connsiteY8" fmla="*/ 125746 h 12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21" h="1257457">
                <a:moveTo>
                  <a:pt x="0" y="125746"/>
                </a:moveTo>
                <a:cubicBezTo>
                  <a:pt x="0" y="56298"/>
                  <a:pt x="56298" y="0"/>
                  <a:pt x="125746" y="0"/>
                </a:cubicBezTo>
                <a:lnTo>
                  <a:pt x="1446075" y="0"/>
                </a:lnTo>
                <a:cubicBezTo>
                  <a:pt x="1515523" y="0"/>
                  <a:pt x="1571821" y="56298"/>
                  <a:pt x="1571821" y="125746"/>
                </a:cubicBezTo>
                <a:lnTo>
                  <a:pt x="1571821" y="1131711"/>
                </a:lnTo>
                <a:cubicBezTo>
                  <a:pt x="1571821" y="1201159"/>
                  <a:pt x="1515523" y="1257457"/>
                  <a:pt x="1446075" y="1257457"/>
                </a:cubicBezTo>
                <a:lnTo>
                  <a:pt x="125746" y="1257457"/>
                </a:lnTo>
                <a:cubicBezTo>
                  <a:pt x="56298" y="1257457"/>
                  <a:pt x="0" y="1201159"/>
                  <a:pt x="0" y="1131711"/>
                </a:cubicBezTo>
                <a:lnTo>
                  <a:pt x="0" y="125746"/>
                </a:lnTo>
                <a:close/>
              </a:path>
            </a:pathLst>
          </a:custGeom>
          <a:solidFill>
            <a:schemeClr val="tx2">
              <a:lumMod val="60000"/>
              <a:lumOff val="40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lvl="0" algn="justLow" fontAlgn="base">
              <a:spcBef>
                <a:spcPct val="0"/>
              </a:spcBef>
              <a:spcAft>
                <a:spcPct val="0"/>
              </a:spcAft>
            </a:pPr>
            <a:r>
              <a:rPr lang="fa-IR" dirty="0" smtClean="0">
                <a:solidFill>
                  <a:schemeClr val="tx2">
                    <a:lumMod val="50000"/>
                  </a:schemeClr>
                </a:solidFill>
                <a:latin typeface="Arial" pitchFamily="34" charset="0"/>
                <a:ea typeface="Times New Roman" pitchFamily="18" charset="0"/>
                <a:cs typeface="Arial" pitchFamily="34" charset="0"/>
              </a:rPr>
              <a:t>-</a:t>
            </a:r>
            <a:r>
              <a:rPr lang="ar-SA" dirty="0" smtClean="0">
                <a:solidFill>
                  <a:schemeClr val="tx2">
                    <a:lumMod val="50000"/>
                  </a:schemeClr>
                </a:solidFill>
                <a:latin typeface="Arial" pitchFamily="34" charset="0"/>
                <a:ea typeface="Times New Roman" pitchFamily="18" charset="0"/>
                <a:cs typeface="Arial" pitchFamily="34" charset="0"/>
              </a:rPr>
              <a:t>  </a:t>
            </a:r>
            <a:r>
              <a:rPr lang="ar-SA" dirty="0" smtClean="0">
                <a:solidFill>
                  <a:schemeClr val="tx2">
                    <a:lumMod val="50000"/>
                  </a:schemeClr>
                </a:solidFill>
                <a:latin typeface="Tahoma" pitchFamily="34" charset="0"/>
                <a:ea typeface="Times New Roman" pitchFamily="18" charset="0"/>
                <a:cs typeface="Tahoma" pitchFamily="34" charset="0"/>
              </a:rPr>
              <a:t>تب و لرز. </a:t>
            </a:r>
            <a:endParaRPr lang="en-US" dirty="0" smtClean="0">
              <a:solidFill>
                <a:schemeClr val="tx2">
                  <a:lumMod val="50000"/>
                </a:schemeClr>
              </a:solidFill>
              <a:latin typeface="Arial" pitchFamily="34" charset="0"/>
              <a:cs typeface="Arial" pitchFamily="34" charset="0"/>
            </a:endParaRPr>
          </a:p>
          <a:p>
            <a:pPr lvl="0" algn="justLow" eaLnBrk="0" fontAlgn="base" hangingPunct="0">
              <a:spcBef>
                <a:spcPct val="0"/>
              </a:spcBef>
              <a:spcAft>
                <a:spcPct val="0"/>
              </a:spcAft>
            </a:pPr>
            <a:r>
              <a:rPr lang="fa-IR" dirty="0" smtClean="0">
                <a:solidFill>
                  <a:schemeClr val="tx2">
                    <a:lumMod val="50000"/>
                  </a:schemeClr>
                </a:solidFill>
                <a:latin typeface="Arial" pitchFamily="34" charset="0"/>
                <a:ea typeface="Times New Roman" pitchFamily="18" charset="0"/>
                <a:cs typeface="Arial" pitchFamily="34" charset="0"/>
              </a:rPr>
              <a:t>-</a:t>
            </a:r>
            <a:r>
              <a:rPr lang="ar-SA" dirty="0" smtClean="0">
                <a:solidFill>
                  <a:schemeClr val="tx2">
                    <a:lumMod val="50000"/>
                  </a:schemeClr>
                </a:solidFill>
                <a:latin typeface="Arial" pitchFamily="34" charset="0"/>
                <a:ea typeface="Times New Roman" pitchFamily="18" charset="0"/>
                <a:cs typeface="Arial" pitchFamily="34" charset="0"/>
              </a:rPr>
              <a:t>  </a:t>
            </a:r>
            <a:r>
              <a:rPr lang="ar-SA" dirty="0" smtClean="0">
                <a:solidFill>
                  <a:schemeClr val="tx2">
                    <a:lumMod val="50000"/>
                  </a:schemeClr>
                </a:solidFill>
                <a:latin typeface="Tahoma" pitchFamily="34" charset="0"/>
                <a:ea typeface="Times New Roman" pitchFamily="18" charset="0"/>
                <a:cs typeface="Tahoma" pitchFamily="34" charset="0"/>
              </a:rPr>
              <a:t>تشنج</a:t>
            </a:r>
            <a:r>
              <a:rPr lang="fa-IR" dirty="0" smtClean="0">
                <a:solidFill>
                  <a:schemeClr val="tx2">
                    <a:lumMod val="50000"/>
                  </a:schemeClr>
                </a:solidFill>
                <a:latin typeface="Tahoma" pitchFamily="34" charset="0"/>
                <a:ea typeface="Times New Roman" pitchFamily="18" charset="0"/>
                <a:cs typeface="Tahoma" pitchFamily="34" charset="0"/>
              </a:rPr>
              <a:t> وافسردگي</a:t>
            </a:r>
            <a:endParaRPr lang="en-US" dirty="0" smtClean="0">
              <a:solidFill>
                <a:schemeClr val="tx2">
                  <a:lumMod val="50000"/>
                </a:schemeClr>
              </a:solidFill>
              <a:latin typeface="Arial" pitchFamily="34" charset="0"/>
              <a:cs typeface="Arial" pitchFamily="34" charset="0"/>
            </a:endParaRPr>
          </a:p>
          <a:p>
            <a:pPr lvl="0" algn="justLow" eaLnBrk="0" fontAlgn="base" hangingPunct="0">
              <a:spcBef>
                <a:spcPct val="0"/>
              </a:spcBef>
              <a:spcAft>
                <a:spcPct val="0"/>
              </a:spcAft>
            </a:pPr>
            <a:r>
              <a:rPr lang="fa-IR" dirty="0" smtClean="0">
                <a:solidFill>
                  <a:schemeClr val="tx2">
                    <a:lumMod val="50000"/>
                  </a:schemeClr>
                </a:solidFill>
                <a:latin typeface="Arial" pitchFamily="34" charset="0"/>
                <a:ea typeface="Times New Roman" pitchFamily="18" charset="0"/>
                <a:cs typeface="Arial" pitchFamily="34" charset="0"/>
              </a:rPr>
              <a:t>-</a:t>
            </a:r>
            <a:r>
              <a:rPr lang="ar-SA" dirty="0" smtClean="0">
                <a:solidFill>
                  <a:schemeClr val="tx2">
                    <a:lumMod val="50000"/>
                  </a:schemeClr>
                </a:solidFill>
                <a:latin typeface="Tahoma" pitchFamily="34" charset="0"/>
                <a:ea typeface="Times New Roman" pitchFamily="18" charset="0"/>
                <a:cs typeface="Tahoma" pitchFamily="34" charset="0"/>
              </a:rPr>
              <a:t>خونريزي بيش از حد يا متوسط و مداوم. </a:t>
            </a:r>
            <a:endParaRPr lang="ar-SA" dirty="0" smtClean="0">
              <a:solidFill>
                <a:schemeClr val="tx2">
                  <a:lumMod val="50000"/>
                </a:schemeClr>
              </a:solidFill>
              <a:latin typeface="Arial" pitchFamily="34" charset="0"/>
              <a:cs typeface="Arial" pitchFamily="34" charset="0"/>
            </a:endParaRPr>
          </a:p>
        </p:txBody>
      </p:sp>
      <p:sp>
        <p:nvSpPr>
          <p:cNvPr id="45058" name="Rectangle 2"/>
          <p:cNvSpPr>
            <a:spLocks noChangeArrowheads="1"/>
          </p:cNvSpPr>
          <p:nvPr/>
        </p:nvSpPr>
        <p:spPr bwMode="auto">
          <a:xfrm>
            <a:off x="0" y="0"/>
            <a:ext cx="256801"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900" b="0" i="0" u="none" strike="noStrike" cap="none" normalizeH="0" baseline="0" dirty="0" smtClean="0">
                <a:ln>
                  <a:noFill/>
                </a:ln>
                <a:solidFill>
                  <a:srgbClr val="365F91"/>
                </a:solidFill>
                <a:effectLst/>
                <a:latin typeface="Tahoma" pitchFamily="34" charset="0"/>
                <a:ea typeface="Times New Roman" pitchFamily="18" charset="0"/>
                <a:cs typeface="Tahoma" pitchFamily="34" charset="0"/>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59" name="Rectangle 3"/>
          <p:cNvSpPr>
            <a:spLocks noChangeArrowheads="1"/>
          </p:cNvSpPr>
          <p:nvPr/>
        </p:nvSpPr>
        <p:spPr bwMode="auto">
          <a:xfrm>
            <a:off x="0" y="0"/>
            <a:ext cx="46198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dirty="0" smtClean="0">
                <a:ln>
                  <a:noFill/>
                </a:ln>
                <a:solidFill>
                  <a:srgbClr val="365F91"/>
                </a:solidFill>
                <a:effectLst/>
                <a:latin typeface="Tahoma" pitchFamily="34" charset="0"/>
                <a:ea typeface="Times New Roman" pitchFamily="18" charset="0"/>
                <a:cs typeface="Tahoma" pitchFamily="34" charset="0"/>
              </a:rPr>
              <a:t>-</a:t>
            </a:r>
            <a:r>
              <a:rPr kumimoji="0" lang="ar-SA" sz="700" b="0"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216726"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13913495"/>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آموزش ومشاوره:</a:t>
            </a:r>
            <a:endParaRPr lang="fa-IR" dirty="0"/>
          </a:p>
        </p:txBody>
      </p:sp>
      <p:sp>
        <p:nvSpPr>
          <p:cNvPr id="3" name="Rectangle 2"/>
          <p:cNvSpPr/>
          <p:nvPr/>
        </p:nvSpPr>
        <p:spPr>
          <a:xfrm>
            <a:off x="683568" y="1484784"/>
            <a:ext cx="7848872" cy="2585323"/>
          </a:xfrm>
          <a:prstGeom prst="rect">
            <a:avLst/>
          </a:prstGeom>
        </p:spPr>
        <p:txBody>
          <a:bodyPr wrap="square">
            <a:spAutoFit/>
          </a:bodyPr>
          <a:lstStyle/>
          <a:p>
            <a:r>
              <a:rPr lang="fa-IR" b="1" dirty="0" smtClean="0"/>
              <a:t>1</a:t>
            </a:r>
            <a:r>
              <a:rPr lang="ar-SA" b="1" dirty="0" smtClean="0"/>
              <a:t>-شستشوي </a:t>
            </a:r>
            <a:r>
              <a:rPr lang="ar-SA" b="1" dirty="0"/>
              <a:t>ناحيه تناسلي با آب پس از هر بار دفع ادرار و اجابت مزاج بويژه در طول مدت خونريزی</a:t>
            </a:r>
            <a:endParaRPr lang="en-US" b="1" dirty="0"/>
          </a:p>
          <a:p>
            <a:r>
              <a:rPr lang="ar-SA" b="1" dirty="0"/>
              <a:t>2-شستشوي محل بخيه ها با مواد ضدعفوني کننده طبق توصيه پزشک يا کارمند بهداشتي</a:t>
            </a:r>
            <a:endParaRPr lang="en-US" b="1" dirty="0"/>
          </a:p>
          <a:p>
            <a:r>
              <a:rPr lang="fa-IR" b="1" dirty="0"/>
              <a:t>3</a:t>
            </a:r>
            <a:r>
              <a:rPr lang="ar-SA" b="1" dirty="0"/>
              <a:t>- تقریبا از 24ساعت بعد از زایمان ،می توان برای کاستن از ناراحتی موضعی ،از حرارت مرطوب با لگن آب گرم استفاده </a:t>
            </a:r>
            <a:r>
              <a:rPr lang="ar-SA" b="1" dirty="0" smtClean="0"/>
              <a:t>کرد</a:t>
            </a:r>
            <a:r>
              <a:rPr lang="fa-IR" b="1" dirty="0" smtClean="0"/>
              <a:t>.</a:t>
            </a:r>
            <a:endParaRPr lang="en-US" b="1" dirty="0"/>
          </a:p>
          <a:p>
            <a:r>
              <a:rPr lang="ar-SA" b="1" dirty="0"/>
              <a:t>4-تعويض لباسهاي زير و نوارهاي بهداشتي در فواصل کوتاه و شستشو و خشک نمودن آنها در معرض نور آفتاب يا بوسيله اطو</a:t>
            </a:r>
            <a:endParaRPr lang="en-US" b="1" dirty="0"/>
          </a:p>
          <a:p>
            <a:r>
              <a:rPr lang="ar-SA" b="1" dirty="0"/>
              <a:t>5-قرار دادن کیسه یخ در روی پرینه ،ممکن است در چند ساعت اول در صورت وجود پارگی یا اپیزیوتومی ،به کاهش ادم و ناراحتی کمک کند.</a:t>
            </a:r>
            <a:endParaRPr lang="en-US" b="1" dirty="0"/>
          </a:p>
          <a:p>
            <a:r>
              <a:rPr lang="ar-SA" b="1" dirty="0"/>
              <a:t>6-در ۲۴ ساعت اول بعد از زايمان از بستر برخاسته و حرکت </a:t>
            </a:r>
            <a:r>
              <a:rPr lang="ar-SA" b="1" dirty="0" smtClean="0"/>
              <a:t>کنيد</a:t>
            </a:r>
            <a:r>
              <a:rPr lang="fa-IR" b="1" dirty="0" smtClean="0"/>
              <a:t>.</a:t>
            </a:r>
            <a:endParaRPr lang="en-US" b="1" dirty="0"/>
          </a:p>
        </p:txBody>
      </p:sp>
    </p:spTree>
    <p:extLst>
      <p:ext uri="{BB962C8B-B14F-4D97-AF65-F5344CB8AC3E}">
        <p14:creationId xmlns:p14="http://schemas.microsoft.com/office/powerpoint/2010/main" val="2699679761"/>
      </p:ext>
    </p:extLst>
  </p:cSld>
  <p:clrMapOvr>
    <a:masterClrMapping/>
  </p:clrMapOvr>
  <p:transition spd="slow">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908720"/>
            <a:ext cx="8229600" cy="1944216"/>
          </a:xfrm>
        </p:spPr>
        <p:txBody>
          <a:bodyPr>
            <a:normAutofit fontScale="90000"/>
          </a:bodyPr>
          <a:lstStyle/>
          <a:p>
            <a:pPr algn="r"/>
            <a:r>
              <a:rPr lang="ar-SA" sz="2000" b="1" dirty="0">
                <a:cs typeface="+mn-cs"/>
              </a:rPr>
              <a:t>7-خودداري از مصرف غذاهاي نفاخ و دير هضم وحساسیت زا( حبوبات ،پیاز،کلم،،قهوه،شکلات،نوشابه های گازدار،ادویه جات،سوسیس،کالباس ،گوجه فرنگی</a:t>
            </a:r>
            <a:r>
              <a:rPr lang="en-US" sz="2000" b="1" dirty="0">
                <a:cs typeface="+mn-cs"/>
              </a:rPr>
              <a:t/>
            </a:r>
            <a:br>
              <a:rPr lang="en-US" sz="2000" b="1" dirty="0">
                <a:cs typeface="+mn-cs"/>
              </a:rPr>
            </a:br>
            <a:r>
              <a:rPr lang="ar-SA" sz="2000" b="1" dirty="0">
                <a:cs typeface="+mn-cs"/>
              </a:rPr>
              <a:t>8- پس از زایمان ، زمان مشخصی برای شروع روابط  جنسی اعلام نشده است، اما به مادرتوصیه میشود تا 6-4 هفته بعد از زایمان از نزدیکی خودداری کند، بخصوص اگر بخیه داشته باشد </a:t>
            </a:r>
            <a:r>
              <a:rPr lang="fa-IR" sz="2000" b="1" dirty="0" smtClean="0">
                <a:cs typeface="+mn-cs"/>
              </a:rPr>
              <a:t>.</a:t>
            </a:r>
            <a:r>
              <a:rPr lang="ar-SA" sz="2000" b="1" dirty="0" smtClean="0">
                <a:cs typeface="+mn-cs"/>
              </a:rPr>
              <a:t>  </a:t>
            </a:r>
            <a:r>
              <a:rPr lang="en-US" sz="2000" b="1" dirty="0">
                <a:cs typeface="+mn-cs"/>
              </a:rPr>
              <a:t/>
            </a:r>
            <a:br>
              <a:rPr lang="en-US" sz="2000" b="1" dirty="0">
                <a:cs typeface="+mn-cs"/>
              </a:rPr>
            </a:br>
            <a:r>
              <a:rPr lang="ar-SA" sz="2000" b="1" dirty="0">
                <a:cs typeface="+mn-cs"/>
              </a:rPr>
              <a:t> </a:t>
            </a:r>
            <a:r>
              <a:rPr lang="en-US" sz="2000" b="1" dirty="0">
                <a:cs typeface="+mn-cs"/>
              </a:rPr>
              <a:t/>
            </a:r>
            <a:br>
              <a:rPr lang="en-US" sz="2000" b="1" dirty="0">
                <a:cs typeface="+mn-cs"/>
              </a:rPr>
            </a:br>
            <a:r>
              <a:rPr lang="ar-SA" sz="2000" b="1" dirty="0">
                <a:cs typeface="+mn-cs"/>
              </a:rPr>
              <a:t>9-روزی سه بار , هر بار به مدت 20 دقيقه در يك لگن حاوي آب ولرم و بتادين بنشينيد و سپس ناحيه بخيه </a:t>
            </a:r>
            <a:r>
              <a:rPr lang="en-US" sz="2000" b="1" dirty="0" smtClean="0">
                <a:cs typeface="+mn-cs"/>
              </a:rPr>
              <a:t>.</a:t>
            </a:r>
            <a:r>
              <a:rPr lang="ar-SA" sz="2000" b="1" dirty="0" smtClean="0">
                <a:cs typeface="+mn-cs"/>
              </a:rPr>
              <a:t>را </a:t>
            </a:r>
            <a:r>
              <a:rPr lang="ar-SA" sz="2000" b="1" dirty="0">
                <a:cs typeface="+mn-cs"/>
              </a:rPr>
              <a:t>خشك نمايید</a:t>
            </a:r>
            <a:r>
              <a:rPr lang="fa-IR" sz="1600" b="1" dirty="0"/>
              <a:t/>
            </a:r>
            <a:br>
              <a:rPr lang="fa-IR" sz="1600" b="1" dirty="0"/>
            </a:br>
            <a:endParaRPr lang="fa-IR" sz="1600" dirty="0">
              <a:cs typeface="+mn-cs"/>
            </a:endParaRPr>
          </a:p>
        </p:txBody>
      </p:sp>
      <p:sp>
        <p:nvSpPr>
          <p:cNvPr id="3" name="Rectangle 2"/>
          <p:cNvSpPr/>
          <p:nvPr/>
        </p:nvSpPr>
        <p:spPr>
          <a:xfrm>
            <a:off x="1331640" y="2708920"/>
            <a:ext cx="7632848" cy="2308324"/>
          </a:xfrm>
          <a:prstGeom prst="rect">
            <a:avLst/>
          </a:prstGeom>
        </p:spPr>
        <p:txBody>
          <a:bodyPr wrap="square">
            <a:spAutoFit/>
          </a:bodyPr>
          <a:lstStyle/>
          <a:p>
            <a:r>
              <a:rPr lang="en-US" dirty="0"/>
              <a:t> </a:t>
            </a:r>
            <a:endParaRPr lang="en-US" b="1" dirty="0"/>
          </a:p>
          <a:p>
            <a:r>
              <a:rPr lang="ar-SA" b="1" dirty="0"/>
              <a:t>10-لباس زير نخي بپوشيد و روزانه تعويض </a:t>
            </a:r>
            <a:r>
              <a:rPr lang="ar-SA" b="1" dirty="0" smtClean="0"/>
              <a:t>نماييد</a:t>
            </a:r>
            <a:r>
              <a:rPr lang="en-US" b="1" dirty="0" smtClean="0"/>
              <a:t>.</a:t>
            </a:r>
            <a:endParaRPr lang="en-US" b="1" dirty="0"/>
          </a:p>
          <a:p>
            <a:r>
              <a:rPr lang="ar-SA" b="1" dirty="0"/>
              <a:t>11- حدود 6ساعت  بعد از زايمان طبيعي توصیه میشود دوش ايستاده گرفته شود.</a:t>
            </a:r>
            <a:endParaRPr lang="en-US" b="1" dirty="0"/>
          </a:p>
          <a:p>
            <a:r>
              <a:rPr lang="ar-SA" b="1" dirty="0"/>
              <a:t>12- معمولا زائو باید پس از زایمان  در 48 ساعت اول اجابت مزاج داشته باشد.  توصیه میشود زائو مایعات فراوان و غذاهای دارای فیبر مثل سبزیجات و میوه مصرف کند ، و زود از بستر برخیزد. </a:t>
            </a:r>
            <a:endParaRPr lang="en-US" b="1" dirty="0"/>
          </a:p>
          <a:p>
            <a:r>
              <a:rPr lang="fa-IR" b="1" dirty="0"/>
              <a:t>13- بستن شکم بند بعد از زایمان کمکی به کوچک و صاف شدن شکم نمی کند و بهترین کار تمرینات ورزشی سبک. میباشد.</a:t>
            </a:r>
            <a:endParaRPr lang="en-US" b="1" dirty="0"/>
          </a:p>
        </p:txBody>
      </p:sp>
    </p:spTree>
    <p:extLst>
      <p:ext uri="{BB962C8B-B14F-4D97-AF65-F5344CB8AC3E}">
        <p14:creationId xmlns:p14="http://schemas.microsoft.com/office/powerpoint/2010/main" val="476324926"/>
      </p:ext>
    </p:extLst>
  </p:cSld>
  <p:clrMapOvr>
    <a:masterClrMapping/>
  </p:clrMapOvr>
  <p:transition spd="slow">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556792"/>
            <a:ext cx="7992888" cy="2523768"/>
          </a:xfrm>
          <a:prstGeom prst="rect">
            <a:avLst/>
          </a:prstGeom>
        </p:spPr>
        <p:txBody>
          <a:bodyPr wrap="square">
            <a:spAutoFit/>
          </a:bodyPr>
          <a:lstStyle/>
          <a:p>
            <a:r>
              <a:rPr lang="fa-IR" sz="2000" b="1" dirty="0" smtClean="0"/>
              <a:t>14- </a:t>
            </a:r>
            <a:r>
              <a:rPr lang="fa-IR" sz="2000" b="1" dirty="0"/>
              <a:t>در هفته 6 پس از زایمان از زائو آزمایش پاپ اسمیر گرفته </a:t>
            </a:r>
            <a:r>
              <a:rPr lang="fa-IR" sz="2000" b="1" dirty="0" smtClean="0"/>
              <a:t>میشود.</a:t>
            </a:r>
          </a:p>
          <a:p>
            <a:r>
              <a:rPr lang="fa-IR" sz="2000" b="1" dirty="0" smtClean="0"/>
              <a:t>15- </a:t>
            </a:r>
            <a:r>
              <a:rPr lang="fa-IR" sz="2000" b="1" dirty="0"/>
              <a:t>مصرف قرص مولتی ویتامین و کپسول آهن تا سه ماه پس از زایمان ضروری است.</a:t>
            </a:r>
            <a:endParaRPr lang="en-US" sz="2000" b="1" dirty="0"/>
          </a:p>
          <a:p>
            <a:r>
              <a:rPr lang="fa-IR" sz="2000" b="1" dirty="0" smtClean="0"/>
              <a:t>16- </a:t>
            </a:r>
            <a:r>
              <a:rPr lang="fa-IR" sz="2000" b="1" dirty="0"/>
              <a:t>احتباس ادرار بعد از زایمان کردن شایع است که منجر به اتساع مثانه و اختلال در ادرار کردن و نهایتا عفونت دستگاه ادراری میشود.</a:t>
            </a:r>
            <a:endParaRPr lang="en-US" sz="2000" b="1" dirty="0"/>
          </a:p>
          <a:p>
            <a:r>
              <a:rPr lang="fa-IR" sz="2000" b="1" dirty="0" smtClean="0"/>
              <a:t>17-در </a:t>
            </a:r>
            <a:r>
              <a:rPr lang="fa-IR" sz="2000" b="1" dirty="0"/>
              <a:t>صورت بروز  احتباس ادرار توصیه میشود که زائو کمی راه برود و ناحیه </a:t>
            </a:r>
            <a:r>
              <a:rPr lang="fa-IR" sz="2000" b="1" dirty="0" smtClean="0"/>
              <a:t>تناسلی </a:t>
            </a:r>
            <a:r>
              <a:rPr lang="fa-IR" sz="2000" b="1" dirty="0"/>
              <a:t>را با آب ولرم شستشو دهد، اگر درمان نشد به پزشک مراجعه کند. </a:t>
            </a:r>
            <a:endParaRPr lang="en-US" sz="2000" b="1" dirty="0"/>
          </a:p>
          <a:p>
            <a:r>
              <a:rPr lang="ar-SA" sz="2000" b="1" dirty="0" smtClean="0"/>
              <a:t>1</a:t>
            </a:r>
            <a:r>
              <a:rPr lang="fa-IR" sz="2000" b="1" dirty="0" smtClean="0"/>
              <a:t>8</a:t>
            </a:r>
            <a:r>
              <a:rPr lang="ar-SA" sz="2000" b="1" dirty="0" smtClean="0"/>
              <a:t>-پيشنهادهاي </a:t>
            </a:r>
            <a:r>
              <a:rPr lang="ar-SA" sz="2000" b="1" dirty="0"/>
              <a:t>کمک اطرافيانتان را رد نکنيد.</a:t>
            </a:r>
            <a:endParaRPr lang="en-US" sz="2000" b="1" dirty="0"/>
          </a:p>
          <a:p>
            <a:pPr rtl="0"/>
            <a:r>
              <a:rPr lang="ar-SA" dirty="0"/>
              <a:t> </a:t>
            </a:r>
            <a:endParaRPr lang="en-US" dirty="0"/>
          </a:p>
        </p:txBody>
      </p:sp>
      <p:pic>
        <p:nvPicPr>
          <p:cNvPr id="4" name="Picture 3" descr="C:\Users\Abdollahi\Pictures\نوزاد\YKFL1DCA50J7Q4CA6SXAD7CAQ9LYCRCADCQS5JCAEQ3OKHCAT0XM07CA6C9AHQCA63MCQOCA7F0F73CAPZTSPNCA6F1IYCCAD1XDOWCA8PXF7GCAOZJQGVCAGGENHRCAXRXDZUCA9XRQCWCALT5S4Y.jpg"/>
          <p:cNvPicPr/>
          <p:nvPr/>
        </p:nvPicPr>
        <p:blipFill>
          <a:blip r:embed="rId2"/>
          <a:srcRect/>
          <a:stretch>
            <a:fillRect/>
          </a:stretch>
        </p:blipFill>
        <p:spPr bwMode="auto">
          <a:xfrm>
            <a:off x="591424" y="4100304"/>
            <a:ext cx="3548528" cy="18489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4215703"/>
      </p:ext>
    </p:extLst>
  </p:cSld>
  <p:clrMapOvr>
    <a:masterClrMapping/>
  </p:clrMapOvr>
  <p:transition spd="slow">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bdollahi\Pictures\نوزاد\untitled.bmp"/>
          <p:cNvPicPr/>
          <p:nvPr/>
        </p:nvPicPr>
        <p:blipFill>
          <a:blip r:embed="rId2"/>
          <a:srcRect/>
          <a:stretch>
            <a:fillRect/>
          </a:stretch>
        </p:blipFill>
        <p:spPr bwMode="auto">
          <a:xfrm>
            <a:off x="395536" y="3356992"/>
            <a:ext cx="4896544" cy="3168352"/>
          </a:xfrm>
          <a:prstGeom prst="rect">
            <a:avLst/>
          </a:prstGeom>
          <a:ln>
            <a:noFill/>
          </a:ln>
          <a:effectLst>
            <a:softEdge rad="112500"/>
          </a:effectLst>
        </p:spPr>
      </p:pic>
      <p:sp>
        <p:nvSpPr>
          <p:cNvPr id="4" name="Rectangle 3"/>
          <p:cNvSpPr/>
          <p:nvPr/>
        </p:nvSpPr>
        <p:spPr>
          <a:xfrm>
            <a:off x="1979712" y="764704"/>
            <a:ext cx="6995472" cy="2215991"/>
          </a:xfrm>
          <a:prstGeom prst="rect">
            <a:avLst/>
          </a:prstGeom>
        </p:spPr>
        <p:txBody>
          <a:bodyPr wrap="square">
            <a:spAutoFit/>
          </a:bodyPr>
          <a:lstStyle/>
          <a:p>
            <a:r>
              <a:rPr lang="fa-IR" sz="2000" b="1" dirty="0"/>
              <a:t>توصیه به شیر دهی درست برای جلوگیری از زخم شدن نوک سینه(در 2روز اول میزان شیر بسیار کم می باشد که نیاز کودک را براورده می کند و جای هیچگونه نگرانی برای مادر نیست.)</a:t>
            </a:r>
            <a:endParaRPr lang="en-US" sz="2000" b="1" dirty="0"/>
          </a:p>
          <a:p>
            <a:r>
              <a:rPr lang="ar-SA" sz="2000" b="1" dirty="0"/>
              <a:t>رعایت بهداشت، نظافت سینه با آب، چون مایعات شستشو نوک سینه را خشک می کند، توصیه میشود پس از اتمام شیر دهی </a:t>
            </a:r>
            <a:r>
              <a:rPr lang="fa-IR" sz="2000" b="1" dirty="0"/>
              <a:t>یک قطره شیر روی نوک سینه مالیده شود. مادر در هر بار شیر دهی دست ها رابا آب و صابون تمیز بشوید.</a:t>
            </a:r>
            <a:endParaRPr lang="en-US" sz="2000" b="1" dirty="0"/>
          </a:p>
          <a:p>
            <a:endParaRPr lang="fa-IR" dirty="0"/>
          </a:p>
        </p:txBody>
      </p:sp>
    </p:spTree>
    <p:extLst>
      <p:ext uri="{BB962C8B-B14F-4D97-AF65-F5344CB8AC3E}">
        <p14:creationId xmlns:p14="http://schemas.microsoft.com/office/powerpoint/2010/main" val="2596032384"/>
      </p:ext>
    </p:extLst>
  </p:cSld>
  <p:clrMapOvr>
    <a:masterClrMapping/>
  </p:clrMapOvr>
  <p:transition spd="slow">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6760" y="836712"/>
            <a:ext cx="8496944" cy="3785652"/>
          </a:xfrm>
          <a:prstGeom prst="rect">
            <a:avLst/>
          </a:prstGeom>
        </p:spPr>
        <p:txBody>
          <a:bodyPr wrap="square">
            <a:spAutoFit/>
          </a:bodyPr>
          <a:lstStyle/>
          <a:p>
            <a:r>
              <a:rPr lang="fa-IR" b="1" dirty="0"/>
              <a:t>محلول پوویدون آیودان به فرم رقیق شده در رقت 10/1 برای سلولهای فیبروبلاست انسانی غیرسمی می باشد.</a:t>
            </a:r>
            <a:endParaRPr lang="en-US" b="1" dirty="0"/>
          </a:p>
          <a:p>
            <a:r>
              <a:rPr lang="fa-IR" b="1" dirty="0"/>
              <a:t>در این محلول تنها ید آزاد است که فعالیت ضد میکروبی داردکه میزان آن در رقت 10/1 بیشتر از حالت خالص آن می باشد</a:t>
            </a:r>
            <a:r>
              <a:rPr lang="fa-IR" b="1" dirty="0" smtClean="0"/>
              <a:t>.</a:t>
            </a:r>
          </a:p>
          <a:p>
            <a:endParaRPr lang="fa-IR" b="1" dirty="0"/>
          </a:p>
          <a:p>
            <a:endParaRPr lang="fa-IR" b="1" dirty="0" smtClean="0"/>
          </a:p>
          <a:p>
            <a:r>
              <a:rPr lang="fa-IR" sz="2400" b="1" dirty="0">
                <a:solidFill>
                  <a:schemeClr val="accent6">
                    <a:lumMod val="75000"/>
                  </a:schemeClr>
                </a:solidFill>
              </a:rPr>
              <a:t>نحوه استفاده از بتادین</a:t>
            </a:r>
            <a:r>
              <a:rPr lang="fa-IR" b="1" dirty="0"/>
              <a:t>: پس از رقیق کردن بتادین در لگن(</a:t>
            </a:r>
            <a:r>
              <a:rPr lang="fa-IR" b="1" u="sng" dirty="0">
                <a:solidFill>
                  <a:schemeClr val="accent6">
                    <a:lumMod val="75000"/>
                  </a:schemeClr>
                </a:solidFill>
              </a:rPr>
              <a:t>یک پیمانه بتادین در </a:t>
            </a:r>
            <a:r>
              <a:rPr lang="fa-IR" b="1" u="sng" dirty="0" smtClean="0">
                <a:solidFill>
                  <a:schemeClr val="accent6">
                    <a:lumMod val="75000"/>
                  </a:schemeClr>
                </a:solidFill>
              </a:rPr>
              <a:t>10پیمانه </a:t>
            </a:r>
            <a:r>
              <a:rPr lang="fa-IR" b="1" u="sng" dirty="0">
                <a:solidFill>
                  <a:schemeClr val="accent6">
                    <a:lumMod val="75000"/>
                  </a:schemeClr>
                </a:solidFill>
              </a:rPr>
              <a:t>آب  جوشیده ولرم رقیق گردد) </a:t>
            </a:r>
            <a:r>
              <a:rPr lang="fa-IR" b="1" dirty="0"/>
              <a:t>، مادر به مدت 20-15 دقیقه در آن بنشیند و بعد ناحیه تناسلی را با آب معمولی شسته و با سشوار خود را خشک کند.</a:t>
            </a:r>
            <a:endParaRPr lang="en-US" b="1" dirty="0"/>
          </a:p>
          <a:p>
            <a:endParaRPr lang="fa-IR" dirty="0"/>
          </a:p>
          <a:p>
            <a:endParaRPr lang="fa-IR" dirty="0" smtClean="0"/>
          </a:p>
          <a:p>
            <a:endParaRPr lang="fa-IR" dirty="0"/>
          </a:p>
          <a:p>
            <a:endParaRPr lang="fa-IR" dirty="0" smtClean="0"/>
          </a:p>
          <a:p>
            <a:endParaRPr lang="en-US" dirty="0"/>
          </a:p>
        </p:txBody>
      </p:sp>
      <p:sp>
        <p:nvSpPr>
          <p:cNvPr id="4" name="Rectangle 3"/>
          <p:cNvSpPr/>
          <p:nvPr/>
        </p:nvSpPr>
        <p:spPr>
          <a:xfrm>
            <a:off x="2189624" y="3336667"/>
            <a:ext cx="6192688" cy="646331"/>
          </a:xfrm>
          <a:prstGeom prst="rect">
            <a:avLst/>
          </a:prstGeom>
        </p:spPr>
        <p:txBody>
          <a:bodyPr wrap="square">
            <a:spAutoFit/>
          </a:bodyPr>
          <a:lstStyle/>
          <a:p>
            <a:endParaRPr lang="fa-IR" b="1" dirty="0" smtClean="0"/>
          </a:p>
          <a:p>
            <a:endParaRPr lang="en-US" dirty="0"/>
          </a:p>
        </p:txBody>
      </p:sp>
      <p:pic>
        <p:nvPicPr>
          <p:cNvPr id="2051" name="Picture 3" descr="C:\Users\M-Ranjbar\Desktop\تصاویر\158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501008"/>
            <a:ext cx="3672407" cy="284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205839"/>
      </p:ext>
    </p:extLst>
  </p:cSld>
  <p:clrMapOvr>
    <a:masterClrMapping/>
  </p:clrMapOvr>
  <p:transition spd="slow">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tm"/>
          <p:cNvPicPr>
            <a:picLocks noChangeAspect="1" noChangeArrowheads="1"/>
          </p:cNvPicPr>
          <p:nvPr/>
        </p:nvPicPr>
        <p:blipFill>
          <a:blip r:embed="rId2"/>
          <a:srcRect/>
          <a:stretch>
            <a:fillRect/>
          </a:stretch>
        </p:blipFill>
        <p:spPr bwMode="auto">
          <a:xfrm>
            <a:off x="-138507" y="26328"/>
            <a:ext cx="9144000" cy="6858000"/>
          </a:xfrm>
          <a:prstGeom prst="rect">
            <a:avLst/>
          </a:prstGeom>
          <a:noFill/>
          <a:ln w="9525">
            <a:noFill/>
            <a:miter lim="800000"/>
            <a:headEnd/>
            <a:tailEnd/>
          </a:ln>
        </p:spPr>
      </p:pic>
      <p:sp>
        <p:nvSpPr>
          <p:cNvPr id="4" name="Rectangle 3"/>
          <p:cNvSpPr/>
          <p:nvPr/>
        </p:nvSpPr>
        <p:spPr>
          <a:xfrm>
            <a:off x="326976" y="332656"/>
            <a:ext cx="7643866" cy="55092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lnSpc>
                <a:spcPct val="160000"/>
              </a:lnSpc>
            </a:pPr>
            <a:r>
              <a:rPr lang="fa-IR" sz="3600" b="1" dirty="0" smtClean="0">
                <a:solidFill>
                  <a:srgbClr val="FFFF00"/>
                </a:solidFill>
              </a:rPr>
              <a:t>عنوان:</a:t>
            </a:r>
          </a:p>
          <a:p>
            <a:pPr algn="ctr">
              <a:lnSpc>
                <a:spcPct val="160000"/>
              </a:lnSpc>
            </a:pPr>
            <a:r>
              <a:rPr lang="ar-SA" sz="3200" b="1" dirty="0" smtClean="0">
                <a:solidFill>
                  <a:srgbClr val="FFFF00"/>
                </a:solidFill>
                <a:cs typeface="B Titr" pitchFamily="2" charset="-78"/>
              </a:rPr>
              <a:t>دانستنيهاي ضروري براي مادران در دوران بار</a:t>
            </a:r>
            <a:r>
              <a:rPr lang="fa-IR" sz="3200" b="1" dirty="0">
                <a:solidFill>
                  <a:srgbClr val="FFFF00"/>
                </a:solidFill>
                <a:cs typeface="B Titr" pitchFamily="2" charset="-78"/>
              </a:rPr>
              <a:t>د</a:t>
            </a:r>
            <a:r>
              <a:rPr lang="ar-SA" sz="3200" b="1" dirty="0" smtClean="0">
                <a:solidFill>
                  <a:srgbClr val="FFFF00"/>
                </a:solidFill>
                <a:cs typeface="B Titr" pitchFamily="2" charset="-78"/>
              </a:rPr>
              <a:t>اري</a:t>
            </a:r>
            <a:r>
              <a:rPr lang="fa-IR" sz="3200" b="1" dirty="0" smtClean="0">
                <a:solidFill>
                  <a:srgbClr val="FFFF00"/>
                </a:solidFill>
                <a:cs typeface="B Titr" pitchFamily="2" charset="-78"/>
              </a:rPr>
              <a:t>،</a:t>
            </a:r>
            <a:r>
              <a:rPr lang="ar-SA" sz="3200" b="1" dirty="0" smtClean="0">
                <a:solidFill>
                  <a:srgbClr val="FFFF00"/>
                </a:solidFill>
                <a:cs typeface="B Titr" pitchFamily="2" charset="-78"/>
              </a:rPr>
              <a:t>زايمان</a:t>
            </a:r>
          </a:p>
          <a:p>
            <a:pPr algn="ctr">
              <a:lnSpc>
                <a:spcPct val="160000"/>
              </a:lnSpc>
            </a:pPr>
            <a:r>
              <a:rPr lang="fa-IR" sz="3200" dirty="0" smtClean="0">
                <a:solidFill>
                  <a:srgbClr val="FFFF00"/>
                </a:solidFill>
                <a:cs typeface="B Titr" pitchFamily="2" charset="-78"/>
              </a:rPr>
              <a:t>وپس ازایمان</a:t>
            </a:r>
          </a:p>
          <a:p>
            <a:pPr algn="ctr">
              <a:lnSpc>
                <a:spcPct val="160000"/>
              </a:lnSpc>
            </a:pPr>
            <a:endParaRPr lang="fa-IR" sz="3200" dirty="0" smtClean="0">
              <a:solidFill>
                <a:srgbClr val="FFFF00"/>
              </a:solidFill>
              <a:cs typeface="B Titr" pitchFamily="2" charset="-78"/>
            </a:endParaRPr>
          </a:p>
          <a:p>
            <a:pPr algn="ctr">
              <a:lnSpc>
                <a:spcPct val="160000"/>
              </a:lnSpc>
            </a:pPr>
            <a:r>
              <a:rPr lang="fa-IR" sz="2800" dirty="0" smtClean="0">
                <a:solidFill>
                  <a:srgbClr val="FFFF00"/>
                </a:solidFill>
                <a:cs typeface="B Zar" pitchFamily="2" charset="-78"/>
              </a:rPr>
              <a:t>واحدسلامت مادران وباروری سالم</a:t>
            </a:r>
          </a:p>
          <a:p>
            <a:pPr algn="ctr">
              <a:lnSpc>
                <a:spcPct val="160000"/>
              </a:lnSpc>
            </a:pPr>
            <a:r>
              <a:rPr lang="fa-IR" sz="2800" dirty="0" smtClean="0">
                <a:solidFill>
                  <a:srgbClr val="FFFF00"/>
                </a:solidFill>
                <a:cs typeface="B Zar" pitchFamily="2" charset="-78"/>
              </a:rPr>
              <a:t>خرداد ماه 93</a:t>
            </a:r>
            <a:endParaRPr lang="fa-IR" sz="2800" dirty="0">
              <a:solidFill>
                <a:srgbClr val="FFFF00"/>
              </a:solidFill>
              <a:cs typeface="B Zar" pitchFamily="2" charset="-78"/>
            </a:endParaRPr>
          </a:p>
        </p:txBody>
      </p:sp>
    </p:spTree>
  </p:cSld>
  <p:clrMapOvr>
    <a:masterClrMapping/>
  </p:clrMapOvr>
  <p:transition spd="slow" advTm="4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3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3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3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3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0" y="336272"/>
            <a:ext cx="91440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FF6600"/>
                </a:solidFill>
                <a:effectLst/>
                <a:latin typeface="Tahoma" pitchFamily="34" charset="0"/>
                <a:ea typeface="Times New Roman" pitchFamily="18" charset="0"/>
                <a:cs typeface="B Zar" pitchFamily="2" charset="-78"/>
              </a:rPr>
              <a:t>    </a:t>
            </a:r>
            <a:r>
              <a:rPr kumimoji="0" lang="fa-IR" b="1" i="0" u="none" strike="noStrike" cap="none" normalizeH="0" baseline="0" dirty="0" smtClean="0">
                <a:ln>
                  <a:noFill/>
                </a:ln>
                <a:solidFill>
                  <a:srgbClr val="FFFF00"/>
                </a:solidFill>
                <a:effectLst/>
                <a:latin typeface="Tahoma" pitchFamily="34" charset="0"/>
                <a:ea typeface="Times New Roman" pitchFamily="18" charset="0"/>
                <a:cs typeface="B Zar" pitchFamily="2" charset="-78"/>
              </a:rPr>
              <a:t>   </a:t>
            </a:r>
            <a:r>
              <a:rPr kumimoji="0" lang="fa-IR" b="1" i="0" u="none" strike="noStrike" cap="none" normalizeH="0" dirty="0" smtClean="0">
                <a:ln>
                  <a:noFill/>
                </a:ln>
                <a:solidFill>
                  <a:srgbClr val="FFFF00"/>
                </a:solidFill>
                <a:effectLst/>
                <a:latin typeface="Tahoma" pitchFamily="34" charset="0"/>
                <a:ea typeface="Times New Roman" pitchFamily="18" charset="0"/>
                <a:cs typeface="B Zar" pitchFamily="2" charset="-78"/>
              </a:rPr>
              <a:t> </a:t>
            </a:r>
            <a:r>
              <a:rPr kumimoji="0" lang="ar-SA" sz="2000" b="1" i="0" u="none" strike="noStrike" cap="none" normalizeH="0" baseline="0" dirty="0" smtClean="0">
                <a:ln>
                  <a:noFill/>
                </a:ln>
                <a:solidFill>
                  <a:srgbClr val="FFFF00"/>
                </a:solidFill>
                <a:effectLst/>
                <a:latin typeface="Tahoma" pitchFamily="34" charset="0"/>
                <a:ea typeface="Times New Roman" pitchFamily="18" charset="0"/>
                <a:cs typeface="B Zar" pitchFamily="2" charset="-78"/>
              </a:rPr>
              <a:t>چرا بعد از زایمان درد وجود دارد؟</a:t>
            </a:r>
            <a:endParaRPr kumimoji="0" lang="en-US" sz="2000" b="0" i="0" u="none" strike="noStrike" cap="none" normalizeH="0" baseline="0" dirty="0" smtClean="0">
              <a:ln>
                <a:noFill/>
              </a:ln>
              <a:solidFill>
                <a:srgbClr val="FFFF00"/>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b="0" i="0" u="none" strike="noStrike" cap="none" normalizeH="0" baseline="0" dirty="0" smtClean="0">
                <a:ln>
                  <a:noFill/>
                </a:ln>
                <a:solidFill>
                  <a:srgbClr val="1F1F1F"/>
                </a:solidFill>
                <a:effectLst/>
                <a:latin typeface="Arial"/>
                <a:ea typeface="Times New Roman" pitchFamily="18" charset="0"/>
                <a:cs typeface="B Zar" pitchFamily="2" charset="-78"/>
              </a:rPr>
              <a:t> </a:t>
            </a:r>
            <a:endParaRPr kumimoji="0" lang="en-US" sz="2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rPr>
              <a:t>به علت انقباض رحم برای خروج لخته‌ های خون باقی مانده، گاهی در روزهای اول پس از زایمان، دردهایی شبیه به درد قاعدگی وجود دارد که به پس ‌درد موسوم است. این درد با شیردهی بیشتر می ‌شود که علت آن وجود هورمونی است که در شیردهی ترشح شده و باعث انقباض رحم می ‌شود.</a:t>
            </a:r>
            <a:endParaRPr kumimoji="0" lang="fa-IR"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rPr>
              <a:t>اگر درد شدید و مداوم و همراه با تب یا خو‌ن ‌ریزی باشد، باید فورا به پزشک مراجعه شود.</a:t>
            </a:r>
            <a:endParaRPr kumimoji="0" lang="ar-SA" sz="2000" b="1" i="0" u="none" strike="noStrike" cap="none" normalizeH="0" baseline="0" dirty="0" smtClean="0">
              <a:ln>
                <a:noFill/>
              </a:ln>
              <a:solidFill>
                <a:schemeClr val="tx1"/>
              </a:solidFill>
              <a:effectLst/>
              <a:latin typeface="Arial" pitchFamily="34" charset="0"/>
              <a:cs typeface="B Zar" pitchFamily="2" charset="-78"/>
            </a:endParaRPr>
          </a:p>
        </p:txBody>
      </p:sp>
      <p:sp>
        <p:nvSpPr>
          <p:cNvPr id="4" name="Rectangle 3"/>
          <p:cNvSpPr/>
          <p:nvPr/>
        </p:nvSpPr>
        <p:spPr>
          <a:xfrm>
            <a:off x="642910" y="3071810"/>
            <a:ext cx="7929618" cy="2831544"/>
          </a:xfrm>
          <a:prstGeom prst="rect">
            <a:avLst/>
          </a:prstGeom>
        </p:spPr>
        <p:txBody>
          <a:bodyPr wrap="square">
            <a:spAutoFit/>
          </a:bodyPr>
          <a:lstStyle/>
          <a:p>
            <a:pPr lvl="0" algn="justLow" fontAlgn="base">
              <a:spcBef>
                <a:spcPct val="0"/>
              </a:spcBef>
              <a:spcAft>
                <a:spcPct val="0"/>
              </a:spcAft>
            </a:pPr>
            <a:r>
              <a:rPr lang="fa-IR" sz="2000" b="1" dirty="0" smtClean="0">
                <a:solidFill>
                  <a:srgbClr val="FFFF00"/>
                </a:solidFill>
                <a:latin typeface="Tahoma" pitchFamily="34" charset="0"/>
                <a:ea typeface="Times New Roman" pitchFamily="18" charset="0"/>
                <a:cs typeface="B Zar" pitchFamily="2" charset="-78"/>
              </a:rPr>
              <a:t>فاصله گذاری مناسب بین فرزندان:</a:t>
            </a:r>
            <a:endParaRPr lang="en-US" sz="2000" b="1" dirty="0" smtClean="0">
              <a:solidFill>
                <a:srgbClr val="FFFF00"/>
              </a:solidFill>
              <a:latin typeface="Arial" pitchFamily="34" charset="0"/>
              <a:cs typeface="B Zar" pitchFamily="2" charset="-78"/>
            </a:endParaRPr>
          </a:p>
          <a:p>
            <a:pPr lvl="0" algn="justLow" eaLnBrk="0" fontAlgn="base" hangingPunct="0">
              <a:spcBef>
                <a:spcPct val="0"/>
              </a:spcBef>
              <a:spcAft>
                <a:spcPct val="0"/>
              </a:spcAft>
            </a:pPr>
            <a:r>
              <a:rPr lang="ar-SA" dirty="0" smtClean="0">
                <a:solidFill>
                  <a:srgbClr val="1F1F1F"/>
                </a:solidFill>
                <a:latin typeface="Arial"/>
                <a:ea typeface="Times New Roman" pitchFamily="18" charset="0"/>
                <a:cs typeface="B Zar" pitchFamily="2" charset="-78"/>
              </a:rPr>
              <a:t> </a:t>
            </a:r>
            <a:endParaRPr lang="en-US" sz="2000" b="1" dirty="0" smtClean="0">
              <a:latin typeface="Arial" pitchFamily="34" charset="0"/>
              <a:cs typeface="B Zar" pitchFamily="2" charset="-78"/>
            </a:endParaRPr>
          </a:p>
          <a:p>
            <a:pPr lvl="0" algn="justLow" eaLnBrk="0" fontAlgn="base" hangingPunct="0">
              <a:spcBef>
                <a:spcPct val="0"/>
              </a:spcBef>
              <a:spcAft>
                <a:spcPct val="0"/>
              </a:spcAft>
            </a:pPr>
            <a:r>
              <a:rPr lang="ar-SA" sz="2000" b="1" dirty="0" smtClean="0">
                <a:solidFill>
                  <a:srgbClr val="1F1F1F"/>
                </a:solidFill>
                <a:latin typeface="Tahoma" pitchFamily="34" charset="0"/>
                <a:ea typeface="Times New Roman" pitchFamily="18" charset="0"/>
                <a:cs typeface="B Zar" pitchFamily="2" charset="-78"/>
              </a:rPr>
              <a:t>زمان شروع استفاده از روش جلوگیری از بارداری، برای مادران شیرده و غیر شیرده متفاوت است. </a:t>
            </a:r>
            <a:endParaRPr lang="fa-IR" sz="2000" b="1" dirty="0" smtClean="0">
              <a:solidFill>
                <a:srgbClr val="1F1F1F"/>
              </a:solidFill>
              <a:latin typeface="Tahoma" pitchFamily="34" charset="0"/>
              <a:ea typeface="Times New Roman" pitchFamily="18" charset="0"/>
              <a:cs typeface="B Zar" pitchFamily="2" charset="-78"/>
            </a:endParaRPr>
          </a:p>
          <a:p>
            <a:pPr lvl="0" algn="justLow" eaLnBrk="0" fontAlgn="base" hangingPunct="0">
              <a:spcBef>
                <a:spcPct val="0"/>
              </a:spcBef>
              <a:spcAft>
                <a:spcPct val="0"/>
              </a:spcAft>
            </a:pPr>
            <a:endParaRPr lang="fa-IR" sz="2000" b="1" dirty="0" smtClean="0">
              <a:solidFill>
                <a:srgbClr val="1F1F1F"/>
              </a:solidFill>
              <a:latin typeface="Tahoma" pitchFamily="34" charset="0"/>
              <a:ea typeface="Times New Roman" pitchFamily="18" charset="0"/>
              <a:cs typeface="B Zar" pitchFamily="2" charset="-78"/>
            </a:endParaRPr>
          </a:p>
          <a:p>
            <a:pPr lvl="0" algn="justLow" eaLnBrk="0" fontAlgn="base" hangingPunct="0">
              <a:spcBef>
                <a:spcPct val="0"/>
              </a:spcBef>
              <a:spcAft>
                <a:spcPct val="0"/>
              </a:spcAft>
            </a:pPr>
            <a:r>
              <a:rPr lang="ar-SA" sz="2000" b="1" dirty="0" smtClean="0">
                <a:solidFill>
                  <a:srgbClr val="1F1F1F"/>
                </a:solidFill>
                <a:latin typeface="Tahoma" pitchFamily="34" charset="0"/>
                <a:ea typeface="Times New Roman" pitchFamily="18" charset="0"/>
                <a:cs typeface="B Zar" pitchFamily="2" charset="-78"/>
              </a:rPr>
              <a:t>مادرانی که فقط با شیر خود نوزادشان را تغذیه می ‌کنند، 40 روز پس از زایمان(چون تا 40 روز احتمال حاملگی کمتر است) و مادرانی که اصلاً شیر خود را به نوزاد نمی ‌دهند یا از شیر کمکی استفاده می ‌کنند، 20 روز پس از زایمان، می توانند استفاده از روش پیشگیری را آغاز کنند.</a:t>
            </a:r>
            <a:endParaRPr lang="ar-SA" sz="2000" b="1" dirty="0" smtClean="0">
              <a:latin typeface="Arial" pitchFamily="34" charset="0"/>
              <a:cs typeface="B Zar" pitchFamily="2" charset="-78"/>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5">
                                            <p:txEl>
                                              <p:pRg st="0" end="0"/>
                                            </p:txEl>
                                          </p:spTgt>
                                        </p:tgtEl>
                                        <p:attrNameLst>
                                          <p:attrName>style.visibility</p:attrName>
                                        </p:attrNameLst>
                                      </p:cBhvr>
                                      <p:to>
                                        <p:strVal val="visible"/>
                                      </p:to>
                                    </p:set>
                                    <p:animEffect transition="in" filter="fade">
                                      <p:cBhvr>
                                        <p:cTn id="7" dur="3000"/>
                                        <p:tgtEl>
                                          <p:spTgt spid="82945">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82945">
                                            <p:txEl>
                                              <p:pRg st="1" end="1"/>
                                            </p:txEl>
                                          </p:spTgt>
                                        </p:tgtEl>
                                        <p:attrNameLst>
                                          <p:attrName>style.visibility</p:attrName>
                                        </p:attrNameLst>
                                      </p:cBhvr>
                                      <p:to>
                                        <p:strVal val="visible"/>
                                      </p:to>
                                    </p:set>
                                    <p:animEffect transition="in" filter="fade">
                                      <p:cBhvr>
                                        <p:cTn id="11" dur="3000"/>
                                        <p:tgtEl>
                                          <p:spTgt spid="82945">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82945">
                                            <p:txEl>
                                              <p:pRg st="2" end="2"/>
                                            </p:txEl>
                                          </p:spTgt>
                                        </p:tgtEl>
                                        <p:attrNameLst>
                                          <p:attrName>style.visibility</p:attrName>
                                        </p:attrNameLst>
                                      </p:cBhvr>
                                      <p:to>
                                        <p:strVal val="visible"/>
                                      </p:to>
                                    </p:set>
                                    <p:animEffect transition="in" filter="fade">
                                      <p:cBhvr>
                                        <p:cTn id="15" dur="3000"/>
                                        <p:tgtEl>
                                          <p:spTgt spid="82945">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82945">
                                            <p:txEl>
                                              <p:pRg st="4" end="4"/>
                                            </p:txEl>
                                          </p:spTgt>
                                        </p:tgtEl>
                                        <p:attrNameLst>
                                          <p:attrName>style.visibility</p:attrName>
                                        </p:attrNameLst>
                                      </p:cBhvr>
                                      <p:to>
                                        <p:strVal val="visible"/>
                                      </p:to>
                                    </p:set>
                                    <p:animEffect transition="in" filter="fade">
                                      <p:cBhvr>
                                        <p:cTn id="19" dur="3000"/>
                                        <p:tgtEl>
                                          <p:spTgt spid="82945">
                                            <p:txEl>
                                              <p:pRg st="4" end="4"/>
                                            </p:txEl>
                                          </p:spTgt>
                                        </p:tgtEl>
                                      </p:cBhvr>
                                    </p:animEffect>
                                  </p:childTnLst>
                                </p:cTn>
                              </p:par>
                            </p:childTnLst>
                          </p:cTn>
                        </p:par>
                        <p:par>
                          <p:cTn id="20" fill="hold">
                            <p:stCondLst>
                              <p:cond delay="12000"/>
                            </p:stCondLst>
                            <p:childTnLst>
                              <p:par>
                                <p:cTn id="21" presetID="10"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0"/>
                                        <p:tgtEl>
                                          <p:spTgt spid="4">
                                            <p:txEl>
                                              <p:pRg st="0" end="0"/>
                                            </p:txEl>
                                          </p:spTgt>
                                        </p:tgtEl>
                                      </p:cBhvr>
                                    </p:animEffect>
                                  </p:childTnLst>
                                </p:cTn>
                              </p:par>
                            </p:childTnLst>
                          </p:cTn>
                        </p:par>
                        <p:par>
                          <p:cTn id="24" fill="hold">
                            <p:stCondLst>
                              <p:cond delay="17000"/>
                            </p:stCondLst>
                            <p:childTnLst>
                              <p:par>
                                <p:cTn id="25" presetID="10" presetClass="entr" presetSubtype="0"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0"/>
                                        <p:tgtEl>
                                          <p:spTgt spid="4">
                                            <p:txEl>
                                              <p:pRg st="1" end="1"/>
                                            </p:txEl>
                                          </p:spTgt>
                                        </p:tgtEl>
                                      </p:cBhvr>
                                    </p:animEffect>
                                  </p:childTnLst>
                                </p:cTn>
                              </p:par>
                            </p:childTnLst>
                          </p:cTn>
                        </p:par>
                        <p:par>
                          <p:cTn id="28" fill="hold">
                            <p:stCondLst>
                              <p:cond delay="22000"/>
                            </p:stCondLst>
                            <p:childTnLst>
                              <p:par>
                                <p:cTn id="29" presetID="10" presetClass="entr" presetSubtype="0"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0"/>
                                        <p:tgtEl>
                                          <p:spTgt spid="4">
                                            <p:txEl>
                                              <p:pRg st="2" end="2"/>
                                            </p:txEl>
                                          </p:spTgt>
                                        </p:tgtEl>
                                      </p:cBhvr>
                                    </p:animEffect>
                                  </p:childTnLst>
                                </p:cTn>
                              </p:par>
                            </p:childTnLst>
                          </p:cTn>
                        </p:par>
                        <p:par>
                          <p:cTn id="32" fill="hold">
                            <p:stCondLst>
                              <p:cond delay="27000"/>
                            </p:stCondLst>
                            <p:childTnLst>
                              <p:par>
                                <p:cTn id="33" presetID="10" presetClass="entr" presetSubtype="0" fill="hold" grpId="0"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5"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2-17730"/>
          <p:cNvPicPr>
            <a:picLocks noChangeAspect="1" noChangeArrowheads="1"/>
          </p:cNvPicPr>
          <p:nvPr/>
        </p:nvPicPr>
        <p:blipFill>
          <a:blip r:embed="rId2"/>
          <a:srcRect/>
          <a:stretch>
            <a:fillRect/>
          </a:stretch>
        </p:blipFill>
        <p:spPr bwMode="auto">
          <a:xfrm>
            <a:off x="0" y="3429000"/>
            <a:ext cx="3059832" cy="2376264"/>
          </a:xfrm>
          <a:prstGeom prst="rect">
            <a:avLst/>
          </a:prstGeom>
          <a:noFill/>
          <a:ln w="9525">
            <a:noFill/>
            <a:miter lim="800000"/>
            <a:headEnd/>
            <a:tailEnd/>
          </a:ln>
        </p:spPr>
      </p:pic>
      <p:sp>
        <p:nvSpPr>
          <p:cNvPr id="83969" name="Rectangle 1"/>
          <p:cNvSpPr>
            <a:spLocks noChangeArrowheads="1"/>
          </p:cNvSpPr>
          <p:nvPr/>
        </p:nvSpPr>
        <p:spPr bwMode="auto">
          <a:xfrm>
            <a:off x="-60960" y="-91360"/>
            <a:ext cx="91440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sz="2800" b="1" dirty="0" smtClean="0">
                <a:solidFill>
                  <a:srgbClr val="FFFF00"/>
                </a:solidFill>
                <a:latin typeface="Tahoma" pitchFamily="34" charset="0"/>
                <a:cs typeface="B Zar" pitchFamily="2" charset="-78"/>
              </a:rPr>
              <a:t>اندوه پس اززایمان:</a:t>
            </a:r>
            <a:endParaRPr kumimoji="0" lang="en-US" sz="2000" b="0" i="0" u="none" strike="noStrike" cap="none" normalizeH="0" baseline="0" dirty="0" smtClean="0">
              <a:ln>
                <a:noFill/>
              </a:ln>
              <a:solidFill>
                <a:srgbClr val="FFFF00"/>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1F1F1F"/>
                </a:solidFill>
                <a:effectLst/>
                <a:latin typeface="Arial"/>
                <a:ea typeface="Times New Roman" pitchFamily="18" charset="0"/>
                <a:cs typeface="B Zar" pitchFamily="2" charset="-78"/>
              </a:rPr>
              <a:t> </a:t>
            </a:r>
            <a:endParaRPr kumimoji="0" lang="en-US" sz="2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rPr>
              <a:t>برخی مادران ممکن است در روزهای 3 تا 6 و حداکثر تا روز 14 پس از زایمان دچار افسردگی خفیف و گذرا(اندوه پس از زایمان) شوند که علایم آن به صورت گریه و بی ‌قراری، اختلال در خواب و اشتها و احساس غمگینی تظاهر می ‌کند.</a:t>
            </a:r>
            <a:endParaRPr kumimoji="0" lang="en-US" sz="2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Arial"/>
                <a:ea typeface="Times New Roman" pitchFamily="18" charset="0"/>
                <a:cs typeface="B Zar" pitchFamily="2" charset="-78"/>
              </a:rPr>
              <a:t> </a:t>
            </a:r>
            <a:endParaRPr kumimoji="0" lang="en-US" sz="2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rPr>
              <a:t>دوره پس از زایمان، دوره پرخطری از نظر عود بیماری روانی قبلی و یا بروز بیماری روانی جدید است. بنابراین چنانچه عوامل خطر بیماری روانی مانند سابقه بیماری، در مادر وجود دارد و در حال حاضر با علایم اندوه پس از زایمان برگشته است، باید تحت نظر گرفته شود. چنانچه این حالت طولانی و مداوم شود، مشورت با پزشک لازم است. در این موقع، مادران باید احساسات خود را با همسرشان در میان بگذارند.</a:t>
            </a:r>
            <a:endParaRPr kumimoji="0" lang="en-US" sz="2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Arial"/>
                <a:ea typeface="Times New Roman" pitchFamily="18" charset="0"/>
                <a:cs typeface="B Zar" pitchFamily="2" charset="-78"/>
              </a:rPr>
              <a:t> </a:t>
            </a:r>
            <a:endParaRPr kumimoji="0" lang="en-US" sz="2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rPr>
              <a:t>اگر علایم طولانی و شدیدتر شود، مانند تمایل به خودکشی </a:t>
            </a:r>
            <a:endParaRPr kumimoji="0" lang="fa-IR"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rPr>
              <a:t>و آزار به نوزاد، روان پریشی پس از زایمان مطرح است </a:t>
            </a:r>
            <a:endParaRPr kumimoji="0" lang="fa-IR"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rPr>
              <a:t>که در مراحل اولیه، به صورت بی‌ خوابی، </a:t>
            </a:r>
            <a:endParaRPr kumimoji="0" lang="fa-IR"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rPr>
              <a:t>بی ‌قراری و تغییرات سریع خلق و خو، خود را نشان می‌ دهد.</a:t>
            </a:r>
            <a:endParaRPr kumimoji="0" lang="en-US" sz="20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rPr>
              <a:t>بنابراین اگر سابقه بیماری روانی در مادر و یا خانواده او </a:t>
            </a:r>
            <a:endParaRPr kumimoji="0" lang="fa-IR"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rPr>
              <a:t>و یا سایر عوامل خطر وجود دارد، </a:t>
            </a:r>
            <a:endParaRPr kumimoji="0" lang="fa-IR"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1F1F1F"/>
                </a:solidFill>
                <a:effectLst/>
                <a:latin typeface="Tahoma" pitchFamily="34" charset="0"/>
                <a:ea typeface="Times New Roman" pitchFamily="18" charset="0"/>
                <a:cs typeface="B Zar" pitchFamily="2" charset="-78"/>
              </a:rPr>
              <a:t>مراجعه به روان پزشک الزامی ‌است.</a:t>
            </a:r>
            <a:endParaRPr kumimoji="0" lang="ar-SA" sz="2000" b="1" i="0" u="none" strike="noStrike" cap="none" normalizeH="0" baseline="0" dirty="0" smtClean="0">
              <a:ln>
                <a:noFill/>
              </a:ln>
              <a:solidFill>
                <a:schemeClr val="tx1"/>
              </a:solidFill>
              <a:effectLst/>
              <a:latin typeface="Arial" pitchFamily="34" charset="0"/>
              <a:cs typeface="B Zar" pitchFamily="2" charset="-78"/>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69">
                                            <p:txEl>
                                              <p:pRg st="0" end="0"/>
                                            </p:txEl>
                                          </p:spTgt>
                                        </p:tgtEl>
                                        <p:attrNameLst>
                                          <p:attrName>style.visibility</p:attrName>
                                        </p:attrNameLst>
                                      </p:cBhvr>
                                      <p:to>
                                        <p:strVal val="visible"/>
                                      </p:to>
                                    </p:set>
                                    <p:animEffect transition="in" filter="fade">
                                      <p:cBhvr>
                                        <p:cTn id="7" dur="3000"/>
                                        <p:tgtEl>
                                          <p:spTgt spid="839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69">
                                            <p:txEl>
                                              <p:pRg st="1" end="1"/>
                                            </p:txEl>
                                          </p:spTgt>
                                        </p:tgtEl>
                                        <p:attrNameLst>
                                          <p:attrName>style.visibility</p:attrName>
                                        </p:attrNameLst>
                                      </p:cBhvr>
                                      <p:to>
                                        <p:strVal val="visible"/>
                                      </p:to>
                                    </p:set>
                                    <p:animEffect transition="in" filter="fade">
                                      <p:cBhvr>
                                        <p:cTn id="12" dur="3000"/>
                                        <p:tgtEl>
                                          <p:spTgt spid="839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969">
                                            <p:txEl>
                                              <p:pRg st="2" end="2"/>
                                            </p:txEl>
                                          </p:spTgt>
                                        </p:tgtEl>
                                        <p:attrNameLst>
                                          <p:attrName>style.visibility</p:attrName>
                                        </p:attrNameLst>
                                      </p:cBhvr>
                                      <p:to>
                                        <p:strVal val="visible"/>
                                      </p:to>
                                    </p:set>
                                    <p:animEffect transition="in" filter="fade">
                                      <p:cBhvr>
                                        <p:cTn id="17" dur="3000"/>
                                        <p:tgtEl>
                                          <p:spTgt spid="839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969">
                                            <p:txEl>
                                              <p:pRg st="3" end="3"/>
                                            </p:txEl>
                                          </p:spTgt>
                                        </p:tgtEl>
                                        <p:attrNameLst>
                                          <p:attrName>style.visibility</p:attrName>
                                        </p:attrNameLst>
                                      </p:cBhvr>
                                      <p:to>
                                        <p:strVal val="visible"/>
                                      </p:to>
                                    </p:set>
                                    <p:animEffect transition="in" filter="fade">
                                      <p:cBhvr>
                                        <p:cTn id="22" dur="3000"/>
                                        <p:tgtEl>
                                          <p:spTgt spid="839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3969">
                                            <p:txEl>
                                              <p:pRg st="4" end="4"/>
                                            </p:txEl>
                                          </p:spTgt>
                                        </p:tgtEl>
                                        <p:attrNameLst>
                                          <p:attrName>style.visibility</p:attrName>
                                        </p:attrNameLst>
                                      </p:cBhvr>
                                      <p:to>
                                        <p:strVal val="visible"/>
                                      </p:to>
                                    </p:set>
                                    <p:animEffect transition="in" filter="fade">
                                      <p:cBhvr>
                                        <p:cTn id="27" dur="3000"/>
                                        <p:tgtEl>
                                          <p:spTgt spid="839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3969">
                                            <p:txEl>
                                              <p:pRg st="5" end="5"/>
                                            </p:txEl>
                                          </p:spTgt>
                                        </p:tgtEl>
                                        <p:attrNameLst>
                                          <p:attrName>style.visibility</p:attrName>
                                        </p:attrNameLst>
                                      </p:cBhvr>
                                      <p:to>
                                        <p:strVal val="visible"/>
                                      </p:to>
                                    </p:set>
                                    <p:animEffect transition="in" filter="fade">
                                      <p:cBhvr>
                                        <p:cTn id="32" dur="3000"/>
                                        <p:tgtEl>
                                          <p:spTgt spid="839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3969">
                                            <p:txEl>
                                              <p:pRg st="6" end="6"/>
                                            </p:txEl>
                                          </p:spTgt>
                                        </p:tgtEl>
                                        <p:attrNameLst>
                                          <p:attrName>style.visibility</p:attrName>
                                        </p:attrNameLst>
                                      </p:cBhvr>
                                      <p:to>
                                        <p:strVal val="visible"/>
                                      </p:to>
                                    </p:set>
                                    <p:animEffect transition="in" filter="fade">
                                      <p:cBhvr>
                                        <p:cTn id="37" dur="3000"/>
                                        <p:tgtEl>
                                          <p:spTgt spid="8396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3969">
                                            <p:txEl>
                                              <p:pRg st="7" end="7"/>
                                            </p:txEl>
                                          </p:spTgt>
                                        </p:tgtEl>
                                        <p:attrNameLst>
                                          <p:attrName>style.visibility</p:attrName>
                                        </p:attrNameLst>
                                      </p:cBhvr>
                                      <p:to>
                                        <p:strVal val="visible"/>
                                      </p:to>
                                    </p:set>
                                    <p:animEffect transition="in" filter="fade">
                                      <p:cBhvr>
                                        <p:cTn id="42" dur="3000"/>
                                        <p:tgtEl>
                                          <p:spTgt spid="8396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3969">
                                            <p:txEl>
                                              <p:pRg st="8" end="8"/>
                                            </p:txEl>
                                          </p:spTgt>
                                        </p:tgtEl>
                                        <p:attrNameLst>
                                          <p:attrName>style.visibility</p:attrName>
                                        </p:attrNameLst>
                                      </p:cBhvr>
                                      <p:to>
                                        <p:strVal val="visible"/>
                                      </p:to>
                                    </p:set>
                                    <p:animEffect transition="in" filter="fade">
                                      <p:cBhvr>
                                        <p:cTn id="47" dur="3000"/>
                                        <p:tgtEl>
                                          <p:spTgt spid="8396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3969">
                                            <p:txEl>
                                              <p:pRg st="9" end="9"/>
                                            </p:txEl>
                                          </p:spTgt>
                                        </p:tgtEl>
                                        <p:attrNameLst>
                                          <p:attrName>style.visibility</p:attrName>
                                        </p:attrNameLst>
                                      </p:cBhvr>
                                      <p:to>
                                        <p:strVal val="visible"/>
                                      </p:to>
                                    </p:set>
                                    <p:animEffect transition="in" filter="fade">
                                      <p:cBhvr>
                                        <p:cTn id="52" dur="3000"/>
                                        <p:tgtEl>
                                          <p:spTgt spid="8396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3969">
                                            <p:txEl>
                                              <p:pRg st="10" end="10"/>
                                            </p:txEl>
                                          </p:spTgt>
                                        </p:tgtEl>
                                        <p:attrNameLst>
                                          <p:attrName>style.visibility</p:attrName>
                                        </p:attrNameLst>
                                      </p:cBhvr>
                                      <p:to>
                                        <p:strVal val="visible"/>
                                      </p:to>
                                    </p:set>
                                    <p:animEffect transition="in" filter="fade">
                                      <p:cBhvr>
                                        <p:cTn id="57" dur="3000"/>
                                        <p:tgtEl>
                                          <p:spTgt spid="8396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3969">
                                            <p:txEl>
                                              <p:pRg st="11" end="11"/>
                                            </p:txEl>
                                          </p:spTgt>
                                        </p:tgtEl>
                                        <p:attrNameLst>
                                          <p:attrName>style.visibility</p:attrName>
                                        </p:attrNameLst>
                                      </p:cBhvr>
                                      <p:to>
                                        <p:strVal val="visible"/>
                                      </p:to>
                                    </p:set>
                                    <p:animEffect transition="in" filter="fade">
                                      <p:cBhvr>
                                        <p:cTn id="62" dur="3000"/>
                                        <p:tgtEl>
                                          <p:spTgt spid="8396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3969">
                                            <p:txEl>
                                              <p:pRg st="12" end="12"/>
                                            </p:txEl>
                                          </p:spTgt>
                                        </p:tgtEl>
                                        <p:attrNameLst>
                                          <p:attrName>style.visibility</p:attrName>
                                        </p:attrNameLst>
                                      </p:cBhvr>
                                      <p:to>
                                        <p:strVal val="visible"/>
                                      </p:to>
                                    </p:set>
                                    <p:animEffect transition="in" filter="fade">
                                      <p:cBhvr>
                                        <p:cTn id="67" dur="3000"/>
                                        <p:tgtEl>
                                          <p:spTgt spid="8396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071546"/>
            <a:ext cx="7786742" cy="2000548"/>
          </a:xfrm>
          <a:prstGeom prst="rect">
            <a:avLst/>
          </a:prstGeom>
        </p:spPr>
        <p:txBody>
          <a:bodyPr wrap="square">
            <a:spAutoFit/>
          </a:bodyPr>
          <a:lstStyle/>
          <a:p>
            <a:r>
              <a:rPr lang="fa-IR" sz="2800" b="1" dirty="0" smtClean="0">
                <a:solidFill>
                  <a:srgbClr val="FFFF00"/>
                </a:solidFill>
                <a:cs typeface="B Titr" pitchFamily="2" charset="-78"/>
              </a:rPr>
              <a:t>درمان:</a:t>
            </a:r>
          </a:p>
          <a:p>
            <a:r>
              <a:rPr lang="ar-SA" b="1" dirty="0">
                <a:cs typeface="B Zar" pitchFamily="2" charset="-78"/>
              </a:rPr>
              <a:t/>
            </a:r>
            <a:br>
              <a:rPr lang="ar-SA" b="1" dirty="0">
                <a:cs typeface="B Zar" pitchFamily="2" charset="-78"/>
              </a:rPr>
            </a:br>
            <a:r>
              <a:rPr lang="ar-SA" sz="2000" b="1" dirty="0">
                <a:cs typeface="B Zar" pitchFamily="2" charset="-78"/>
              </a:rPr>
              <a:t>استراحت کافی، تغذیه مناسب و حمایت شدن، از موارد مهم جهت مقابله با این حالت است، چرا که خستگی و کمبود خواب یا اضطراب می‌تواند احساس غم و ناراحتی را شدت ببخشد</a:t>
            </a:r>
            <a:r>
              <a:rPr lang="ar-SA" sz="2000" b="1" dirty="0" smtClean="0">
                <a:cs typeface="B Zar" pitchFamily="2" charset="-78"/>
              </a:rPr>
              <a:t>.</a:t>
            </a:r>
            <a:endParaRPr lang="fa-IR" sz="2000" b="1" dirty="0" smtClean="0">
              <a:cs typeface="B Zar" pitchFamily="2" charset="-78"/>
            </a:endParaRPr>
          </a:p>
          <a:p>
            <a:endParaRPr lang="fa-IR" dirty="0">
              <a:cs typeface="B Zar" pitchFamily="2" charset="-78"/>
            </a:endParaRPr>
          </a:p>
        </p:txBody>
      </p:sp>
      <p:sp>
        <p:nvSpPr>
          <p:cNvPr id="23553" name="Rectangle 1"/>
          <p:cNvSpPr>
            <a:spLocks noChangeArrowheads="1"/>
          </p:cNvSpPr>
          <p:nvPr/>
        </p:nvSpPr>
        <p:spPr bwMode="auto">
          <a:xfrm>
            <a:off x="8930481" y="0"/>
            <a:ext cx="213520" cy="20005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700" b="0" i="0" u="none" strike="noStrike" cap="none" normalizeH="0" baseline="0" dirty="0" smtClean="0">
                <a:ln>
                  <a:noFill/>
                </a:ln>
                <a:solidFill>
                  <a:srgbClr val="333333"/>
                </a:solidFill>
                <a:effectLst/>
                <a:latin typeface="Arial"/>
                <a:ea typeface="Times New Roman" pitchFamily="18" charset="0"/>
                <a:cs typeface="Tahoma" pitchFamily="34" charset="0"/>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42910" y="3009726"/>
            <a:ext cx="7929618" cy="923330"/>
          </a:xfrm>
          <a:prstGeom prst="rect">
            <a:avLst/>
          </a:prstGeom>
        </p:spPr>
        <p:txBody>
          <a:bodyPr wrap="square">
            <a:spAutoFit/>
          </a:bodyPr>
          <a:lstStyle/>
          <a:p>
            <a:pPr lvl="0" fontAlgn="base">
              <a:spcBef>
                <a:spcPct val="0"/>
              </a:spcBef>
              <a:spcAft>
                <a:spcPct val="0"/>
              </a:spcAft>
            </a:pPr>
            <a:r>
              <a:rPr kumimoji="0" lang="ar-SA" b="1" i="0" u="none" strike="noStrike" cap="none" normalizeH="0" baseline="0" dirty="0" smtClean="0">
                <a:ln>
                  <a:noFill/>
                </a:ln>
                <a:solidFill>
                  <a:srgbClr val="333333"/>
                </a:solidFill>
                <a:effectLst/>
                <a:latin typeface="Tahoma" pitchFamily="34" charset="0"/>
                <a:ea typeface="Times New Roman" pitchFamily="18" charset="0"/>
                <a:cs typeface="B Zar" pitchFamily="2" charset="-78"/>
              </a:rPr>
              <a:t>اگر احساس می‌کنید که به گریه کردن نیاز دارید نباید جلوی اشک‌های خود را بگیرید، اما سعی نکنید  روی افکار ناراحت‌کننده تمرکز کنید. اجازه دهید که این احساس گذرا، دوره خود را طی کند و سپری شود.</a:t>
            </a:r>
            <a:endParaRPr kumimoji="0" lang="en-US" b="1" i="0" u="none" strike="noStrike" cap="none" normalizeH="0" baseline="0" dirty="0" smtClean="0">
              <a:ln>
                <a:noFill/>
              </a:ln>
              <a:solidFill>
                <a:schemeClr val="tx1"/>
              </a:solidFill>
              <a:effectLst/>
              <a:latin typeface="Arial" pitchFamily="34" charset="0"/>
              <a:cs typeface="B Zar" pitchFamily="2" charset="-78"/>
            </a:endParaRPr>
          </a:p>
        </p:txBody>
      </p:sp>
      <p:sp>
        <p:nvSpPr>
          <p:cNvPr id="23554" name="Rectangle 2"/>
          <p:cNvSpPr>
            <a:spLocks noChangeArrowheads="1"/>
          </p:cNvSpPr>
          <p:nvPr/>
        </p:nvSpPr>
        <p:spPr bwMode="auto">
          <a:xfrm>
            <a:off x="8932084" y="0"/>
            <a:ext cx="211916" cy="20005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899592" y="3933056"/>
            <a:ext cx="7786742" cy="1938992"/>
          </a:xfrm>
          <a:prstGeom prst="rect">
            <a:avLst/>
          </a:prstGeom>
        </p:spPr>
        <p:txBody>
          <a:bodyPr wrap="square">
            <a:spAutoFit/>
          </a:bodyPr>
          <a:lstStyle/>
          <a:p>
            <a:r>
              <a:rPr kumimoji="0" lang="ar-SA" sz="2000" b="1" i="0" u="none" strike="noStrike" cap="none" normalizeH="0" baseline="0" dirty="0" smtClean="0">
                <a:ln>
                  <a:noFill/>
                </a:ln>
                <a:solidFill>
                  <a:schemeClr val="accent6">
                    <a:lumMod val="75000"/>
                  </a:schemeClr>
                </a:solidFill>
                <a:effectLst/>
                <a:latin typeface="Tahoma" pitchFamily="34" charset="0"/>
                <a:ea typeface="Times New Roman" pitchFamily="18" charset="0"/>
                <a:cs typeface="B Titr" pitchFamily="2" charset="-78"/>
              </a:rPr>
              <a:t>زمان مشورت با پزشک</a:t>
            </a:r>
            <a:r>
              <a:rPr kumimoji="0" lang="ar-SA" sz="2000" b="1" i="0" u="none" strike="noStrike" cap="none" normalizeH="0" baseline="0" dirty="0" smtClean="0">
                <a:ln>
                  <a:noFill/>
                </a:ln>
                <a:solidFill>
                  <a:srgbClr val="333333"/>
                </a:solidFill>
                <a:effectLst/>
                <a:latin typeface="Tahoma" pitchFamily="34" charset="0"/>
                <a:ea typeface="Times New Roman" pitchFamily="18" charset="0"/>
                <a:cs typeface="B Zar" pitchFamily="2" charset="-78"/>
              </a:rPr>
              <a:t/>
            </a:r>
            <a:br>
              <a:rPr kumimoji="0" lang="ar-SA" sz="2000" b="1" i="0" u="none" strike="noStrike" cap="none" normalizeH="0" baseline="0" dirty="0" smtClean="0">
                <a:ln>
                  <a:noFill/>
                </a:ln>
                <a:solidFill>
                  <a:srgbClr val="333333"/>
                </a:solidFill>
                <a:effectLst/>
                <a:latin typeface="Tahoma" pitchFamily="34" charset="0"/>
                <a:ea typeface="Times New Roman" pitchFamily="18" charset="0"/>
                <a:cs typeface="B Zar" pitchFamily="2" charset="-78"/>
              </a:rPr>
            </a:br>
            <a:r>
              <a:rPr kumimoji="0" lang="ar-SA" sz="2000" b="1" i="0" u="none" strike="noStrike" cap="none" normalizeH="0" baseline="0" dirty="0" smtClean="0">
                <a:ln>
                  <a:noFill/>
                </a:ln>
                <a:solidFill>
                  <a:srgbClr val="333333"/>
                </a:solidFill>
                <a:effectLst/>
                <a:latin typeface="Tahoma" pitchFamily="34" charset="0"/>
                <a:ea typeface="Times New Roman" pitchFamily="18" charset="0"/>
                <a:cs typeface="B Zar" pitchFamily="2" charset="-78"/>
              </a:rPr>
              <a:t>اگر احساس غم و اندوه پس از تولد فرزند بیش از یکی دو هفته طول کشید با پزشک خود مشورت کنید تا ببینید که آیا احساس شما ناشی از افسردگی عمیق پس از زایمان است یا خیر. برای برخی از زنان، احساس غم و ناراحتی و خستگی، عمیق‌تر شده و بیش از غم و اندوه معمول پس از زایمان طول می‌کشد. حدود 10 درصد مادران این نوع افسردگی عمیق را تجربه می‌کنند</a:t>
            </a:r>
            <a:endParaRPr lang="fa-IR" sz="2000" b="1" dirty="0">
              <a:cs typeface="B Zar" pitchFamily="2" charset="-78"/>
            </a:endParaRPr>
          </a:p>
        </p:txBody>
      </p:sp>
    </p:spTree>
  </p:cSld>
  <p:clrMapOvr>
    <a:masterClrMapping/>
  </p:clrMapOvr>
  <p:transition spd="slow">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040" y="571480"/>
            <a:ext cx="2189057" cy="461665"/>
          </a:xfrm>
          <a:prstGeom prst="rect">
            <a:avLst/>
          </a:prstGeom>
        </p:spPr>
        <p:txBody>
          <a:bodyPr wrap="square">
            <a:spAutoFit/>
          </a:bodyPr>
          <a:lstStyle/>
          <a:p>
            <a:r>
              <a:rPr lang="ar-SA" sz="2400" b="1" dirty="0">
                <a:solidFill>
                  <a:schemeClr val="accent6">
                    <a:lumMod val="75000"/>
                  </a:schemeClr>
                </a:solidFill>
                <a:cs typeface="B Titr" pitchFamily="2" charset="-78"/>
              </a:rPr>
              <a:t>گام های </a:t>
            </a:r>
            <a:r>
              <a:rPr lang="ar-SA" sz="2400" b="1" dirty="0" smtClean="0">
                <a:solidFill>
                  <a:schemeClr val="accent6">
                    <a:lumMod val="75000"/>
                  </a:schemeClr>
                </a:solidFill>
                <a:cs typeface="B Titr" pitchFamily="2" charset="-78"/>
              </a:rPr>
              <a:t>درمانی</a:t>
            </a:r>
            <a:r>
              <a:rPr lang="fa-IR" sz="2400" b="1" dirty="0" smtClean="0">
                <a:solidFill>
                  <a:schemeClr val="accent6">
                    <a:lumMod val="75000"/>
                  </a:schemeClr>
                </a:solidFill>
                <a:cs typeface="B Titr" pitchFamily="2" charset="-78"/>
              </a:rPr>
              <a:t>:</a:t>
            </a:r>
            <a:endParaRPr lang="fa-IR" sz="2400" dirty="0">
              <a:solidFill>
                <a:schemeClr val="accent6">
                  <a:lumMod val="75000"/>
                </a:schemeClr>
              </a:solidFill>
              <a:cs typeface="B Titr" pitchFamily="2" charset="-78"/>
            </a:endParaRPr>
          </a:p>
        </p:txBody>
      </p:sp>
      <p:sp>
        <p:nvSpPr>
          <p:cNvPr id="4" name="Rectangle 1"/>
          <p:cNvSpPr>
            <a:spLocks noChangeArrowheads="1"/>
          </p:cNvSpPr>
          <p:nvPr/>
        </p:nvSpPr>
        <p:spPr bwMode="auto">
          <a:xfrm>
            <a:off x="0" y="0"/>
            <a:ext cx="243978"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7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500034" y="1142984"/>
            <a:ext cx="7858180" cy="3785652"/>
          </a:xfrm>
          <a:prstGeom prst="rect">
            <a:avLst/>
          </a:prstGeom>
        </p:spPr>
        <p:txBody>
          <a:bodyPr wrap="square">
            <a:spAutoFit/>
          </a:bodyPr>
          <a:lstStyle/>
          <a:p>
            <a:pPr lvl="0" fontAlgn="base">
              <a:spcBef>
                <a:spcPct val="0"/>
              </a:spcBef>
              <a:spcAft>
                <a:spcPct val="0"/>
              </a:spcAft>
            </a:pPr>
            <a:r>
              <a:rPr kumimoji="0" lang="ar-SA" sz="2000" b="0" i="0" u="none" strike="noStrike" cap="none" normalizeH="0" baseline="0" dirty="0" smtClean="0">
                <a:ln>
                  <a:noFill/>
                </a:ln>
                <a:solidFill>
                  <a:srgbClr val="333333"/>
                </a:solidFill>
                <a:effectLst/>
                <a:latin typeface="Tahoma" pitchFamily="34" charset="0"/>
                <a:ea typeface="Times New Roman" pitchFamily="18" charset="0"/>
                <a:cs typeface="B Zar" pitchFamily="2" charset="-78"/>
              </a:rPr>
              <a:t>زمانی را به خود اختصاص دهید. با کمک گرفتن از یک فرد دیگر، می‌توانید نگهداری از فرزندتان را برای چند ساعتی به او بسپارید و خود به استراحت و کارهای شخصی بپردازید.</a:t>
            </a:r>
            <a:endParaRPr kumimoji="0" lang="en-US" sz="2000" b="0" i="0" u="none" strike="noStrike" cap="none" normalizeH="0" baseline="0" dirty="0" smtClean="0">
              <a:ln>
                <a:noFill/>
              </a:ln>
              <a:solidFill>
                <a:schemeClr val="tx1"/>
              </a:solidFill>
              <a:effectLst/>
              <a:latin typeface="Arial" pitchFamily="34" charset="0"/>
              <a:cs typeface="B Zar" pitchFamily="2" charset="-78"/>
            </a:endParaRPr>
          </a:p>
          <a:p>
            <a:pPr lvl="0" eaLnBrk="0" fontAlgn="base" hangingPunct="0">
              <a:spcBef>
                <a:spcPct val="0"/>
              </a:spcBef>
              <a:spcAft>
                <a:spcPct val="0"/>
              </a:spcAft>
            </a:pPr>
            <a:r>
              <a:rPr kumimoji="0" lang="ar-SA" sz="2000" b="0" i="0" u="none" strike="noStrike" cap="none" normalizeH="0" baseline="0" dirty="0" smtClean="0">
                <a:ln>
                  <a:noFill/>
                </a:ln>
                <a:solidFill>
                  <a:srgbClr val="333333"/>
                </a:solidFill>
                <a:effectLst/>
                <a:latin typeface="Tahoma" pitchFamily="34" charset="0"/>
                <a:ea typeface="Times New Roman" pitchFamily="18" charset="0"/>
                <a:cs typeface="B Zar" pitchFamily="2" charset="-78"/>
              </a:rPr>
              <a:t>اگر متوجه شدید که همسرتان یا شخص دیگری که او را می‌شناسید دچار این مشکل شده، باید او را تشویق به مشورت با پزشک کنید. گاهی اوقات یک زن ممکن است نسبت به دریافت کمک در این شرایط بی‌میل باشد یا شاید متوجه مشکلات روحی خود نباشد.</a:t>
            </a:r>
            <a:endParaRPr kumimoji="0" lang="en-US" sz="2000" b="0" i="0" u="none" strike="noStrike" cap="none" normalizeH="0" baseline="0" dirty="0" smtClean="0">
              <a:ln>
                <a:noFill/>
              </a:ln>
              <a:solidFill>
                <a:schemeClr val="tx1"/>
              </a:solidFill>
              <a:effectLst/>
              <a:latin typeface="Arial" pitchFamily="34" charset="0"/>
              <a:cs typeface="B Zar" pitchFamily="2" charset="-78"/>
            </a:endParaRPr>
          </a:p>
          <a:p>
            <a:pPr lvl="0" eaLnBrk="0" fontAlgn="base" hangingPunct="0">
              <a:spcBef>
                <a:spcPct val="0"/>
              </a:spcBef>
              <a:spcAft>
                <a:spcPct val="0"/>
              </a:spcAft>
            </a:pPr>
            <a:r>
              <a:rPr kumimoji="0" lang="ar-SA" sz="2000" b="0" i="0" u="none" strike="noStrike" cap="none" normalizeH="0" baseline="0" dirty="0" smtClean="0">
                <a:ln>
                  <a:noFill/>
                </a:ln>
                <a:solidFill>
                  <a:srgbClr val="333333"/>
                </a:solidFill>
                <a:effectLst/>
                <a:latin typeface="Tahoma" pitchFamily="34" charset="0"/>
                <a:ea typeface="Times New Roman" pitchFamily="18" charset="0"/>
                <a:cs typeface="B Zar" pitchFamily="2" charset="-78"/>
              </a:rPr>
              <a:t>سعی کنید به شخصی که دچار افسردگی پس از زایمان شده، اطلاعاتی راجع به این بیماری بدهید و کتاب‌هایی در این خصوص به او معرفی کنید. به او پیشنهاد صحبت کردن و مشاوره بدهید.</a:t>
            </a:r>
            <a:endParaRPr kumimoji="0" lang="en-US" sz="2000" b="0" i="0" u="none" strike="noStrike" cap="none" normalizeH="0" baseline="0" dirty="0" smtClean="0">
              <a:ln>
                <a:noFill/>
              </a:ln>
              <a:solidFill>
                <a:schemeClr val="tx1"/>
              </a:solidFill>
              <a:effectLst/>
              <a:latin typeface="Arial" pitchFamily="34" charset="0"/>
              <a:cs typeface="B Zar" pitchFamily="2" charset="-78"/>
            </a:endParaRPr>
          </a:p>
          <a:p>
            <a:pPr lvl="0" eaLnBrk="0" fontAlgn="base" hangingPunct="0">
              <a:spcBef>
                <a:spcPct val="0"/>
              </a:spcBef>
              <a:spcAft>
                <a:spcPct val="0"/>
              </a:spcAft>
            </a:pPr>
            <a:r>
              <a:rPr kumimoji="0" lang="ar-SA" sz="2000" b="0" i="0" u="none" strike="noStrike" cap="none" normalizeH="0" baseline="0" dirty="0" smtClean="0">
                <a:ln>
                  <a:noFill/>
                </a:ln>
                <a:solidFill>
                  <a:srgbClr val="333333"/>
                </a:solidFill>
                <a:effectLst/>
                <a:latin typeface="Tahoma" pitchFamily="34" charset="0"/>
                <a:ea typeface="Times New Roman" pitchFamily="18" charset="0"/>
                <a:cs typeface="B Zar" pitchFamily="2" charset="-78"/>
              </a:rPr>
              <a:t>به عنوان شوهر سعی کنید توجه، عشق و علاقه خود را به او ابراز کنید و کاری کنید که او احساس کند از سوی شما حمایت می‌شود. توجه کنید که او در طول روز چه کارهایی انجام می‌دهد. وقتی می‌خواهد صحبت کند با حوصله بیشتری به حرفهای او گوش بدهید. با او به پیاده‌روی بروید. برای او غذای مقوی تهیه کنید. زمانی را به مراقبت از کودک اختصاص دهید تا او بتواند استراحت کند. صبور و مهربان باشید و او را باور کنید.</a:t>
            </a:r>
          </a:p>
        </p:txBody>
      </p:sp>
    </p:spTree>
  </p:cSld>
  <p:clrMapOvr>
    <a:masterClrMapping/>
  </p:clrMapOvr>
  <p:transition spd="slow">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80000" cy="68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Click="0" advTm="5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58FE026C-FADD-442D-B858-6F54E5AE399F}"/>
                                            </p:graphicEl>
                                          </p:spTgt>
                                        </p:tgtEl>
                                        <p:attrNameLst>
                                          <p:attrName>style.visibility</p:attrName>
                                        </p:attrNameLst>
                                      </p:cBhvr>
                                      <p:to>
                                        <p:strVal val="visible"/>
                                      </p:to>
                                    </p:set>
                                    <p:animEffect transition="in" filter="fade">
                                      <p:cBhvr>
                                        <p:cTn id="7" dur="5000"/>
                                        <p:tgtEl>
                                          <p:spTgt spid="2">
                                            <p:graphicEl>
                                              <a:dgm id="{58FE026C-FADD-442D-B858-6F54E5AE39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E3AF826E-64BF-4468-9A05-5B64F3593B9E}"/>
                                            </p:graphicEl>
                                          </p:spTgt>
                                        </p:tgtEl>
                                        <p:attrNameLst>
                                          <p:attrName>style.visibility</p:attrName>
                                        </p:attrNameLst>
                                      </p:cBhvr>
                                      <p:to>
                                        <p:strVal val="visible"/>
                                      </p:to>
                                    </p:set>
                                    <p:animEffect transition="in" filter="fade">
                                      <p:cBhvr>
                                        <p:cTn id="12" dur="5000"/>
                                        <p:tgtEl>
                                          <p:spTgt spid="2">
                                            <p:graphicEl>
                                              <a:dgm id="{E3AF826E-64BF-4468-9A05-5B64F3593B9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DF80D71B-3D3E-4A57-A167-09BFF682D42F}"/>
                                            </p:graphicEl>
                                          </p:spTgt>
                                        </p:tgtEl>
                                        <p:attrNameLst>
                                          <p:attrName>style.visibility</p:attrName>
                                        </p:attrNameLst>
                                      </p:cBhvr>
                                      <p:to>
                                        <p:strVal val="visible"/>
                                      </p:to>
                                    </p:set>
                                    <p:animEffect transition="in" filter="fade">
                                      <p:cBhvr>
                                        <p:cTn id="17" dur="5000"/>
                                        <p:tgtEl>
                                          <p:spTgt spid="2">
                                            <p:graphicEl>
                                              <a:dgm id="{DF80D71B-3D3E-4A57-A167-09BFF682D42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613EAF81-3BF3-4C66-98EB-7DCE07815EB3}"/>
                                            </p:graphicEl>
                                          </p:spTgt>
                                        </p:tgtEl>
                                        <p:attrNameLst>
                                          <p:attrName>style.visibility</p:attrName>
                                        </p:attrNameLst>
                                      </p:cBhvr>
                                      <p:to>
                                        <p:strVal val="visible"/>
                                      </p:to>
                                    </p:set>
                                    <p:animEffect transition="in" filter="fade">
                                      <p:cBhvr>
                                        <p:cTn id="22" dur="5000"/>
                                        <p:tgtEl>
                                          <p:spTgt spid="2">
                                            <p:graphicEl>
                                              <a:dgm id="{613EAF81-3BF3-4C66-98EB-7DCE07815EB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D7682C8D-CD50-4E88-87A8-C45C30982431}"/>
                                            </p:graphicEl>
                                          </p:spTgt>
                                        </p:tgtEl>
                                        <p:attrNameLst>
                                          <p:attrName>style.visibility</p:attrName>
                                        </p:attrNameLst>
                                      </p:cBhvr>
                                      <p:to>
                                        <p:strVal val="visible"/>
                                      </p:to>
                                    </p:set>
                                    <p:animEffect transition="in" filter="fade">
                                      <p:cBhvr>
                                        <p:cTn id="27" dur="5000"/>
                                        <p:tgtEl>
                                          <p:spTgt spid="2">
                                            <p:graphicEl>
                                              <a:dgm id="{D7682C8D-CD50-4E88-87A8-C45C3098243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3121B221-9AB3-4BBA-9D91-B029726CF8A8}"/>
                                            </p:graphicEl>
                                          </p:spTgt>
                                        </p:tgtEl>
                                        <p:attrNameLst>
                                          <p:attrName>style.visibility</p:attrName>
                                        </p:attrNameLst>
                                      </p:cBhvr>
                                      <p:to>
                                        <p:strVal val="visible"/>
                                      </p:to>
                                    </p:set>
                                    <p:animEffect transition="in" filter="fade">
                                      <p:cBhvr>
                                        <p:cTn id="32" dur="5000"/>
                                        <p:tgtEl>
                                          <p:spTgt spid="2">
                                            <p:graphicEl>
                                              <a:dgm id="{3121B221-9AB3-4BBA-9D91-B029726CF8A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A79E428B-997B-44ED-868C-AC3483A0CE64}"/>
                                            </p:graphicEl>
                                          </p:spTgt>
                                        </p:tgtEl>
                                        <p:attrNameLst>
                                          <p:attrName>style.visibility</p:attrName>
                                        </p:attrNameLst>
                                      </p:cBhvr>
                                      <p:to>
                                        <p:strVal val="visible"/>
                                      </p:to>
                                    </p:set>
                                    <p:animEffect transition="in" filter="fade">
                                      <p:cBhvr>
                                        <p:cTn id="37" dur="5000"/>
                                        <p:tgtEl>
                                          <p:spTgt spid="2">
                                            <p:graphicEl>
                                              <a:dgm id="{A79E428B-997B-44ED-868C-AC3483A0CE6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EE1BA03D-DBB4-46A8-8A56-EF36B46F8357}"/>
                                            </p:graphicEl>
                                          </p:spTgt>
                                        </p:tgtEl>
                                        <p:attrNameLst>
                                          <p:attrName>style.visibility</p:attrName>
                                        </p:attrNameLst>
                                      </p:cBhvr>
                                      <p:to>
                                        <p:strVal val="visible"/>
                                      </p:to>
                                    </p:set>
                                    <p:animEffect transition="in" filter="fade">
                                      <p:cBhvr>
                                        <p:cTn id="42" dur="5000"/>
                                        <p:tgtEl>
                                          <p:spTgt spid="2">
                                            <p:graphicEl>
                                              <a:dgm id="{EE1BA03D-DBB4-46A8-8A56-EF36B46F83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Ranjbar\Desktop\تصویر نوزاد\4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41100"/>
            <a:ext cx="4608512" cy="2183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3573016"/>
            <a:ext cx="7772400" cy="1470025"/>
          </a:xfrm>
        </p:spPr>
        <p:txBody>
          <a:bodyPr>
            <a:normAutofit fontScale="90000"/>
          </a:bodyPr>
          <a:lstStyle/>
          <a:p>
            <a:r>
              <a:rPr lang="fa-IR" sz="2400" dirty="0" smtClean="0"/>
              <a:t>چهار هفته اول زندگی (دوران نوزادی)از مهمترین مراحل شکل گیری شخصیت انسان است. هر قدر به نیازهای این مرحله سریعتر پاسخ داده شود و نوزاد بیشتر در آغوش باشد و بیشتر لمس شود احساس امنیت عاطفی بیشتری خواهد کرد و انسانی مهربانتر و عاطفی تر خواهد شد.</a:t>
            </a:r>
            <a:endParaRPr lang="fa-IR" sz="2400" dirty="0"/>
          </a:p>
        </p:txBody>
      </p:sp>
      <p:sp>
        <p:nvSpPr>
          <p:cNvPr id="3" name="Subtitle 2"/>
          <p:cNvSpPr>
            <a:spLocks noGrp="1"/>
          </p:cNvSpPr>
          <p:nvPr>
            <p:ph type="subTitle" idx="1"/>
          </p:nvPr>
        </p:nvSpPr>
        <p:spPr>
          <a:xfrm>
            <a:off x="1763688" y="1628800"/>
            <a:ext cx="6120680" cy="1392560"/>
          </a:xfrm>
        </p:spPr>
        <p:txBody>
          <a:bodyPr>
            <a:normAutofit/>
          </a:bodyPr>
          <a:lstStyle/>
          <a:p>
            <a:r>
              <a:rPr lang="fa-IR" sz="4800" dirty="0" smtClean="0">
                <a:solidFill>
                  <a:srgbClr val="FFFF00"/>
                </a:solidFill>
              </a:rPr>
              <a:t>قدم نو رسیده مبارک</a:t>
            </a:r>
            <a:endParaRPr lang="fa-IR" sz="4800" dirty="0">
              <a:solidFill>
                <a:srgbClr val="FFFF00"/>
              </a:solidFill>
            </a:endParaRPr>
          </a:p>
        </p:txBody>
      </p:sp>
    </p:spTree>
    <p:extLst>
      <p:ext uri="{BB962C8B-B14F-4D97-AF65-F5344CB8AC3E}">
        <p14:creationId xmlns:p14="http://schemas.microsoft.com/office/powerpoint/2010/main" val="1903658330"/>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060848"/>
            <a:ext cx="7772400" cy="1470025"/>
          </a:xfrm>
        </p:spPr>
        <p:txBody>
          <a:bodyPr>
            <a:normAutofit fontScale="90000"/>
          </a:bodyPr>
          <a:lstStyle/>
          <a:p>
            <a:pPr rtl="1"/>
            <a:r>
              <a:rPr lang="fa-IR" sz="3100" b="1" dirty="0"/>
              <a:t>اولین تماس</a:t>
            </a:r>
            <a:r>
              <a:rPr lang="fa-IR" sz="3100" b="1" dirty="0" smtClean="0"/>
              <a:t>:</a:t>
            </a:r>
            <a:r>
              <a:rPr lang="en-US" sz="3100" dirty="0" smtClean="0"/>
              <a:t/>
            </a:r>
            <a:br>
              <a:rPr lang="en-US" sz="3100" dirty="0" smtClean="0"/>
            </a:br>
            <a:r>
              <a:rPr lang="en-US" sz="3100" dirty="0"/>
              <a:t/>
            </a:r>
            <a:br>
              <a:rPr lang="en-US" sz="3100" dirty="0"/>
            </a:br>
            <a:r>
              <a:rPr lang="fa-IR" sz="2700" dirty="0" smtClean="0"/>
              <a:t>نوزاد </a:t>
            </a:r>
            <a:r>
              <a:rPr lang="fa-IR" sz="2700" dirty="0"/>
              <a:t>بلافاصله پس از تولد نیاز به تماس فوری پوست با پوست با مادر دارد. او نیازمند شنیدن صدای مادر، دیدن و بوئیدن او و آغوش گرم مادر است تا تنها نباشد و احساس غربت نکند. این امر به تسریع اوج پیوند عاطفی بین مادر و نوزاد، تعادل فیزیولوژیکی (قلب، تنفس، خواب، قند خون) برقراری جریان شیر و تسهیل مکیدن پستان، موفقیت در شیردهی و تداوم آن، کاهش عفونت، کاهش درجه حرارت بدن نوزاد، کاهش اضطراب، گریه و تنش نوزاد و همچنین کاهش مصرف انرژی و در نتیجه رشد بیشتر کمک می­کند.</a:t>
            </a:r>
          </a:p>
        </p:txBody>
      </p:sp>
      <p:pic>
        <p:nvPicPr>
          <p:cNvPr id="2050" name="Picture 2" descr="C:\Users\M-Ranjbar\Desktop\تصویر نوزاد\3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5602" y="4725144"/>
            <a:ext cx="2941905"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M-Ranjbar\Desktop\تصویر نوزاد\naslovn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1"/>
            <a:ext cx="2808312" cy="173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220267"/>
      </p:ext>
    </p:extLst>
  </p:cSld>
  <p:clrMapOvr>
    <a:masterClrMapping/>
  </p:clrMapOvr>
  <p:transition spd="slow">
    <p:wheel spokes="2"/>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1268760"/>
            <a:ext cx="6400800" cy="1752600"/>
          </a:xfrm>
        </p:spPr>
        <p:txBody>
          <a:bodyPr>
            <a:noAutofit/>
          </a:bodyPr>
          <a:lstStyle/>
          <a:p>
            <a:r>
              <a:rPr lang="fa-IR" sz="2800" b="1" dirty="0">
                <a:solidFill>
                  <a:srgbClr val="C00000"/>
                </a:solidFill>
              </a:rPr>
              <a:t>در زایمان </a:t>
            </a:r>
            <a:r>
              <a:rPr lang="fa-IR" sz="2800" b="1" dirty="0" smtClean="0">
                <a:solidFill>
                  <a:srgbClr val="C00000"/>
                </a:solidFill>
              </a:rPr>
              <a:t>طبیعی</a:t>
            </a:r>
            <a:r>
              <a:rPr lang="fa-IR" sz="2000" b="1" dirty="0" smtClean="0"/>
              <a:t>،</a:t>
            </a:r>
            <a:r>
              <a:rPr lang="fa-IR" sz="2000" dirty="0" smtClean="0"/>
              <a:t> بلافاصله </a:t>
            </a:r>
            <a:r>
              <a:rPr lang="fa-IR" sz="2000" dirty="0"/>
              <a:t>بعد از تولد سر و بدن </a:t>
            </a:r>
            <a:r>
              <a:rPr lang="fa-IR" sz="2000" dirty="0" smtClean="0"/>
              <a:t>،نوزاد </a:t>
            </a:r>
            <a:r>
              <a:rPr lang="fa-IR" sz="2000" dirty="0"/>
              <a:t>را در طی انتقال وی بر روی شکم مادر، خشک نموده و او را به طور عریان برای تماس پوستی با بدن مادر، در ابتدا </a:t>
            </a:r>
            <a:r>
              <a:rPr lang="fa-IR" sz="2000" b="1" dirty="0"/>
              <a:t>روی شکم</a:t>
            </a:r>
            <a:r>
              <a:rPr lang="fa-IR" sz="2000" dirty="0"/>
              <a:t> به جهت ادامه خشک کردن، تعیین آپگار و بریدن بند ناف (در حدود یک دقیقه پس از تولد) نگه­ می­دارند و سپس نوزاد را (خوابیده به شکم) بر روی </a:t>
            </a:r>
            <a:r>
              <a:rPr lang="fa-IR" sz="2000" b="1" dirty="0"/>
              <a:t>سینه مادر</a:t>
            </a:r>
            <a:r>
              <a:rPr lang="fa-IR" sz="2000" dirty="0"/>
              <a:t> قرار می­دهند و با پتو یا ملافه­ای نرم و گرم پوشانده می­شوند، تا گرمای بدن نوزاد حفظ شود</a:t>
            </a:r>
            <a:r>
              <a:rPr lang="fa-IR" sz="2000" dirty="0" smtClean="0"/>
              <a:t>.</a:t>
            </a:r>
          </a:p>
          <a:p>
            <a:endParaRPr lang="fa-IR" sz="2000" dirty="0"/>
          </a:p>
          <a:p>
            <a:endParaRPr lang="fa-IR" sz="2000" dirty="0" smtClean="0"/>
          </a:p>
          <a:p>
            <a:endParaRPr lang="fa-IR" sz="2800" dirty="0">
              <a:solidFill>
                <a:srgbClr val="C00000"/>
              </a:solidFill>
            </a:endParaRPr>
          </a:p>
          <a:p>
            <a:r>
              <a:rPr lang="fa-IR" sz="2800" dirty="0" smtClean="0">
                <a:solidFill>
                  <a:srgbClr val="C00000"/>
                </a:solidFill>
              </a:rPr>
              <a:t> توصیه </a:t>
            </a:r>
            <a:r>
              <a:rPr lang="fa-IR" sz="2800" dirty="0">
                <a:solidFill>
                  <a:srgbClr val="C00000"/>
                </a:solidFill>
              </a:rPr>
              <a:t>می­شود تماس پوستی حداقل به مدت یک </a:t>
            </a:r>
            <a:r>
              <a:rPr lang="en-US" sz="2800" dirty="0" smtClean="0">
                <a:solidFill>
                  <a:srgbClr val="C00000"/>
                </a:solidFill>
              </a:rPr>
              <a:t>.</a:t>
            </a:r>
            <a:r>
              <a:rPr lang="fa-IR" sz="2800" dirty="0" smtClean="0">
                <a:solidFill>
                  <a:srgbClr val="C00000"/>
                </a:solidFill>
              </a:rPr>
              <a:t>ساعت </a:t>
            </a:r>
            <a:r>
              <a:rPr lang="fa-IR" sz="2800" dirty="0">
                <a:solidFill>
                  <a:srgbClr val="C00000"/>
                </a:solidFill>
              </a:rPr>
              <a:t>تداوم داشته باشد</a:t>
            </a:r>
          </a:p>
        </p:txBody>
      </p:sp>
      <p:pic>
        <p:nvPicPr>
          <p:cNvPr id="1026" name="Picture 2" descr="C:\Users\M-Ranjbar\Desktop\Multimedia_pics_1389_2_Photo_44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3" y="5025711"/>
            <a:ext cx="2192353" cy="17156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Ranjbar\Desktop\image_139301264041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025712"/>
            <a:ext cx="2664296" cy="17156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Ranjbar\Desktop\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174" y="5469201"/>
            <a:ext cx="1104900"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90805"/>
      </p:ext>
    </p:extLst>
  </p:cSld>
  <p:clrMapOvr>
    <a:masterClrMapping/>
  </p:clrMapOvr>
  <p:transition spd="slow">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332258"/>
            <a:ext cx="8496944" cy="3877985"/>
          </a:xfrm>
          <a:prstGeom prst="rect">
            <a:avLst/>
          </a:prstGeom>
        </p:spPr>
        <p:txBody>
          <a:bodyPr wrap="square">
            <a:spAutoFit/>
          </a:bodyPr>
          <a:lstStyle/>
          <a:p>
            <a:r>
              <a:rPr lang="fa-IR" sz="2400" b="1" dirty="0"/>
              <a:t>در صورت انجام عمل سزارین با بیهوشی </a:t>
            </a:r>
            <a:r>
              <a:rPr lang="fa-IR" sz="2400" b="1" dirty="0" smtClean="0"/>
              <a:t>موضعی</a:t>
            </a:r>
            <a:r>
              <a:rPr lang="fa-IR" b="1" dirty="0"/>
              <a:t>:</a:t>
            </a:r>
            <a:r>
              <a:rPr lang="fa-IR" dirty="0" smtClean="0"/>
              <a:t> </a:t>
            </a:r>
            <a:r>
              <a:rPr lang="fa-IR" dirty="0"/>
              <a:t>نوزاد پس از زایمان و بعد از خشک کردن توسط کارکنان اتاق عمل در کنار مادر گذاشته می­شود به طوری که پاهای نوزاد در کنار راستای سر مادر قرار گیرد و صورت نوزاد که به پهلو خوابیده است، در کنار پستان مادر باشد</a:t>
            </a:r>
            <a:r>
              <a:rPr lang="fa-IR" dirty="0" smtClean="0"/>
              <a:t>.</a:t>
            </a:r>
          </a:p>
          <a:p>
            <a:endParaRPr lang="fa-IR" dirty="0"/>
          </a:p>
          <a:p>
            <a:endParaRPr lang="fa-IR" dirty="0" smtClean="0"/>
          </a:p>
          <a:p>
            <a:endParaRPr lang="fa-IR" dirty="0"/>
          </a:p>
          <a:p>
            <a:endParaRPr lang="fa-IR" dirty="0" smtClean="0"/>
          </a:p>
          <a:p>
            <a:endParaRPr lang="fa-IR" dirty="0"/>
          </a:p>
          <a:p>
            <a:endParaRPr lang="en-US" dirty="0"/>
          </a:p>
          <a:p>
            <a:r>
              <a:rPr lang="fa-IR" sz="2400" b="1" dirty="0"/>
              <a:t>در صورت انجام عمل سزارین با بیهوشی </a:t>
            </a:r>
            <a:r>
              <a:rPr lang="fa-IR" sz="2400" b="1" dirty="0" smtClean="0"/>
              <a:t>عمومی</a:t>
            </a:r>
            <a:r>
              <a:rPr lang="fa-IR" b="1" dirty="0"/>
              <a:t>:</a:t>
            </a:r>
            <a:r>
              <a:rPr lang="fa-IR" b="1" dirty="0" smtClean="0"/>
              <a:t> </a:t>
            </a:r>
            <a:r>
              <a:rPr lang="fa-IR" dirty="0"/>
              <a:t>کارکنان اتاق ریکاوری بهتر است نوزاد را در آغوش مادر و در تماس پوست با پوست او بگذارند. در مدت انتظار برای بازگشت مادر از اتاق عمل، تا انتقال مادر به بخش، نوزاد را به منظور گرم نگه د اشتن و آرام کردن او در تماس پوست با پوست با پدر یا سایر اعضاء خانواده قرار دهند سپس به محض آمدن مادر جهت ادامه تماس پوستی اقدام شود.</a:t>
            </a:r>
            <a:endParaRPr lang="en-US" dirty="0"/>
          </a:p>
        </p:txBody>
      </p:sp>
    </p:spTree>
    <p:extLst>
      <p:ext uri="{BB962C8B-B14F-4D97-AF65-F5344CB8AC3E}">
        <p14:creationId xmlns:p14="http://schemas.microsoft.com/office/powerpoint/2010/main" val="2741549847"/>
      </p:ext>
    </p:extLst>
  </p:cSld>
  <p:clrMapOvr>
    <a:masterClrMapping/>
  </p:clrMapOvr>
  <p:transition spd="slow">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 y="2132856"/>
            <a:ext cx="8160256" cy="2088232"/>
          </a:xfrm>
        </p:spPr>
        <p:txBody>
          <a:bodyPr>
            <a:normAutofit fontScale="90000"/>
          </a:bodyPr>
          <a:lstStyle/>
          <a:p>
            <a:pPr algn="r" rtl="1"/>
            <a:r>
              <a:rPr lang="fa-IR" sz="2000" b="1" dirty="0" smtClean="0"/>
              <a:t>تغذیه</a:t>
            </a:r>
            <a:r>
              <a:rPr lang="fa-IR" sz="2000" b="1" dirty="0"/>
              <a:t>:</a:t>
            </a:r>
            <a:r>
              <a:rPr lang="en-US" sz="2000" dirty="0"/>
              <a:t/>
            </a:r>
            <a:br>
              <a:rPr lang="en-US" sz="2000" dirty="0"/>
            </a:br>
            <a:r>
              <a:rPr lang="fa-IR" sz="2000" dirty="0" smtClean="0"/>
              <a:t>وقتی نوزاد سالم بلافاصله پس از زایمان در تماس پوست با پوست روی شکم و قفسه سینه مادر قرار گیرد، توانایی­ها و هوشیاری خود را </a:t>
            </a:r>
            <a:r>
              <a:rPr lang="fa-IR" sz="2000" dirty="0" smtClean="0"/>
              <a:t>آشکار </a:t>
            </a:r>
            <a:r>
              <a:rPr lang="fa-IR" sz="2000" dirty="0" smtClean="0"/>
              <a:t>می­کند. او می­تواند طی حدود یک ساعت با بوییدن کف دست خود و نوک پستان مادر که از دوران جنینی با بوی آن (مایع آمنیوتیک) آشناست، خود را به پستان مادر رسانده و با لمس نوک پستان مادر و با حرکات دست خود، ترشح شیر را در او تحریک کند. ضمن بوییدن </a:t>
            </a:r>
            <a:r>
              <a:rPr lang="fa-IR" sz="2200" dirty="0" smtClean="0"/>
              <a:t>نوک و هاله پستان، آن را بلیسد و به دهان بگیرد و اولین تغذیه را آغاز کند.</a:t>
            </a:r>
            <a:br>
              <a:rPr lang="fa-IR" sz="2200" dirty="0" smtClean="0"/>
            </a:br>
            <a:r>
              <a:rPr lang="fa-IR" sz="2200" dirty="0" smtClean="0"/>
              <a:t/>
            </a:r>
            <a:br>
              <a:rPr lang="fa-IR" sz="2200" dirty="0" smtClean="0"/>
            </a:br>
            <a:r>
              <a:rPr lang="en-US" sz="2200" dirty="0" smtClean="0"/>
              <a:t/>
            </a:r>
            <a:br>
              <a:rPr lang="en-US" sz="2200" dirty="0" smtClean="0"/>
            </a:br>
            <a:r>
              <a:rPr lang="fa-IR" sz="2200" dirty="0" smtClean="0"/>
              <a:t>در </a:t>
            </a:r>
            <a:r>
              <a:rPr lang="fa-IR" sz="2200" b="1" dirty="0"/>
              <a:t>زایمان</a:t>
            </a:r>
            <a:r>
              <a:rPr lang="fa-IR" sz="2200" dirty="0"/>
              <a:t> و یا سزارین بدون </a:t>
            </a:r>
            <a:r>
              <a:rPr lang="fa-IR" sz="2200" b="1" dirty="0"/>
              <a:t> بیهوشی عمومی</a:t>
            </a:r>
            <a:r>
              <a:rPr lang="fa-IR" sz="2200" dirty="0"/>
              <a:t>، تغذیه نوزاد با شیر مادر بلافاصله بعد از تولد حتی در اتاق زایمان یا اتاق عمل شروع می­شود. در </a:t>
            </a:r>
            <a:r>
              <a:rPr lang="fa-IR" sz="2200" b="1" dirty="0"/>
              <a:t>سزارین با بیهوشی عمومی، </a:t>
            </a:r>
            <a:r>
              <a:rPr lang="fa-IR" sz="2200" dirty="0"/>
              <a:t>ساعتی بعد از تولد و پس از برقراری تماس پوستی از پهلو با مادر و هوشیاری و آمادگی او، مادر می­تواند </a:t>
            </a:r>
            <a:r>
              <a:rPr lang="fa-IR" sz="2200" dirty="0" smtClean="0"/>
              <a:t>نوزاد </a:t>
            </a:r>
            <a:r>
              <a:rPr lang="fa-IR" sz="2200" dirty="0"/>
              <a:t>را در آغوش گرفته، او </a:t>
            </a:r>
            <a:r>
              <a:rPr lang="fa-IR" sz="2200" b="1" dirty="0"/>
              <a:t>را ببیند، لمس کند و شیر دادن را شروع نماید. نوزاد نیازمند تغذیه با شیر مادر است و شیر مادر غذایی بی­نظیر و بدون جایگزین برای اوست.</a:t>
            </a:r>
            <a:r>
              <a:rPr lang="en-US" sz="2200" dirty="0"/>
              <a:t/>
            </a:r>
            <a:br>
              <a:rPr lang="en-US" sz="2200" dirty="0"/>
            </a:br>
            <a:r>
              <a:rPr lang="fa-IR" sz="2200" b="1" dirty="0"/>
              <a:t> </a:t>
            </a:r>
            <a:r>
              <a:rPr lang="en-US" sz="2200" dirty="0"/>
              <a:t/>
            </a:r>
            <a:br>
              <a:rPr lang="en-US" sz="2200" dirty="0"/>
            </a:br>
            <a:endParaRPr lang="fa-IR" sz="2200" dirty="0"/>
          </a:p>
        </p:txBody>
      </p:sp>
      <p:pic>
        <p:nvPicPr>
          <p:cNvPr id="1026" name="Picture 2" descr="C:\Users\M-Ranjbar\Desktop\XJ787MCA3BIXQSCA51DVENCAG0UGI0CAS6GJA4CAEBCAS9CAXWNPZOCAV8S1L4CAI4VQ4LCA6A45LRCA9OTG0UCAE8HFA4CAQ3FZVFCALEWLYBCAOLH2ZBCAD90TL9CAN8CVPVCAV0QP0SCAP7PZ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5085183"/>
            <a:ext cx="3610845" cy="14847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49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a:off x="2714612" y="1785926"/>
            <a:ext cx="3357586" cy="2786082"/>
          </a:xfrm>
          <a:custGeom>
            <a:avLst/>
            <a:gdLst>
              <a:gd name="connsiteX0" fmla="*/ 0 w 2344421"/>
              <a:gd name="connsiteY0" fmla="*/ 1188116 h 2376231"/>
              <a:gd name="connsiteX1" fmla="*/ 1172211 w 2344421"/>
              <a:gd name="connsiteY1" fmla="*/ 0 h 2376231"/>
              <a:gd name="connsiteX2" fmla="*/ 2344422 w 2344421"/>
              <a:gd name="connsiteY2" fmla="*/ 1188116 h 2376231"/>
              <a:gd name="connsiteX3" fmla="*/ 1172211 w 2344421"/>
              <a:gd name="connsiteY3" fmla="*/ 2376232 h 2376231"/>
              <a:gd name="connsiteX4" fmla="*/ 0 w 2344421"/>
              <a:gd name="connsiteY4" fmla="*/ 1188116 h 237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421" h="2376231">
                <a:moveTo>
                  <a:pt x="0" y="1188116"/>
                </a:moveTo>
                <a:cubicBezTo>
                  <a:pt x="0" y="531938"/>
                  <a:pt x="524817" y="0"/>
                  <a:pt x="1172211" y="0"/>
                </a:cubicBezTo>
                <a:cubicBezTo>
                  <a:pt x="1819605" y="0"/>
                  <a:pt x="2344422" y="531938"/>
                  <a:pt x="2344422" y="1188116"/>
                </a:cubicBezTo>
                <a:cubicBezTo>
                  <a:pt x="2344422" y="1844294"/>
                  <a:pt x="1819605" y="2376232"/>
                  <a:pt x="1172211" y="2376232"/>
                </a:cubicBezTo>
                <a:cubicBezTo>
                  <a:pt x="524817" y="2376232"/>
                  <a:pt x="0" y="1844294"/>
                  <a:pt x="0" y="1188116"/>
                </a:cubicBez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3973" tIns="388631" rIns="383973" bIns="388631" numCol="1" spcCol="1270" anchor="ctr" anchorCtr="0">
            <a:noAutofit/>
          </a:bodyPr>
          <a:lstStyle/>
          <a:p>
            <a:pPr lvl="0" algn="ctr" defTabSz="1422400">
              <a:lnSpc>
                <a:spcPct val="90000"/>
              </a:lnSpc>
              <a:spcBef>
                <a:spcPct val="0"/>
              </a:spcBef>
              <a:spcAft>
                <a:spcPct val="35000"/>
              </a:spcAft>
            </a:pPr>
            <a:r>
              <a:rPr lang="ar-SA" sz="2400" b="1" dirty="0" smtClean="0">
                <a:solidFill>
                  <a:srgbClr val="0714A5"/>
                </a:solidFill>
                <a:latin typeface="Tahoma" pitchFamily="34" charset="0"/>
                <a:ea typeface="Times New Roman" pitchFamily="18" charset="0"/>
                <a:cs typeface="B Zar" pitchFamily="2" charset="-78"/>
              </a:rPr>
              <a:t>دانستنيهاي ضروري براي مادران در دوران بارداري و زايمان</a:t>
            </a:r>
            <a:endParaRPr lang="en-US" sz="2000" dirty="0" smtClean="0">
              <a:cs typeface="B Zar" pitchFamily="2" charset="-78"/>
            </a:endParaRPr>
          </a:p>
        </p:txBody>
      </p:sp>
      <p:sp>
        <p:nvSpPr>
          <p:cNvPr id="24" name="Freeform 23"/>
          <p:cNvSpPr/>
          <p:nvPr/>
        </p:nvSpPr>
        <p:spPr>
          <a:xfrm>
            <a:off x="4714876" y="5492"/>
            <a:ext cx="2643206" cy="2137624"/>
          </a:xfrm>
          <a:custGeom>
            <a:avLst/>
            <a:gdLst>
              <a:gd name="connsiteX0" fmla="*/ 0 w 1781275"/>
              <a:gd name="connsiteY0" fmla="*/ 883668 h 1767335"/>
              <a:gd name="connsiteX1" fmla="*/ 890638 w 1781275"/>
              <a:gd name="connsiteY1" fmla="*/ 0 h 1767335"/>
              <a:gd name="connsiteX2" fmla="*/ 1781276 w 1781275"/>
              <a:gd name="connsiteY2" fmla="*/ 883668 h 1767335"/>
              <a:gd name="connsiteX3" fmla="*/ 890638 w 1781275"/>
              <a:gd name="connsiteY3" fmla="*/ 1767336 h 1767335"/>
              <a:gd name="connsiteX4" fmla="*/ 0 w 1781275"/>
              <a:gd name="connsiteY4" fmla="*/ 883668 h 1767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275" h="1767335">
                <a:moveTo>
                  <a:pt x="0" y="883668"/>
                </a:moveTo>
                <a:cubicBezTo>
                  <a:pt x="0" y="395632"/>
                  <a:pt x="398752" y="0"/>
                  <a:pt x="890638" y="0"/>
                </a:cubicBezTo>
                <a:cubicBezTo>
                  <a:pt x="1382524" y="0"/>
                  <a:pt x="1781276" y="395632"/>
                  <a:pt x="1781276" y="883668"/>
                </a:cubicBezTo>
                <a:cubicBezTo>
                  <a:pt x="1781276" y="1371704"/>
                  <a:pt x="1382524" y="1767336"/>
                  <a:pt x="890638" y="1767336"/>
                </a:cubicBezTo>
                <a:cubicBezTo>
                  <a:pt x="398752" y="1767336"/>
                  <a:pt x="0" y="1371704"/>
                  <a:pt x="0" y="883668"/>
                </a:cubicBezTo>
                <a:close/>
              </a:path>
            </a:pathLst>
          </a:custGeom>
          <a:solidFill>
            <a:schemeClr val="bg1">
              <a:lumMod val="75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3722" tIns="281680" rIns="283722" bIns="281680" numCol="1" spcCol="1270" anchor="ctr" anchorCtr="0">
            <a:noAutofit/>
          </a:bodyPr>
          <a:lstStyle/>
          <a:p>
            <a:pPr lvl="0" algn="justLow" fontAlgn="base">
              <a:spcBef>
                <a:spcPct val="0"/>
              </a:spcBef>
              <a:spcAft>
                <a:spcPct val="0"/>
              </a:spcAft>
            </a:pPr>
            <a:r>
              <a:rPr lang="ar-SA" sz="2400" dirty="0" smtClean="0">
                <a:solidFill>
                  <a:srgbClr val="C00000"/>
                </a:solidFill>
                <a:latin typeface="Tahoma" pitchFamily="34" charset="0"/>
                <a:ea typeface="Times New Roman" pitchFamily="18" charset="0"/>
                <a:cs typeface="B Zar" pitchFamily="2" charset="-78"/>
              </a:rPr>
              <a:t>5- علائم خطر در نوزادان </a:t>
            </a:r>
            <a:endParaRPr lang="ar-SA" sz="2400" dirty="0" smtClean="0">
              <a:solidFill>
                <a:schemeClr val="tx1"/>
              </a:solidFill>
              <a:latin typeface="Arial" pitchFamily="34" charset="0"/>
              <a:cs typeface="B Zar" pitchFamily="2" charset="-78"/>
            </a:endParaRPr>
          </a:p>
        </p:txBody>
      </p:sp>
      <p:sp>
        <p:nvSpPr>
          <p:cNvPr id="25" name="Freeform 24"/>
          <p:cNvSpPr/>
          <p:nvPr/>
        </p:nvSpPr>
        <p:spPr>
          <a:xfrm>
            <a:off x="6072198" y="2357430"/>
            <a:ext cx="2428892" cy="2214578"/>
          </a:xfrm>
          <a:custGeom>
            <a:avLst/>
            <a:gdLst>
              <a:gd name="connsiteX0" fmla="*/ 0 w 1795239"/>
              <a:gd name="connsiteY0" fmla="*/ 877380 h 1754759"/>
              <a:gd name="connsiteX1" fmla="*/ 897620 w 1795239"/>
              <a:gd name="connsiteY1" fmla="*/ 0 h 1754759"/>
              <a:gd name="connsiteX2" fmla="*/ 1795240 w 1795239"/>
              <a:gd name="connsiteY2" fmla="*/ 877380 h 1754759"/>
              <a:gd name="connsiteX3" fmla="*/ 897620 w 1795239"/>
              <a:gd name="connsiteY3" fmla="*/ 1754760 h 1754759"/>
              <a:gd name="connsiteX4" fmla="*/ 0 w 1795239"/>
              <a:gd name="connsiteY4" fmla="*/ 877380 h 1754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239" h="1754759">
                <a:moveTo>
                  <a:pt x="0" y="877380"/>
                </a:moveTo>
                <a:cubicBezTo>
                  <a:pt x="0" y="392816"/>
                  <a:pt x="401878" y="0"/>
                  <a:pt x="897620" y="0"/>
                </a:cubicBezTo>
                <a:cubicBezTo>
                  <a:pt x="1393362" y="0"/>
                  <a:pt x="1795240" y="392816"/>
                  <a:pt x="1795240" y="877380"/>
                </a:cubicBezTo>
                <a:cubicBezTo>
                  <a:pt x="1795240" y="1361944"/>
                  <a:pt x="1393362" y="1754760"/>
                  <a:pt x="897620" y="1754760"/>
                </a:cubicBezTo>
                <a:cubicBezTo>
                  <a:pt x="401878" y="1754760"/>
                  <a:pt x="0" y="1361944"/>
                  <a:pt x="0" y="877380"/>
                </a:cubicBezTo>
                <a:close/>
              </a:path>
            </a:pathLst>
          </a:custGeom>
          <a:solidFill>
            <a:schemeClr val="tx2">
              <a:lumMod val="60000"/>
              <a:lumOff val="40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5767" tIns="279839" rIns="285767" bIns="279839" numCol="1" spcCol="1270" anchor="ctr" anchorCtr="0">
            <a:noAutofit/>
          </a:bodyPr>
          <a:lstStyle/>
          <a:p>
            <a:pPr lvl="0" algn="justLow" fontAlgn="base">
              <a:spcBef>
                <a:spcPct val="0"/>
              </a:spcBef>
              <a:spcAft>
                <a:spcPct val="0"/>
              </a:spcAft>
            </a:pPr>
            <a:r>
              <a:rPr lang="fa-IR" sz="2400" b="1" dirty="0" smtClean="0">
                <a:solidFill>
                  <a:schemeClr val="bg1"/>
                </a:solidFill>
                <a:latin typeface="Tahoma" pitchFamily="34" charset="0"/>
                <a:ea typeface="Times New Roman" pitchFamily="18" charset="0"/>
                <a:cs typeface="B Zar" pitchFamily="2" charset="-78"/>
              </a:rPr>
              <a:t>1-</a:t>
            </a:r>
            <a:r>
              <a:rPr lang="ar-SA" sz="2400" dirty="0" smtClean="0">
                <a:solidFill>
                  <a:schemeClr val="bg1"/>
                </a:solidFill>
                <a:latin typeface="Arial" pitchFamily="34" charset="0"/>
                <a:ea typeface="Times New Roman" pitchFamily="18" charset="0"/>
                <a:cs typeface="B Zar" pitchFamily="2" charset="-78"/>
              </a:rPr>
              <a:t> </a:t>
            </a:r>
            <a:r>
              <a:rPr lang="ar-SA" sz="2400" dirty="0" smtClean="0">
                <a:solidFill>
                  <a:schemeClr val="bg1"/>
                </a:solidFill>
                <a:latin typeface="Tahoma" pitchFamily="34" charset="0"/>
                <a:ea typeface="Times New Roman" pitchFamily="18" charset="0"/>
                <a:cs typeface="B Zar" pitchFamily="2" charset="-78"/>
              </a:rPr>
              <a:t>نحوه مصرف مكملهاي دارويي در دوران بارداري و پس از زايمان </a:t>
            </a:r>
            <a:endParaRPr lang="ar-SA" sz="2400" dirty="0" smtClean="0">
              <a:solidFill>
                <a:schemeClr val="bg1"/>
              </a:solidFill>
              <a:latin typeface="Arial" pitchFamily="34" charset="0"/>
              <a:cs typeface="B Zar" pitchFamily="2" charset="-78"/>
            </a:endParaRPr>
          </a:p>
        </p:txBody>
      </p:sp>
      <p:sp>
        <p:nvSpPr>
          <p:cNvPr id="28" name="Freeform 27"/>
          <p:cNvSpPr/>
          <p:nvPr/>
        </p:nvSpPr>
        <p:spPr>
          <a:xfrm>
            <a:off x="3000364" y="4572008"/>
            <a:ext cx="2786082" cy="2000264"/>
          </a:xfrm>
          <a:custGeom>
            <a:avLst/>
            <a:gdLst>
              <a:gd name="connsiteX0" fmla="*/ 0 w 1801695"/>
              <a:gd name="connsiteY0" fmla="*/ 866536 h 1733072"/>
              <a:gd name="connsiteX1" fmla="*/ 900848 w 1801695"/>
              <a:gd name="connsiteY1" fmla="*/ 0 h 1733072"/>
              <a:gd name="connsiteX2" fmla="*/ 1801696 w 1801695"/>
              <a:gd name="connsiteY2" fmla="*/ 866536 h 1733072"/>
              <a:gd name="connsiteX3" fmla="*/ 900848 w 1801695"/>
              <a:gd name="connsiteY3" fmla="*/ 1733072 h 1733072"/>
              <a:gd name="connsiteX4" fmla="*/ 0 w 1801695"/>
              <a:gd name="connsiteY4" fmla="*/ 866536 h 1733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695" h="1733072">
                <a:moveTo>
                  <a:pt x="0" y="866536"/>
                </a:moveTo>
                <a:cubicBezTo>
                  <a:pt x="0" y="387961"/>
                  <a:pt x="403323" y="0"/>
                  <a:pt x="900848" y="0"/>
                </a:cubicBezTo>
                <a:cubicBezTo>
                  <a:pt x="1398373" y="0"/>
                  <a:pt x="1801696" y="387961"/>
                  <a:pt x="1801696" y="866536"/>
                </a:cubicBezTo>
                <a:cubicBezTo>
                  <a:pt x="1801696" y="1345111"/>
                  <a:pt x="1398373" y="1733072"/>
                  <a:pt x="900848" y="1733072"/>
                </a:cubicBezTo>
                <a:cubicBezTo>
                  <a:pt x="403323" y="1733072"/>
                  <a:pt x="0" y="1345111"/>
                  <a:pt x="0" y="866536"/>
                </a:cubicBezTo>
                <a:close/>
              </a:path>
            </a:pathLst>
          </a:custGeom>
          <a:solidFill>
            <a:schemeClr val="accent1">
              <a:lumMod val="60000"/>
              <a:lumOff val="40000"/>
            </a:schemeClr>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6712" tIns="276663" rIns="286712" bIns="276663" numCol="1" spcCol="1270" anchor="ctr" anchorCtr="0">
            <a:noAutofit/>
          </a:bodyPr>
          <a:lstStyle/>
          <a:p>
            <a:pPr lvl="0" algn="justLow" fontAlgn="base">
              <a:spcBef>
                <a:spcPct val="0"/>
              </a:spcBef>
              <a:spcAft>
                <a:spcPct val="0"/>
              </a:spcAft>
            </a:pPr>
            <a:r>
              <a:rPr lang="ar-SA" sz="2400" dirty="0" smtClean="0">
                <a:solidFill>
                  <a:srgbClr val="C00000"/>
                </a:solidFill>
                <a:latin typeface="Tahoma" pitchFamily="34" charset="0"/>
                <a:ea typeface="Times New Roman" pitchFamily="18" charset="0"/>
                <a:cs typeface="B Zar" pitchFamily="2" charset="-78"/>
              </a:rPr>
              <a:t>2- علائم خطر </a:t>
            </a:r>
            <a:r>
              <a:rPr lang="fa-IR" sz="2400" dirty="0" smtClean="0">
                <a:solidFill>
                  <a:srgbClr val="C00000"/>
                </a:solidFill>
                <a:latin typeface="Tahoma" pitchFamily="34" charset="0"/>
                <a:ea typeface="Times New Roman" pitchFamily="18" charset="0"/>
                <a:cs typeface="B Zar" pitchFamily="2" charset="-78"/>
              </a:rPr>
              <a:t>در </a:t>
            </a:r>
            <a:r>
              <a:rPr lang="ar-SA" sz="2400" dirty="0" smtClean="0">
                <a:solidFill>
                  <a:srgbClr val="C00000"/>
                </a:solidFill>
                <a:latin typeface="Tahoma" pitchFamily="34" charset="0"/>
                <a:ea typeface="Times New Roman" pitchFamily="18" charset="0"/>
                <a:cs typeface="B Zar" pitchFamily="2" charset="-78"/>
              </a:rPr>
              <a:t>دوران بارداري </a:t>
            </a:r>
            <a:endParaRPr lang="ar-SA" sz="2400" dirty="0" smtClean="0">
              <a:solidFill>
                <a:schemeClr val="tx1"/>
              </a:solidFill>
              <a:latin typeface="Arial" pitchFamily="34" charset="0"/>
              <a:cs typeface="B Zar" pitchFamily="2" charset="-78"/>
            </a:endParaRPr>
          </a:p>
        </p:txBody>
      </p:sp>
      <p:sp>
        <p:nvSpPr>
          <p:cNvPr id="30" name="Freeform 29"/>
          <p:cNvSpPr/>
          <p:nvPr/>
        </p:nvSpPr>
        <p:spPr>
          <a:xfrm>
            <a:off x="263452" y="2285992"/>
            <a:ext cx="2451160" cy="2286016"/>
          </a:xfrm>
          <a:custGeom>
            <a:avLst/>
            <a:gdLst>
              <a:gd name="connsiteX0" fmla="*/ 0 w 1716260"/>
              <a:gd name="connsiteY0" fmla="*/ 882956 h 1765911"/>
              <a:gd name="connsiteX1" fmla="*/ 858130 w 1716260"/>
              <a:gd name="connsiteY1" fmla="*/ 0 h 1765911"/>
              <a:gd name="connsiteX2" fmla="*/ 1716260 w 1716260"/>
              <a:gd name="connsiteY2" fmla="*/ 882956 h 1765911"/>
              <a:gd name="connsiteX3" fmla="*/ 858130 w 1716260"/>
              <a:gd name="connsiteY3" fmla="*/ 1765912 h 1765911"/>
              <a:gd name="connsiteX4" fmla="*/ 0 w 1716260"/>
              <a:gd name="connsiteY4" fmla="*/ 882956 h 176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260" h="1765911">
                <a:moveTo>
                  <a:pt x="0" y="882956"/>
                </a:moveTo>
                <a:cubicBezTo>
                  <a:pt x="0" y="395313"/>
                  <a:pt x="384198" y="0"/>
                  <a:pt x="858130" y="0"/>
                </a:cubicBezTo>
                <a:cubicBezTo>
                  <a:pt x="1332062" y="0"/>
                  <a:pt x="1716260" y="395313"/>
                  <a:pt x="1716260" y="882956"/>
                </a:cubicBezTo>
                <a:cubicBezTo>
                  <a:pt x="1716260" y="1370599"/>
                  <a:pt x="1332062" y="1765912"/>
                  <a:pt x="858130" y="1765912"/>
                </a:cubicBezTo>
                <a:cubicBezTo>
                  <a:pt x="384198" y="1765912"/>
                  <a:pt x="0" y="1370599"/>
                  <a:pt x="0" y="882956"/>
                </a:cubicBezTo>
                <a:close/>
              </a:path>
            </a:pathLst>
          </a:custGeom>
          <a:solidFill>
            <a:schemeClr val="accent6">
              <a:lumMod val="60000"/>
              <a:lumOff val="40000"/>
            </a:schemeClr>
          </a:solid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1660" tIns="278932" rIns="271660" bIns="278932" numCol="1" spcCol="1270" anchor="ctr" anchorCtr="0">
            <a:noAutofit/>
          </a:bodyPr>
          <a:lstStyle/>
          <a:p>
            <a:pPr lvl="0" algn="justLow" fontAlgn="base">
              <a:spcBef>
                <a:spcPct val="0"/>
              </a:spcBef>
              <a:spcAft>
                <a:spcPct val="0"/>
              </a:spcAft>
            </a:pPr>
            <a:r>
              <a:rPr lang="ar-SA" sz="2400" dirty="0" smtClean="0">
                <a:solidFill>
                  <a:srgbClr val="C00000"/>
                </a:solidFill>
                <a:latin typeface="Tahoma" pitchFamily="34" charset="0"/>
                <a:ea typeface="Times New Roman" pitchFamily="18" charset="0"/>
                <a:cs typeface="B Zar" pitchFamily="2" charset="-78"/>
              </a:rPr>
              <a:t>3- زايمان طبيعي قانون خلقت</a:t>
            </a:r>
            <a:r>
              <a:rPr lang="ar-SA" dirty="0" smtClean="0">
                <a:solidFill>
                  <a:srgbClr val="C00000"/>
                </a:solidFill>
                <a:latin typeface="Tahoma" pitchFamily="34" charset="0"/>
                <a:ea typeface="Times New Roman" pitchFamily="18" charset="0"/>
                <a:cs typeface="B Zar" pitchFamily="2" charset="-78"/>
              </a:rPr>
              <a:t> </a:t>
            </a:r>
            <a:endParaRPr lang="ar-SA" dirty="0" smtClean="0">
              <a:solidFill>
                <a:schemeClr val="tx1"/>
              </a:solidFill>
              <a:latin typeface="Arial" pitchFamily="34" charset="0"/>
              <a:cs typeface="B Zar" pitchFamily="2" charset="-78"/>
            </a:endParaRPr>
          </a:p>
        </p:txBody>
      </p:sp>
      <p:sp>
        <p:nvSpPr>
          <p:cNvPr id="31" name="Freeform 30"/>
          <p:cNvSpPr/>
          <p:nvPr/>
        </p:nvSpPr>
        <p:spPr>
          <a:xfrm>
            <a:off x="1785918" y="1"/>
            <a:ext cx="2571768" cy="2000239"/>
          </a:xfrm>
          <a:custGeom>
            <a:avLst/>
            <a:gdLst>
              <a:gd name="connsiteX0" fmla="*/ 0 w 1755822"/>
              <a:gd name="connsiteY0" fmla="*/ 910781 h 1821561"/>
              <a:gd name="connsiteX1" fmla="*/ 877911 w 1755822"/>
              <a:gd name="connsiteY1" fmla="*/ 0 h 1821561"/>
              <a:gd name="connsiteX2" fmla="*/ 1755822 w 1755822"/>
              <a:gd name="connsiteY2" fmla="*/ 910781 h 1821561"/>
              <a:gd name="connsiteX3" fmla="*/ 877911 w 1755822"/>
              <a:gd name="connsiteY3" fmla="*/ 1821562 h 1821561"/>
              <a:gd name="connsiteX4" fmla="*/ 0 w 1755822"/>
              <a:gd name="connsiteY4" fmla="*/ 910781 h 182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822" h="1821561">
                <a:moveTo>
                  <a:pt x="0" y="910781"/>
                </a:moveTo>
                <a:cubicBezTo>
                  <a:pt x="0" y="407771"/>
                  <a:pt x="393054" y="0"/>
                  <a:pt x="877911" y="0"/>
                </a:cubicBezTo>
                <a:cubicBezTo>
                  <a:pt x="1362768" y="0"/>
                  <a:pt x="1755822" y="407771"/>
                  <a:pt x="1755822" y="910781"/>
                </a:cubicBezTo>
                <a:cubicBezTo>
                  <a:pt x="1755822" y="1413791"/>
                  <a:pt x="1362768" y="1821562"/>
                  <a:pt x="877911" y="1821562"/>
                </a:cubicBezTo>
                <a:cubicBezTo>
                  <a:pt x="393054" y="1821562"/>
                  <a:pt x="0" y="1413791"/>
                  <a:pt x="0" y="910781"/>
                </a:cubicBezTo>
                <a:close/>
              </a:path>
            </a:pathLst>
          </a:custGeom>
          <a:solidFill>
            <a:srgbClr val="FFFF99"/>
          </a:solidFill>
          <a:ln>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7454" tIns="287081" rIns="277454" bIns="287081" numCol="1" spcCol="1270" anchor="ctr" anchorCtr="0">
            <a:noAutofit/>
          </a:bodyPr>
          <a:lstStyle/>
          <a:p>
            <a:pPr lvl="0" algn="ctr" defTabSz="711200">
              <a:lnSpc>
                <a:spcPct val="90000"/>
              </a:lnSpc>
              <a:spcBef>
                <a:spcPct val="0"/>
              </a:spcBef>
              <a:spcAft>
                <a:spcPct val="35000"/>
              </a:spcAft>
            </a:pPr>
            <a:r>
              <a:rPr lang="fa-IR" sz="2000" dirty="0" smtClean="0">
                <a:solidFill>
                  <a:srgbClr val="C00000"/>
                </a:solidFill>
                <a:latin typeface="Tahoma" pitchFamily="34" charset="0"/>
                <a:ea typeface="Times New Roman" pitchFamily="18" charset="0"/>
                <a:cs typeface="B Zar" pitchFamily="2" charset="-78"/>
              </a:rPr>
              <a:t>4</a:t>
            </a:r>
            <a:r>
              <a:rPr lang="ar-SA" sz="2000" dirty="0" smtClean="0">
                <a:solidFill>
                  <a:srgbClr val="C00000"/>
                </a:solidFill>
                <a:latin typeface="Tahoma" pitchFamily="34" charset="0"/>
                <a:ea typeface="Times New Roman" pitchFamily="18" charset="0"/>
                <a:cs typeface="B Zar" pitchFamily="2" charset="-78"/>
              </a:rPr>
              <a:t>- علائم خطر پس از زايمان </a:t>
            </a:r>
            <a:endParaRPr lang="en-US" sz="2000" kern="1200" dirty="0">
              <a:solidFill>
                <a:schemeClr val="bg2">
                  <a:lumMod val="25000"/>
                </a:schemeClr>
              </a:solidFill>
              <a:cs typeface="B Zar" pitchFamily="2" charset="-78"/>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57349" name="Rectangle 5"/>
          <p:cNvSpPr>
            <a:spLocks noChangeArrowheads="1"/>
          </p:cNvSpPr>
          <p:nvPr/>
        </p:nvSpPr>
        <p:spPr bwMode="auto">
          <a:xfrm>
            <a:off x="0" y="0"/>
            <a:ext cx="25840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2</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25840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4</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32721532"/>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8" grpId="0" animBg="1"/>
      <p:bldP spid="30"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16832"/>
            <a:ext cx="6944816" cy="3721968"/>
          </a:xfrm>
        </p:spPr>
        <p:txBody>
          <a:bodyPr>
            <a:normAutofit fontScale="47500" lnSpcReduction="20000"/>
          </a:bodyPr>
          <a:lstStyle/>
          <a:p>
            <a:r>
              <a:rPr lang="fa-IR" sz="5100" dirty="0">
                <a:solidFill>
                  <a:srgbClr val="C09A2E"/>
                </a:solidFill>
              </a:rPr>
              <a:t>در</a:t>
            </a:r>
            <a:r>
              <a:rPr lang="fa-IR" sz="5100" dirty="0">
                <a:solidFill>
                  <a:srgbClr val="E14F0D"/>
                </a:solidFill>
              </a:rPr>
              <a:t> </a:t>
            </a:r>
            <a:r>
              <a:rPr lang="fa-IR" sz="5100" b="1" dirty="0">
                <a:solidFill>
                  <a:srgbClr val="E14F0D"/>
                </a:solidFill>
              </a:rPr>
              <a:t>زایمان</a:t>
            </a:r>
            <a:r>
              <a:rPr lang="fa-IR" sz="5100" dirty="0">
                <a:solidFill>
                  <a:srgbClr val="E14F0D"/>
                </a:solidFill>
              </a:rPr>
              <a:t> و یا سزارین بدون </a:t>
            </a:r>
            <a:r>
              <a:rPr lang="fa-IR" sz="5100" b="1" dirty="0">
                <a:solidFill>
                  <a:srgbClr val="E14F0D"/>
                </a:solidFill>
              </a:rPr>
              <a:t> بیهوشی </a:t>
            </a:r>
            <a:r>
              <a:rPr lang="fa-IR" sz="5100" b="1" dirty="0" smtClean="0">
                <a:solidFill>
                  <a:srgbClr val="E14F0D"/>
                </a:solidFill>
              </a:rPr>
              <a:t>عمومی</a:t>
            </a:r>
            <a:r>
              <a:rPr lang="fa-IR" dirty="0" smtClean="0"/>
              <a:t>: </a:t>
            </a:r>
          </a:p>
          <a:p>
            <a:r>
              <a:rPr lang="fa-IR" sz="4200" dirty="0" smtClean="0"/>
              <a:t>تغذیه </a:t>
            </a:r>
            <a:r>
              <a:rPr lang="fa-IR" sz="4200" dirty="0"/>
              <a:t>نوزاد با شیر مادر بلافاصله بعد از تولد حتی در اتاق زایمان یا اتاق عمل شروع می­شود. </a:t>
            </a:r>
            <a:endParaRPr lang="fa-IR" sz="4200" dirty="0" smtClean="0"/>
          </a:p>
          <a:p>
            <a:endParaRPr lang="fa-IR" sz="4200" dirty="0"/>
          </a:p>
          <a:p>
            <a:r>
              <a:rPr lang="fa-IR" sz="5100" dirty="0" smtClean="0">
                <a:solidFill>
                  <a:srgbClr val="DA5114"/>
                </a:solidFill>
              </a:rPr>
              <a:t>در </a:t>
            </a:r>
            <a:r>
              <a:rPr lang="fa-IR" sz="5100" b="1" dirty="0">
                <a:solidFill>
                  <a:srgbClr val="DA5114"/>
                </a:solidFill>
              </a:rPr>
              <a:t>سزارین با بیهوشی عمومی</a:t>
            </a:r>
            <a:r>
              <a:rPr lang="fa-IR" b="1" dirty="0"/>
              <a:t>، </a:t>
            </a:r>
            <a:r>
              <a:rPr lang="fa-IR" sz="4200" dirty="0"/>
              <a:t>ساعتی بعد از تولد و پس از برقراری تماس پوستی از پهلو با مادر و هوشیاری و آمادگی او، مادر می­تواند </a:t>
            </a:r>
            <a:r>
              <a:rPr lang="fa-IR" sz="4200" dirty="0" smtClean="0"/>
              <a:t>نوزاد </a:t>
            </a:r>
            <a:r>
              <a:rPr lang="fa-IR" sz="4200" dirty="0"/>
              <a:t>را در آغوش گرفته، او </a:t>
            </a:r>
            <a:r>
              <a:rPr lang="fa-IR" sz="4200" b="1" dirty="0"/>
              <a:t>را ببیند، لمس کند و شیر دادن را شروع نماید</a:t>
            </a:r>
            <a:r>
              <a:rPr lang="fa-IR" sz="4200" b="1" dirty="0" smtClean="0"/>
              <a:t>.</a:t>
            </a:r>
          </a:p>
          <a:p>
            <a:endParaRPr lang="fa-IR" b="1" dirty="0"/>
          </a:p>
          <a:p>
            <a:endParaRPr lang="fa-IR" b="1" dirty="0" smtClean="0"/>
          </a:p>
          <a:p>
            <a:r>
              <a:rPr lang="fa-IR" sz="4500" b="1" dirty="0" smtClean="0"/>
              <a:t> </a:t>
            </a:r>
            <a:r>
              <a:rPr lang="fa-IR" sz="4500" b="1" dirty="0">
                <a:solidFill>
                  <a:srgbClr val="00B050"/>
                </a:solidFill>
              </a:rPr>
              <a:t>نوزاد نیازمند تغذیه با شیر مادر است و شیر مادر غذایی بی­نظیر و بدون جایگزین برای اوست.</a:t>
            </a:r>
            <a:r>
              <a:rPr lang="en-US" sz="4500" dirty="0">
                <a:solidFill>
                  <a:srgbClr val="00B050"/>
                </a:solidFill>
              </a:rPr>
              <a:t/>
            </a:r>
            <a:br>
              <a:rPr lang="en-US" sz="4500" dirty="0">
                <a:solidFill>
                  <a:srgbClr val="00B050"/>
                </a:solidFill>
              </a:rPr>
            </a:br>
            <a:r>
              <a:rPr lang="fa-IR" b="1" dirty="0"/>
              <a:t> </a:t>
            </a:r>
            <a:r>
              <a:rPr lang="en-US" dirty="0"/>
              <a:t/>
            </a:r>
            <a:br>
              <a:rPr lang="en-US" dirty="0"/>
            </a:br>
            <a:endParaRPr lang="fa-IR" dirty="0"/>
          </a:p>
        </p:txBody>
      </p:sp>
    </p:spTree>
    <p:extLst>
      <p:ext uri="{BB962C8B-B14F-4D97-AF65-F5344CB8AC3E}">
        <p14:creationId xmlns:p14="http://schemas.microsoft.com/office/powerpoint/2010/main" val="1957241026"/>
      </p:ext>
    </p:extLst>
  </p:cSld>
  <p:clrMapOvr>
    <a:masterClrMapping/>
  </p:clrMapOvr>
  <p:transition spd="slow">
    <p:wheel spokes="2"/>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548681"/>
            <a:ext cx="7560840" cy="1224135"/>
          </a:xfrm>
        </p:spPr>
        <p:txBody>
          <a:bodyPr>
            <a:normAutofit fontScale="90000"/>
          </a:bodyPr>
          <a:lstStyle/>
          <a:p>
            <a:pPr rtl="1"/>
            <a:r>
              <a:rPr lang="fa-IR" b="1" dirty="0"/>
              <a:t>آموزش والدین در زمینه </a:t>
            </a:r>
            <a:r>
              <a:rPr lang="fa-IR" b="1" dirty="0" smtClean="0"/>
              <a:t>معاینات </a:t>
            </a:r>
            <a:r>
              <a:rPr lang="fa-IR" b="1" dirty="0"/>
              <a:t>دوره­ای و غربالگری نوزاد پس از ترخیص:</a:t>
            </a:r>
            <a:endParaRPr lang="en-US" dirty="0"/>
          </a:p>
        </p:txBody>
      </p:sp>
      <p:sp>
        <p:nvSpPr>
          <p:cNvPr id="3" name="Subtitle 2"/>
          <p:cNvSpPr>
            <a:spLocks noGrp="1"/>
          </p:cNvSpPr>
          <p:nvPr>
            <p:ph type="subTitle" idx="1"/>
          </p:nvPr>
        </p:nvSpPr>
        <p:spPr>
          <a:xfrm>
            <a:off x="1835696" y="2492896"/>
            <a:ext cx="6336704" cy="2736304"/>
          </a:xfrm>
        </p:spPr>
        <p:txBody>
          <a:bodyPr>
            <a:normAutofit fontScale="25000" lnSpcReduction="20000"/>
          </a:bodyPr>
          <a:lstStyle/>
          <a:p>
            <a:pPr rtl="1"/>
            <a:r>
              <a:rPr lang="fa-IR" sz="9600" dirty="0">
                <a:solidFill>
                  <a:schemeClr val="accent6">
                    <a:lumMod val="75000"/>
                  </a:schemeClr>
                </a:solidFill>
              </a:rPr>
              <a:t>وقتی نوزاد از بیمارستان مرخص می­شود، ویزیت­های پس از ترخیص فرصت مناسبی است که مادر سئوالات و یا نگرانی­هایی را که دارد با پزشک یا پرستار مطرح نموده و در مورد آن­ها توصیه­های لازم را دریافت نماید</a:t>
            </a:r>
            <a:r>
              <a:rPr lang="fa-IR" sz="8000" dirty="0">
                <a:solidFill>
                  <a:schemeClr val="accent6">
                    <a:lumMod val="75000"/>
                  </a:schemeClr>
                </a:solidFill>
              </a:rPr>
              <a:t>.</a:t>
            </a:r>
            <a:endParaRPr lang="en-US" sz="8000" dirty="0">
              <a:solidFill>
                <a:schemeClr val="accent6">
                  <a:lumMod val="75000"/>
                </a:schemeClr>
              </a:solidFill>
            </a:endParaRPr>
          </a:p>
          <a:p>
            <a:pPr rtl="1"/>
            <a:r>
              <a:rPr lang="en-US" sz="7400" dirty="0">
                <a:sym typeface="Wingdings"/>
              </a:rPr>
              <a:t></a:t>
            </a:r>
            <a:r>
              <a:rPr lang="fa-IR" sz="7400" dirty="0"/>
              <a:t> کلیه نوزادان صرف نظر از مدت حضورشان در بیمارستان، باید </a:t>
            </a:r>
            <a:r>
              <a:rPr lang="fa-IR" sz="7400" b="1" dirty="0">
                <a:solidFill>
                  <a:schemeClr val="tx1"/>
                </a:solidFill>
              </a:rPr>
              <a:t>روز سوم تا پنجم</a:t>
            </a:r>
            <a:r>
              <a:rPr lang="fa-IR" sz="7400" dirty="0">
                <a:solidFill>
                  <a:srgbClr val="FF0000"/>
                </a:solidFill>
              </a:rPr>
              <a:t> </a:t>
            </a:r>
            <a:r>
              <a:rPr lang="fa-IR" sz="7400" dirty="0"/>
              <a:t>پس از تولد توسط پزشک مورد معاینه قرار گیرند.</a:t>
            </a:r>
            <a:endParaRPr lang="en-US" sz="7400" dirty="0"/>
          </a:p>
          <a:p>
            <a:pPr rtl="1"/>
            <a:r>
              <a:rPr lang="en-US" sz="7400" dirty="0">
                <a:sym typeface="Wingdings"/>
              </a:rPr>
              <a:t></a:t>
            </a:r>
            <a:r>
              <a:rPr lang="fa-IR" sz="7400" dirty="0"/>
              <a:t> معاینه بعدی </a:t>
            </a:r>
            <a:r>
              <a:rPr lang="fa-IR" sz="7400" b="1" dirty="0"/>
              <a:t>در </a:t>
            </a:r>
            <a:r>
              <a:rPr lang="fa-IR" sz="7400" b="1" dirty="0">
                <a:solidFill>
                  <a:schemeClr val="tx1"/>
                </a:solidFill>
              </a:rPr>
              <a:t>14 یا 15 روزگی </a:t>
            </a:r>
            <a:r>
              <a:rPr lang="fa-IR" sz="7400" dirty="0"/>
              <a:t>است و معاینه بعدی در </a:t>
            </a:r>
            <a:r>
              <a:rPr lang="fa-IR" sz="7400" b="1" dirty="0">
                <a:solidFill>
                  <a:schemeClr val="tx1"/>
                </a:solidFill>
              </a:rPr>
              <a:t>یک ماهگی </a:t>
            </a:r>
            <a:r>
              <a:rPr lang="fa-IR" sz="7400" dirty="0"/>
              <a:t>است.</a:t>
            </a:r>
            <a:endParaRPr lang="en-US" sz="7400" dirty="0"/>
          </a:p>
          <a:p>
            <a:pPr rtl="1"/>
            <a:r>
              <a:rPr lang="en-US" sz="7400" dirty="0">
                <a:sym typeface="Wingdings"/>
              </a:rPr>
              <a:t></a:t>
            </a:r>
            <a:r>
              <a:rPr lang="fa-IR" sz="7400" dirty="0"/>
              <a:t> مراجعات بعدی در 2 ماهگی، 6 ماهگی، 7 ماهگی، 9 ماهگی، 12 ماهگی ، 18 ماهگی و دو سالگی است و سپس بعد از دو سالگی هر شش ماه یکبار می­باشد.</a:t>
            </a:r>
            <a:endParaRPr lang="en-US" sz="7400" dirty="0"/>
          </a:p>
        </p:txBody>
      </p:sp>
    </p:spTree>
    <p:extLst>
      <p:ext uri="{BB962C8B-B14F-4D97-AF65-F5344CB8AC3E}">
        <p14:creationId xmlns:p14="http://schemas.microsoft.com/office/powerpoint/2010/main" val="1937669917"/>
      </p:ext>
    </p:extLst>
  </p:cSld>
  <p:clrMapOvr>
    <a:masterClrMapping/>
  </p:clrMapOvr>
  <p:transition spd="slow">
    <p:wheel spokes="2"/>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Ranjbar\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2232248"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M-Ranjbar\Desktop\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76672"/>
            <a:ext cx="2160240"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C:\Users\M-Ranjbar\Desktop\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797152"/>
            <a:ext cx="2376264"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9" name="Picture 5" descr="C:\Users\M-Ranjbar\Desktop\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0104" y="4776544"/>
            <a:ext cx="172819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C:\Users\M-Ranjbar\Desktop\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2492896"/>
            <a:ext cx="2016224"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645450"/>
      </p:ext>
    </p:extLst>
  </p:cSld>
  <p:clrMapOvr>
    <a:masterClrMapping/>
  </p:clrMapOvr>
  <p:transition spd="slow">
    <p:wheel spokes="2"/>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9"/>
            <a:ext cx="7344816" cy="864095"/>
          </a:xfrm>
        </p:spPr>
        <p:txBody>
          <a:bodyPr>
            <a:normAutofit fontScale="90000"/>
          </a:bodyPr>
          <a:lstStyle/>
          <a:p>
            <a:pPr algn="r"/>
            <a:r>
              <a:rPr lang="fa-IR" b="1" dirty="0"/>
              <a:t>نکات لازم جهت حفظ ایمنی نوزاد:</a:t>
            </a:r>
            <a:r>
              <a:rPr lang="en-US" dirty="0"/>
              <a:t/>
            </a:r>
            <a:br>
              <a:rPr lang="en-US" dirty="0"/>
            </a:br>
            <a:endParaRPr lang="fa-IR" dirty="0"/>
          </a:p>
        </p:txBody>
      </p:sp>
      <p:sp>
        <p:nvSpPr>
          <p:cNvPr id="3" name="Subtitle 2"/>
          <p:cNvSpPr>
            <a:spLocks noGrp="1"/>
          </p:cNvSpPr>
          <p:nvPr>
            <p:ph type="subTitle" idx="1"/>
          </p:nvPr>
        </p:nvSpPr>
        <p:spPr>
          <a:xfrm>
            <a:off x="1979712" y="1340768"/>
            <a:ext cx="6400800" cy="1752600"/>
          </a:xfrm>
        </p:spPr>
        <p:txBody>
          <a:bodyPr>
            <a:noAutofit/>
          </a:bodyPr>
          <a:lstStyle/>
          <a:p>
            <a:pPr marL="342900" indent="-342900" algn="r" rtl="1">
              <a:buFont typeface="+mj-lt"/>
              <a:buAutoNum type="arabicPeriod"/>
            </a:pPr>
            <a:r>
              <a:rPr lang="fa-IR" sz="1600" dirty="0" smtClean="0"/>
              <a:t> </a:t>
            </a:r>
            <a:r>
              <a:rPr lang="fa-IR" sz="1800" dirty="0"/>
              <a:t>محیط زندگی نوزاد باید فاقد هر گونه مواد زیان­آور و آلوده­کننده باشد</a:t>
            </a:r>
            <a:r>
              <a:rPr lang="fa-IR" sz="1800" dirty="0" smtClean="0"/>
              <a:t>.</a:t>
            </a:r>
          </a:p>
          <a:p>
            <a:pPr marL="342900" indent="-342900" algn="r" rtl="1">
              <a:buFont typeface="+mj-lt"/>
              <a:buAutoNum type="arabicPeriod"/>
            </a:pPr>
            <a:endParaRPr lang="en-US" sz="1800" dirty="0"/>
          </a:p>
          <a:p>
            <a:pPr marL="342900" indent="-342900" algn="r" rtl="1">
              <a:buFont typeface="+mj-lt"/>
              <a:buAutoNum type="arabicPeriod"/>
            </a:pPr>
            <a:r>
              <a:rPr lang="fa-IR" sz="1800" dirty="0" smtClean="0"/>
              <a:t>از </a:t>
            </a:r>
            <a:r>
              <a:rPr lang="fa-IR" sz="1800" dirty="0"/>
              <a:t>کشیدن سیگار و هر گونه وسایل دودزا حتی دود غلیظ اسپند در خانه و محیط زندگی نوزاد، باید خودداری شود.</a:t>
            </a:r>
            <a:endParaRPr lang="en-US" sz="1800" dirty="0"/>
          </a:p>
          <a:p>
            <a:pPr marL="342900" indent="-342900" algn="r" rtl="1">
              <a:buFont typeface="+mj-lt"/>
              <a:buAutoNum type="arabicPeriod"/>
            </a:pPr>
            <a:r>
              <a:rPr lang="fa-IR" sz="1800" dirty="0" smtClean="0"/>
              <a:t>نگهداری </a:t>
            </a:r>
            <a:r>
              <a:rPr lang="fa-IR" sz="1800" dirty="0"/>
              <a:t>حیوانات دست­آموز خانگی، می­تواند انواع خطرات و عفونت­ها را برای نوزاد به وجود آورد.</a:t>
            </a:r>
            <a:endParaRPr lang="en-US" sz="1800" dirty="0"/>
          </a:p>
          <a:p>
            <a:pPr marL="342900" indent="-342900" algn="r" rtl="1">
              <a:buFont typeface="+mj-lt"/>
              <a:buAutoNum type="arabicPeriod"/>
            </a:pPr>
            <a:r>
              <a:rPr lang="fa-IR" sz="1800" dirty="0" smtClean="0"/>
              <a:t> </a:t>
            </a:r>
            <a:r>
              <a:rPr lang="fa-IR" sz="1800" dirty="0"/>
              <a:t>با توجه به اینکه سیستم عصبی تکاملی نوزاد، هنوز به رشد کافی نرسیده است برای جلوگیری از هرگونه شوک احتمالی، باید صدای تلفن موبایل، تلوزیون و ... را کم نموده و در کنار نوزاد، آرام صحبت نمود. باز و بسته کردن در و پنجره اتاق هم به آرامی انجام شود.</a:t>
            </a:r>
            <a:endParaRPr lang="en-US" sz="1800" dirty="0"/>
          </a:p>
          <a:p>
            <a:pPr marL="342900" indent="-342900" algn="r" rtl="1">
              <a:buFont typeface="+mj-lt"/>
              <a:buAutoNum type="arabicPeriod"/>
            </a:pPr>
            <a:r>
              <a:rPr lang="fa-IR" sz="1800" dirty="0" smtClean="0"/>
              <a:t>بهتر </a:t>
            </a:r>
            <a:r>
              <a:rPr lang="fa-IR" sz="1800" dirty="0"/>
              <a:t>است در کنار تخت نوزاد دماسنجی قرار داده شود تا از دمای مناسب اتاق که باید 25 تا 27 درجه سانتیگراد باشد  اطمینان حاصل شود.</a:t>
            </a:r>
            <a:endParaRPr lang="en-US" sz="1800" dirty="0"/>
          </a:p>
          <a:p>
            <a:pPr marL="342900" indent="-342900" algn="r" rtl="1">
              <a:buFont typeface="+mj-lt"/>
              <a:buAutoNum type="arabicPeriod"/>
            </a:pPr>
            <a:r>
              <a:rPr lang="fa-IR" sz="1800" dirty="0" smtClean="0"/>
              <a:t>قرار </a:t>
            </a:r>
            <a:r>
              <a:rPr lang="fa-IR" sz="1800" dirty="0"/>
              <a:t>دادن نوزاد یا تنها </a:t>
            </a:r>
            <a:r>
              <a:rPr lang="fa-IR" sz="1800"/>
              <a:t>گذاشتن </a:t>
            </a:r>
            <a:r>
              <a:rPr lang="fa-IR" sz="1800" smtClean="0"/>
              <a:t>او </a:t>
            </a:r>
            <a:r>
              <a:rPr lang="fa-IR" sz="1800" dirty="0"/>
              <a:t>روی تخت، میز، صندلی، کاناپه و حتی صندلی کودک توصیه نمی­شود زیرا خطر افتادن از ارتفاع همواره وجود دارد.</a:t>
            </a:r>
            <a:endParaRPr lang="en-US" sz="1800" dirty="0"/>
          </a:p>
          <a:p>
            <a:pPr marL="342900" indent="-342900" algn="r" rtl="1">
              <a:buFont typeface="+mj-lt"/>
              <a:buAutoNum type="arabicPeriod"/>
            </a:pPr>
            <a:r>
              <a:rPr lang="fa-IR" sz="1800" dirty="0" smtClean="0"/>
              <a:t>نوزاد </a:t>
            </a:r>
            <a:r>
              <a:rPr lang="fa-IR" sz="1800" dirty="0"/>
              <a:t>را نباید تنها در منزل رها کرد و یا مراقبت از او را به عهده کودکان یا افراد غیرمسئول گذاشت.</a:t>
            </a:r>
            <a:endParaRPr lang="en-US" sz="1800" dirty="0"/>
          </a:p>
          <a:p>
            <a:pPr marL="342900" indent="-342900" algn="r" rtl="1">
              <a:buFont typeface="+mj-lt"/>
              <a:buAutoNum type="arabicPeriod"/>
            </a:pPr>
            <a:r>
              <a:rPr lang="fa-IR" sz="1800" dirty="0" smtClean="0"/>
              <a:t>نوزاد </a:t>
            </a:r>
            <a:r>
              <a:rPr lang="fa-IR" sz="1800" dirty="0"/>
              <a:t>را باید همیشه به پشت یا به پهلوی راست خواباند.</a:t>
            </a:r>
            <a:endParaRPr lang="en-US" sz="1800" dirty="0"/>
          </a:p>
          <a:p>
            <a:pPr algn="r"/>
            <a:endParaRPr lang="fa-IR" sz="1600" dirty="0"/>
          </a:p>
        </p:txBody>
      </p:sp>
    </p:spTree>
    <p:extLst>
      <p:ext uri="{BB962C8B-B14F-4D97-AF65-F5344CB8AC3E}">
        <p14:creationId xmlns:p14="http://schemas.microsoft.com/office/powerpoint/2010/main" val="1786147465"/>
      </p:ext>
    </p:extLst>
  </p:cSld>
  <p:clrMapOvr>
    <a:masterClrMapping/>
  </p:clrMapOvr>
  <p:transition spd="slow">
    <p:wheel spokes="2"/>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3688" y="1628800"/>
            <a:ext cx="6624736" cy="4608512"/>
          </a:xfrm>
        </p:spPr>
        <p:txBody>
          <a:bodyPr>
            <a:noAutofit/>
          </a:bodyPr>
          <a:lstStyle/>
          <a:p>
            <a:pPr lvl="1" algn="r" rtl="1"/>
            <a:r>
              <a:rPr lang="fa-IR" sz="1800" dirty="0"/>
              <a:t>9</a:t>
            </a:r>
            <a:r>
              <a:rPr lang="fa-IR" sz="1800" dirty="0" smtClean="0"/>
              <a:t>.خواباندن </a:t>
            </a:r>
            <a:r>
              <a:rPr lang="fa-IR" sz="1800" dirty="0"/>
              <a:t>نوزاد نزدیک وسایل حرارتی و آشپزی احتمال بروز خطر را بیشتر می­کند به خصوص زمانی که اطفال دیگری هم در منزل حضور دشته باشند.</a:t>
            </a:r>
            <a:endParaRPr lang="en-US" sz="1800" dirty="0"/>
          </a:p>
          <a:p>
            <a:pPr algn="r" rtl="1"/>
            <a:r>
              <a:rPr lang="fa-IR" sz="1800" dirty="0" smtClean="0"/>
              <a:t>10.در </a:t>
            </a:r>
            <a:r>
              <a:rPr lang="fa-IR" sz="1800" dirty="0"/>
              <a:t>هنگام در آغوش داشتن نوزاد، به جز حالت مراقبتی آغوشی از نوشیدن مایعات داغ یا انجام آشپزی خودداری شود.</a:t>
            </a:r>
            <a:endParaRPr lang="en-US" sz="1800" dirty="0"/>
          </a:p>
          <a:p>
            <a:pPr algn="r" rtl="1"/>
            <a:r>
              <a:rPr lang="fa-IR" sz="1800" dirty="0" smtClean="0"/>
              <a:t>11.آویزان </a:t>
            </a:r>
            <a:r>
              <a:rPr lang="fa-IR" sz="1800" dirty="0"/>
              <a:t>کردن وسایلی مثل گردنبند، پلاک و ... به لباس یا تخت نوزاد  به دلیل احتمال صدمه و بلعیدن، می‏تواند زمینه­ساز خطر باشد</a:t>
            </a:r>
            <a:r>
              <a:rPr lang="fa-IR" sz="1800" dirty="0" smtClean="0"/>
              <a:t>.</a:t>
            </a:r>
            <a:endParaRPr lang="fa-IR" sz="1800" dirty="0"/>
          </a:p>
          <a:p>
            <a:pPr algn="r" rtl="1"/>
            <a:r>
              <a:rPr lang="fa-IR" sz="1800" dirty="0" smtClean="0"/>
              <a:t>12.استفاده </a:t>
            </a:r>
            <a:r>
              <a:rPr lang="fa-IR" sz="1800" dirty="0"/>
              <a:t>از پستانک (گول­زنک) و شیشه شیر، به دلیل آلودگی و مضرات بی­شمار آن به هیچ عنوان توصیه نمی­شود.</a:t>
            </a:r>
            <a:endParaRPr lang="en-US" sz="1800" dirty="0"/>
          </a:p>
          <a:p>
            <a:pPr algn="r" rtl="1"/>
            <a:r>
              <a:rPr lang="fa-IR" sz="1800" dirty="0" smtClean="0"/>
              <a:t>13.بعد </a:t>
            </a:r>
            <a:r>
              <a:rPr lang="fa-IR" sz="1800" dirty="0"/>
              <a:t>از دوران نوزادی که شیرخوار کم کم دست­هایش را تکان داده و به سمت دهانش می­برد، خطر بلعیدن اشیاء، خفگی، چنگ زدن و بریدن همواره او را تهدید می­کند. در این دوره زندگی (شیرخواری) والدین باید هوشیار بوده و بدانند که بعضی از بی­توجهی­ها قابل جبران نیست.</a:t>
            </a:r>
            <a:endParaRPr lang="en-US" sz="1800" dirty="0"/>
          </a:p>
          <a:p>
            <a:pPr algn="r" rtl="1"/>
            <a:r>
              <a:rPr lang="fa-IR" sz="1800" dirty="0"/>
              <a:t> </a:t>
            </a:r>
            <a:endParaRPr lang="en-US" sz="1800" dirty="0"/>
          </a:p>
          <a:p>
            <a:pPr algn="r"/>
            <a:endParaRPr lang="fa-IR" sz="1400" dirty="0"/>
          </a:p>
        </p:txBody>
      </p:sp>
    </p:spTree>
    <p:extLst>
      <p:ext uri="{BB962C8B-B14F-4D97-AF65-F5344CB8AC3E}">
        <p14:creationId xmlns:p14="http://schemas.microsoft.com/office/powerpoint/2010/main" val="1904986912"/>
      </p:ext>
    </p:extLst>
  </p:cSld>
  <p:clrMapOvr>
    <a:masterClrMapping/>
  </p:clrMapOvr>
  <p:transition spd="slow">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296429672"/>
              </p:ext>
            </p:extLst>
          </p:nvPr>
        </p:nvGraphicFramePr>
        <p:xfrm>
          <a:off x="285720" y="1000108"/>
          <a:ext cx="8711433" cy="5917727"/>
        </p:xfrm>
        <a:graphic>
          <a:graphicData uri="http://schemas.openxmlformats.org/drawingml/2006/table">
            <a:tbl>
              <a:tblPr rtl="1">
                <a:tableStyleId>{D113A9D2-9D6B-4929-AA2D-F23B5EE8CBE7}</a:tableStyleId>
              </a:tblPr>
              <a:tblGrid>
                <a:gridCol w="3436763"/>
                <a:gridCol w="3384408"/>
                <a:gridCol w="1890262"/>
              </a:tblGrid>
              <a:tr h="428625">
                <a:tc>
                  <a:txBody>
                    <a:bodyPr/>
                    <a:lstStyle/>
                    <a:p>
                      <a:pPr algn="ctr" rtl="1">
                        <a:lnSpc>
                          <a:spcPct val="150000"/>
                        </a:lnSpc>
                        <a:spcAft>
                          <a:spcPts val="0"/>
                        </a:spcAft>
                      </a:pPr>
                      <a:r>
                        <a:rPr lang="ar-SA" sz="2400" dirty="0">
                          <a:solidFill>
                            <a:srgbClr val="C00000"/>
                          </a:solidFill>
                        </a:rPr>
                        <a:t>نام مكمل</a:t>
                      </a:r>
                      <a:endParaRPr lang="en-US" sz="2400" b="1" dirty="0">
                        <a:solidFill>
                          <a:srgbClr val="C00000"/>
                        </a:solidFill>
                        <a:latin typeface="Times New Roman"/>
                        <a:ea typeface="Times New Roman"/>
                        <a:cs typeface="Arial"/>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2C1DB"/>
                    </a:solidFill>
                  </a:tcPr>
                </a:tc>
                <a:tc>
                  <a:txBody>
                    <a:bodyPr/>
                    <a:lstStyle/>
                    <a:p>
                      <a:pPr algn="ctr" rtl="1">
                        <a:lnSpc>
                          <a:spcPct val="150000"/>
                        </a:lnSpc>
                        <a:spcAft>
                          <a:spcPts val="0"/>
                        </a:spcAft>
                      </a:pPr>
                      <a:r>
                        <a:rPr lang="ar-SA" sz="2400" dirty="0">
                          <a:solidFill>
                            <a:srgbClr val="C00000"/>
                          </a:solidFill>
                        </a:rPr>
                        <a:t>دوره مصرف</a:t>
                      </a:r>
                      <a:endParaRPr lang="en-US" sz="2400" b="1" dirty="0">
                        <a:solidFill>
                          <a:srgbClr val="C0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2C1DB"/>
                    </a:solidFill>
                  </a:tcPr>
                </a:tc>
                <a:tc>
                  <a:txBody>
                    <a:bodyPr/>
                    <a:lstStyle/>
                    <a:p>
                      <a:pPr algn="ctr" rtl="1">
                        <a:lnSpc>
                          <a:spcPct val="150000"/>
                        </a:lnSpc>
                        <a:spcAft>
                          <a:spcPts val="0"/>
                        </a:spcAft>
                      </a:pPr>
                      <a:r>
                        <a:rPr lang="ar-SA" sz="2400" dirty="0">
                          <a:solidFill>
                            <a:srgbClr val="C00000"/>
                          </a:solidFill>
                        </a:rPr>
                        <a:t>مقدار مصرف</a:t>
                      </a:r>
                      <a:endParaRPr lang="en-US" sz="2400" b="1" dirty="0">
                        <a:solidFill>
                          <a:srgbClr val="C0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2C1DB"/>
                    </a:solidFill>
                  </a:tcPr>
                </a:tc>
              </a:tr>
              <a:tr h="1428763">
                <a:tc>
                  <a:txBody>
                    <a:bodyPr/>
                    <a:lstStyle/>
                    <a:p>
                      <a:pPr algn="justLow" rtl="1">
                        <a:lnSpc>
                          <a:spcPct val="150000"/>
                        </a:lnSpc>
                        <a:spcAft>
                          <a:spcPts val="0"/>
                        </a:spcAft>
                      </a:pPr>
                      <a:r>
                        <a:rPr lang="ar-SA" sz="2400" dirty="0">
                          <a:solidFill>
                            <a:srgbClr val="C00000"/>
                          </a:solidFill>
                        </a:rPr>
                        <a:t>1- قرص اسيدفوليك </a:t>
                      </a:r>
                      <a:endParaRPr lang="en-US" sz="2400" b="1" dirty="0">
                        <a:solidFill>
                          <a:srgbClr val="C00000"/>
                        </a:solidFill>
                        <a:latin typeface="Times New Roman"/>
                        <a:ea typeface="Times New Roman"/>
                        <a:cs typeface="Ari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C1DB"/>
                    </a:solidFill>
                  </a:tcPr>
                </a:tc>
                <a:tc>
                  <a:txBody>
                    <a:bodyPr/>
                    <a:lstStyle/>
                    <a:p>
                      <a:pPr algn="justLow" rtl="1">
                        <a:lnSpc>
                          <a:spcPct val="150000"/>
                        </a:lnSpc>
                        <a:spcAft>
                          <a:spcPts val="0"/>
                        </a:spcAft>
                      </a:pPr>
                      <a:r>
                        <a:rPr lang="ar-SA" sz="2400" dirty="0">
                          <a:solidFill>
                            <a:srgbClr val="C00000"/>
                          </a:solidFill>
                        </a:rPr>
                        <a:t>از ابتداي بارداري تا پايان آن </a:t>
                      </a:r>
                      <a:endParaRPr lang="en-US" sz="2400" b="1" dirty="0">
                        <a:solidFill>
                          <a:srgbClr val="C0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C1DB"/>
                    </a:solidFill>
                  </a:tcPr>
                </a:tc>
                <a:tc>
                  <a:txBody>
                    <a:bodyPr/>
                    <a:lstStyle/>
                    <a:p>
                      <a:pPr algn="justLow" rtl="1">
                        <a:lnSpc>
                          <a:spcPct val="150000"/>
                        </a:lnSpc>
                        <a:spcAft>
                          <a:spcPts val="0"/>
                        </a:spcAft>
                      </a:pPr>
                      <a:r>
                        <a:rPr lang="ar-SA" sz="2400">
                          <a:solidFill>
                            <a:srgbClr val="C00000"/>
                          </a:solidFill>
                        </a:rPr>
                        <a:t>روزانه 1 عدد </a:t>
                      </a:r>
                      <a:endParaRPr lang="en-US" sz="2400" b="1">
                        <a:solidFill>
                          <a:srgbClr val="C0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C1DB"/>
                    </a:solidFill>
                  </a:tcPr>
                </a:tc>
              </a:tr>
              <a:tr h="1977799">
                <a:tc>
                  <a:txBody>
                    <a:bodyPr/>
                    <a:lstStyle/>
                    <a:p>
                      <a:pPr algn="justLow" rtl="1">
                        <a:lnSpc>
                          <a:spcPct val="150000"/>
                        </a:lnSpc>
                        <a:spcAft>
                          <a:spcPts val="0"/>
                        </a:spcAft>
                      </a:pPr>
                      <a:r>
                        <a:rPr lang="ar-SA" sz="2400" dirty="0">
                          <a:solidFill>
                            <a:srgbClr val="C00000"/>
                          </a:solidFill>
                        </a:rPr>
                        <a:t>2- قرص يا كپسول مولتي ويتامين (ساده يا مينرال) </a:t>
                      </a:r>
                      <a:endParaRPr lang="en-US" sz="2400" b="1" dirty="0">
                        <a:solidFill>
                          <a:srgbClr val="C00000"/>
                        </a:solidFill>
                        <a:latin typeface="Times New Roman"/>
                        <a:ea typeface="Times New Roman"/>
                        <a:cs typeface="Ari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C1DB"/>
                    </a:solidFill>
                  </a:tcPr>
                </a:tc>
                <a:tc>
                  <a:txBody>
                    <a:bodyPr/>
                    <a:lstStyle/>
                    <a:p>
                      <a:pPr algn="justLow" rtl="1">
                        <a:lnSpc>
                          <a:spcPct val="150000"/>
                        </a:lnSpc>
                        <a:spcAft>
                          <a:spcPts val="0"/>
                        </a:spcAft>
                      </a:pPr>
                      <a:r>
                        <a:rPr lang="ar-SA" sz="2400" dirty="0">
                          <a:solidFill>
                            <a:srgbClr val="C00000"/>
                          </a:solidFill>
                        </a:rPr>
                        <a:t>از پايان ماه چهارم بارداري تا 3 ماه پس از زايمان </a:t>
                      </a:r>
                      <a:endParaRPr lang="en-US" sz="2400" b="1" dirty="0">
                        <a:solidFill>
                          <a:srgbClr val="C0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C1DB"/>
                    </a:solidFill>
                  </a:tcPr>
                </a:tc>
                <a:tc>
                  <a:txBody>
                    <a:bodyPr/>
                    <a:lstStyle/>
                    <a:p>
                      <a:pPr algn="justLow" rtl="1">
                        <a:lnSpc>
                          <a:spcPct val="150000"/>
                        </a:lnSpc>
                        <a:spcAft>
                          <a:spcPts val="0"/>
                        </a:spcAft>
                      </a:pPr>
                      <a:r>
                        <a:rPr lang="ar-SA" sz="2400" dirty="0">
                          <a:solidFill>
                            <a:srgbClr val="C00000"/>
                          </a:solidFill>
                        </a:rPr>
                        <a:t>روزانه 1 عدد </a:t>
                      </a:r>
                      <a:endParaRPr lang="en-US" sz="2400" b="1" dirty="0">
                        <a:solidFill>
                          <a:srgbClr val="C0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C1DB"/>
                    </a:solidFill>
                  </a:tcPr>
                </a:tc>
              </a:tr>
              <a:tr h="1962525">
                <a:tc>
                  <a:txBody>
                    <a:bodyPr/>
                    <a:lstStyle/>
                    <a:p>
                      <a:pPr algn="justLow" rtl="1">
                        <a:lnSpc>
                          <a:spcPct val="150000"/>
                        </a:lnSpc>
                        <a:spcAft>
                          <a:spcPts val="0"/>
                        </a:spcAft>
                      </a:pPr>
                      <a:r>
                        <a:rPr lang="ar-SA" sz="2400" dirty="0">
                          <a:solidFill>
                            <a:srgbClr val="C00000"/>
                          </a:solidFill>
                        </a:rPr>
                        <a:t>3- قرص آهن </a:t>
                      </a:r>
                      <a:endParaRPr lang="en-US" sz="2400" b="1" dirty="0">
                        <a:solidFill>
                          <a:srgbClr val="C00000"/>
                        </a:solidFill>
                        <a:latin typeface="Times New Roman"/>
                        <a:ea typeface="Times New Roman"/>
                        <a:cs typeface="Ari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2C1DB"/>
                    </a:solidFill>
                  </a:tcPr>
                </a:tc>
                <a:tc>
                  <a:txBody>
                    <a:bodyPr/>
                    <a:lstStyle/>
                    <a:p>
                      <a:pPr algn="justLow" rtl="1">
                        <a:lnSpc>
                          <a:spcPct val="150000"/>
                        </a:lnSpc>
                        <a:spcAft>
                          <a:spcPts val="0"/>
                        </a:spcAft>
                      </a:pPr>
                      <a:r>
                        <a:rPr lang="ar-SA" sz="2400" dirty="0">
                          <a:solidFill>
                            <a:srgbClr val="C00000"/>
                          </a:solidFill>
                        </a:rPr>
                        <a:t>از پايان ماه چهارم بارداري تا 3 ماه پس از زايمان </a:t>
                      </a:r>
                      <a:endParaRPr lang="en-US" sz="2400" b="1" dirty="0">
                        <a:solidFill>
                          <a:srgbClr val="C0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2C1DB"/>
                    </a:solidFill>
                  </a:tcPr>
                </a:tc>
                <a:tc>
                  <a:txBody>
                    <a:bodyPr/>
                    <a:lstStyle/>
                    <a:p>
                      <a:pPr algn="justLow" rtl="1">
                        <a:lnSpc>
                          <a:spcPct val="150000"/>
                        </a:lnSpc>
                        <a:spcAft>
                          <a:spcPts val="0"/>
                        </a:spcAft>
                      </a:pPr>
                      <a:r>
                        <a:rPr lang="ar-SA" sz="2400" dirty="0">
                          <a:solidFill>
                            <a:srgbClr val="C00000"/>
                          </a:solidFill>
                        </a:rPr>
                        <a:t>روزانه 1 عدد </a:t>
                      </a:r>
                      <a:endParaRPr lang="en-US" sz="2400" b="1" dirty="0">
                        <a:solidFill>
                          <a:srgbClr val="C00000"/>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B2C1DB"/>
                    </a:solidFill>
                  </a:tcPr>
                </a:tc>
              </a:tr>
            </a:tbl>
          </a:graphicData>
        </a:graphic>
      </p:graphicFrame>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rgbClr val="000000"/>
                </a:solidFill>
                <a:effectLst/>
                <a:latin typeface="Arial"/>
                <a:ea typeface="Times New Roman" pitchFamily="18" charset="0"/>
                <a:cs typeface="Tahoma"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0" y="285728"/>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ar-SA" sz="2000" b="0" i="0" u="none" strike="noStrike" cap="none" normalizeH="0" baseline="0" dirty="0" smtClean="0">
                <a:ln>
                  <a:noFill/>
                </a:ln>
                <a:solidFill>
                  <a:srgbClr val="333399"/>
                </a:solidFill>
                <a:effectLst/>
                <a:latin typeface="Tahoma" pitchFamily="34" charset="0"/>
                <a:ea typeface="Times New Roman" pitchFamily="18" charset="0"/>
                <a:cs typeface="B Zar" pitchFamily="2" charset="-78"/>
              </a:rPr>
              <a:t>در شرايط طبيعي نوع، زمان و مقدار مصرف اين مكملها طبق جدول ذيل مي باشد: </a:t>
            </a:r>
            <a:endParaRPr kumimoji="0" lang="ar-SA" sz="2000" b="0" i="0" u="none" strike="noStrike" cap="none" normalizeH="0" baseline="0" dirty="0" smtClean="0">
              <a:ln>
                <a:noFill/>
              </a:ln>
              <a:solidFill>
                <a:srgbClr val="333399"/>
              </a:solidFill>
              <a:effectLst/>
              <a:latin typeface="Arial" pitchFamily="34" charset="0"/>
              <a:cs typeface="B Zar" pitchFamily="2" charset="-78"/>
            </a:endParaRPr>
          </a:p>
        </p:txBody>
      </p:sp>
    </p:spTree>
    <p:extLst>
      <p:ext uri="{BB962C8B-B14F-4D97-AF65-F5344CB8AC3E}">
        <p14:creationId xmlns:p14="http://schemas.microsoft.com/office/powerpoint/2010/main" val="12265033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graphicEl>
                                              <a:dgm id="{F32418BF-1021-4A01-A78D-1D04FDB89E33}"/>
                                            </p:graphicEl>
                                          </p:spTgt>
                                        </p:tgtEl>
                                        <p:attrNameLst>
                                          <p:attrName>style.visibility</p:attrName>
                                        </p:attrNameLst>
                                      </p:cBhvr>
                                      <p:to>
                                        <p:strVal val="visible"/>
                                      </p:to>
                                    </p:set>
                                    <p:animEffect transition="in" filter="wipe(down)">
                                      <p:cBhvr>
                                        <p:cTn id="7" dur="1000"/>
                                        <p:tgtEl>
                                          <p:spTgt spid="2">
                                            <p:graphicEl>
                                              <a:dgm id="{F32418BF-1021-4A01-A78D-1D04FDB89E33}"/>
                                            </p:graphic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graphicEl>
                                              <a:dgm id="{915C3268-0A7A-4A9F-ADE1-092F1AC79C55}"/>
                                            </p:graphicEl>
                                          </p:spTgt>
                                        </p:tgtEl>
                                        <p:attrNameLst>
                                          <p:attrName>style.visibility</p:attrName>
                                        </p:attrNameLst>
                                      </p:cBhvr>
                                      <p:to>
                                        <p:strVal val="visible"/>
                                      </p:to>
                                    </p:set>
                                    <p:animEffect transition="in" filter="wipe(down)">
                                      <p:cBhvr>
                                        <p:cTn id="11" dur="1000"/>
                                        <p:tgtEl>
                                          <p:spTgt spid="2">
                                            <p:graphicEl>
                                              <a:dgm id="{915C3268-0A7A-4A9F-ADE1-092F1AC79C55}"/>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2">
                                            <p:graphicEl>
                                              <a:dgm id="{B2D40C72-ECBE-485C-870D-9AE1647D1A42}"/>
                                            </p:graphicEl>
                                          </p:spTgt>
                                        </p:tgtEl>
                                        <p:attrNameLst>
                                          <p:attrName>style.visibility</p:attrName>
                                        </p:attrNameLst>
                                      </p:cBhvr>
                                      <p:to>
                                        <p:strVal val="visible"/>
                                      </p:to>
                                    </p:set>
                                    <p:animEffect transition="in" filter="wipe(down)">
                                      <p:cBhvr>
                                        <p:cTn id="15" dur="1000"/>
                                        <p:tgtEl>
                                          <p:spTgt spid="2">
                                            <p:graphicEl>
                                              <a:dgm id="{B2D40C72-ECBE-485C-870D-9AE1647D1A42}"/>
                                            </p:graphic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2">
                                            <p:graphicEl>
                                              <a:dgm id="{1B70102B-255D-4973-8647-ABC51537DFBC}"/>
                                            </p:graphicEl>
                                          </p:spTgt>
                                        </p:tgtEl>
                                        <p:attrNameLst>
                                          <p:attrName>style.visibility</p:attrName>
                                        </p:attrNameLst>
                                      </p:cBhvr>
                                      <p:to>
                                        <p:strVal val="visible"/>
                                      </p:to>
                                    </p:set>
                                    <p:animEffect transition="in" filter="wipe(down)">
                                      <p:cBhvr>
                                        <p:cTn id="19" dur="1000"/>
                                        <p:tgtEl>
                                          <p:spTgt spid="2">
                                            <p:graphicEl>
                                              <a:dgm id="{1B70102B-255D-4973-8647-ABC51537DFBC}"/>
                                            </p:graphic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2">
                                            <p:graphicEl>
                                              <a:dgm id="{A878C617-3514-4385-8CD8-D1A27DAF6B90}"/>
                                            </p:graphicEl>
                                          </p:spTgt>
                                        </p:tgtEl>
                                        <p:attrNameLst>
                                          <p:attrName>style.visibility</p:attrName>
                                        </p:attrNameLst>
                                      </p:cBhvr>
                                      <p:to>
                                        <p:strVal val="visible"/>
                                      </p:to>
                                    </p:set>
                                    <p:animEffect transition="in" filter="wipe(down)">
                                      <p:cBhvr>
                                        <p:cTn id="23" dur="1000"/>
                                        <p:tgtEl>
                                          <p:spTgt spid="2">
                                            <p:graphicEl>
                                              <a:dgm id="{A878C617-3514-4385-8CD8-D1A27DAF6B90}"/>
                                            </p:graphicEl>
                                          </p:spTgt>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2">
                                            <p:graphicEl>
                                              <a:dgm id="{DEC24A78-A902-4BCB-BD7D-DFA053183DB2}"/>
                                            </p:graphicEl>
                                          </p:spTgt>
                                        </p:tgtEl>
                                        <p:attrNameLst>
                                          <p:attrName>style.visibility</p:attrName>
                                        </p:attrNameLst>
                                      </p:cBhvr>
                                      <p:to>
                                        <p:strVal val="visible"/>
                                      </p:to>
                                    </p:set>
                                    <p:animEffect transition="in" filter="wipe(down)">
                                      <p:cBhvr>
                                        <p:cTn id="27" dur="1000"/>
                                        <p:tgtEl>
                                          <p:spTgt spid="2">
                                            <p:graphicEl>
                                              <a:dgm id="{DEC24A78-A902-4BCB-BD7D-DFA053183DB2}"/>
                                            </p:graphicEl>
                                          </p:spTgt>
                                        </p:tgtEl>
                                      </p:cBhvr>
                                    </p:animEffect>
                                  </p:childTnLst>
                                </p:cTn>
                              </p:par>
                            </p:childTnLst>
                          </p:cTn>
                        </p:par>
                        <p:par>
                          <p:cTn id="28" fill="hold">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2">
                                            <p:graphicEl>
                                              <a:dgm id="{D7EA4278-6AF7-49BE-AA01-C8F0EDB97AE6}"/>
                                            </p:graphicEl>
                                          </p:spTgt>
                                        </p:tgtEl>
                                        <p:attrNameLst>
                                          <p:attrName>style.visibility</p:attrName>
                                        </p:attrNameLst>
                                      </p:cBhvr>
                                      <p:to>
                                        <p:strVal val="visible"/>
                                      </p:to>
                                    </p:set>
                                    <p:animEffect transition="in" filter="wipe(down)">
                                      <p:cBhvr>
                                        <p:cTn id="31" dur="1000"/>
                                        <p:tgtEl>
                                          <p:spTgt spid="2">
                                            <p:graphicEl>
                                              <a:dgm id="{D7EA4278-6AF7-49BE-AA01-C8F0EDB97AE6}"/>
                                            </p:graphicEl>
                                          </p:spTgt>
                                        </p:tgtEl>
                                      </p:cBhvr>
                                    </p:animEffect>
                                  </p:childTnLst>
                                </p:cTn>
                              </p:par>
                            </p:childTnLst>
                          </p:cTn>
                        </p:par>
                        <p:par>
                          <p:cTn id="32" fill="hold">
                            <p:stCondLst>
                              <p:cond delay="7000"/>
                            </p:stCondLst>
                            <p:childTnLst>
                              <p:par>
                                <p:cTn id="33" presetID="22" presetClass="entr" presetSubtype="4" fill="hold" grpId="0" nodeType="afterEffect">
                                  <p:stCondLst>
                                    <p:cond delay="0"/>
                                  </p:stCondLst>
                                  <p:childTnLst>
                                    <p:set>
                                      <p:cBhvr>
                                        <p:cTn id="34" dur="1" fill="hold">
                                          <p:stCondLst>
                                            <p:cond delay="0"/>
                                          </p:stCondLst>
                                        </p:cTn>
                                        <p:tgtEl>
                                          <p:spTgt spid="2">
                                            <p:graphicEl>
                                              <a:dgm id="{B3F016BA-EEB2-4A3D-8FE4-CF5DC4060863}"/>
                                            </p:graphicEl>
                                          </p:spTgt>
                                        </p:tgtEl>
                                        <p:attrNameLst>
                                          <p:attrName>style.visibility</p:attrName>
                                        </p:attrNameLst>
                                      </p:cBhvr>
                                      <p:to>
                                        <p:strVal val="visible"/>
                                      </p:to>
                                    </p:set>
                                    <p:animEffect transition="in" filter="wipe(down)">
                                      <p:cBhvr>
                                        <p:cTn id="35" dur="1000"/>
                                        <p:tgtEl>
                                          <p:spTgt spid="2">
                                            <p:graphicEl>
                                              <a:dgm id="{B3F016BA-EEB2-4A3D-8FE4-CF5DC4060863}"/>
                                            </p:graphicEl>
                                          </p:spTgt>
                                        </p:tgtEl>
                                      </p:cBhvr>
                                    </p:animEffect>
                                  </p:childTnLst>
                                </p:cTn>
                              </p:par>
                            </p:childTnLst>
                          </p:cTn>
                        </p:par>
                        <p:par>
                          <p:cTn id="36" fill="hold">
                            <p:stCondLst>
                              <p:cond delay="8000"/>
                            </p:stCondLst>
                            <p:childTnLst>
                              <p:par>
                                <p:cTn id="37" presetID="22" presetClass="entr" presetSubtype="4" fill="hold" grpId="0" nodeType="afterEffect">
                                  <p:stCondLst>
                                    <p:cond delay="0"/>
                                  </p:stCondLst>
                                  <p:childTnLst>
                                    <p:set>
                                      <p:cBhvr>
                                        <p:cTn id="38" dur="1" fill="hold">
                                          <p:stCondLst>
                                            <p:cond delay="0"/>
                                          </p:stCondLst>
                                        </p:cTn>
                                        <p:tgtEl>
                                          <p:spTgt spid="2">
                                            <p:graphicEl>
                                              <a:dgm id="{064E4E57-C62D-4830-84E4-767D4A8F9043}"/>
                                            </p:graphicEl>
                                          </p:spTgt>
                                        </p:tgtEl>
                                        <p:attrNameLst>
                                          <p:attrName>style.visibility</p:attrName>
                                        </p:attrNameLst>
                                      </p:cBhvr>
                                      <p:to>
                                        <p:strVal val="visible"/>
                                      </p:to>
                                    </p:set>
                                    <p:animEffect transition="in" filter="wipe(down)">
                                      <p:cBhvr>
                                        <p:cTn id="39" dur="1000"/>
                                        <p:tgtEl>
                                          <p:spTgt spid="2">
                                            <p:graphicEl>
                                              <a:dgm id="{064E4E57-C62D-4830-84E4-767D4A8F9043}"/>
                                            </p:graphicEl>
                                          </p:spTgt>
                                        </p:tgtEl>
                                      </p:cBhvr>
                                    </p:animEffect>
                                  </p:childTnLst>
                                </p:cTn>
                              </p:par>
                            </p:childTnLst>
                          </p:cTn>
                        </p:par>
                        <p:par>
                          <p:cTn id="40" fill="hold">
                            <p:stCondLst>
                              <p:cond delay="9000"/>
                            </p:stCondLst>
                            <p:childTnLst>
                              <p:par>
                                <p:cTn id="41" presetID="22" presetClass="entr" presetSubtype="4" fill="hold" grpId="0" nodeType="afterEffect">
                                  <p:stCondLst>
                                    <p:cond delay="0"/>
                                  </p:stCondLst>
                                  <p:childTnLst>
                                    <p:set>
                                      <p:cBhvr>
                                        <p:cTn id="42" dur="1" fill="hold">
                                          <p:stCondLst>
                                            <p:cond delay="0"/>
                                          </p:stCondLst>
                                        </p:cTn>
                                        <p:tgtEl>
                                          <p:spTgt spid="2">
                                            <p:graphicEl>
                                              <a:dgm id="{45BC4EA1-07C9-4436-8CF9-3E6C3C18BA01}"/>
                                            </p:graphicEl>
                                          </p:spTgt>
                                        </p:tgtEl>
                                        <p:attrNameLst>
                                          <p:attrName>style.visibility</p:attrName>
                                        </p:attrNameLst>
                                      </p:cBhvr>
                                      <p:to>
                                        <p:strVal val="visible"/>
                                      </p:to>
                                    </p:set>
                                    <p:animEffect transition="in" filter="wipe(down)">
                                      <p:cBhvr>
                                        <p:cTn id="43" dur="1000"/>
                                        <p:tgtEl>
                                          <p:spTgt spid="2">
                                            <p:graphicEl>
                                              <a:dgm id="{45BC4EA1-07C9-4436-8CF9-3E6C3C18BA01}"/>
                                            </p:graphicEl>
                                          </p:spTgt>
                                        </p:tgtEl>
                                      </p:cBhvr>
                                    </p:animEffect>
                                  </p:childTnLst>
                                </p:cTn>
                              </p:par>
                            </p:childTnLst>
                          </p:cTn>
                        </p:par>
                        <p:par>
                          <p:cTn id="44" fill="hold">
                            <p:stCondLst>
                              <p:cond delay="10000"/>
                            </p:stCondLst>
                            <p:childTnLst>
                              <p:par>
                                <p:cTn id="45" presetID="22" presetClass="entr" presetSubtype="4" fill="hold" grpId="0" nodeType="afterEffect">
                                  <p:stCondLst>
                                    <p:cond delay="0"/>
                                  </p:stCondLst>
                                  <p:childTnLst>
                                    <p:set>
                                      <p:cBhvr>
                                        <p:cTn id="46" dur="1" fill="hold">
                                          <p:stCondLst>
                                            <p:cond delay="0"/>
                                          </p:stCondLst>
                                        </p:cTn>
                                        <p:tgtEl>
                                          <p:spTgt spid="2">
                                            <p:graphicEl>
                                              <a:dgm id="{51ADB452-5141-4A2F-BCDB-EA54E65A8F7E}"/>
                                            </p:graphicEl>
                                          </p:spTgt>
                                        </p:tgtEl>
                                        <p:attrNameLst>
                                          <p:attrName>style.visibility</p:attrName>
                                        </p:attrNameLst>
                                      </p:cBhvr>
                                      <p:to>
                                        <p:strVal val="visible"/>
                                      </p:to>
                                    </p:set>
                                    <p:animEffect transition="in" filter="wipe(down)">
                                      <p:cBhvr>
                                        <p:cTn id="47" dur="1000"/>
                                        <p:tgtEl>
                                          <p:spTgt spid="2">
                                            <p:graphicEl>
                                              <a:dgm id="{51ADB452-5141-4A2F-BCDB-EA54E65A8F7E}"/>
                                            </p:graphicEl>
                                          </p:spTgt>
                                        </p:tgtEl>
                                      </p:cBhvr>
                                    </p:animEffect>
                                  </p:childTnLst>
                                </p:cTn>
                              </p:par>
                            </p:childTnLst>
                          </p:cTn>
                        </p:par>
                        <p:par>
                          <p:cTn id="48" fill="hold">
                            <p:stCondLst>
                              <p:cond delay="11000"/>
                            </p:stCondLst>
                            <p:childTnLst>
                              <p:par>
                                <p:cTn id="49" presetID="22" presetClass="entr" presetSubtype="4" fill="hold" grpId="0" nodeType="afterEffect">
                                  <p:stCondLst>
                                    <p:cond delay="0"/>
                                  </p:stCondLst>
                                  <p:childTnLst>
                                    <p:set>
                                      <p:cBhvr>
                                        <p:cTn id="50" dur="1" fill="hold">
                                          <p:stCondLst>
                                            <p:cond delay="0"/>
                                          </p:stCondLst>
                                        </p:cTn>
                                        <p:tgtEl>
                                          <p:spTgt spid="2">
                                            <p:graphicEl>
                                              <a:dgm id="{C00C8A76-06E6-410A-BF5B-65C6990F3830}"/>
                                            </p:graphicEl>
                                          </p:spTgt>
                                        </p:tgtEl>
                                        <p:attrNameLst>
                                          <p:attrName>style.visibility</p:attrName>
                                        </p:attrNameLst>
                                      </p:cBhvr>
                                      <p:to>
                                        <p:strVal val="visible"/>
                                      </p:to>
                                    </p:set>
                                    <p:animEffect transition="in" filter="wipe(down)">
                                      <p:cBhvr>
                                        <p:cTn id="51" dur="1000"/>
                                        <p:tgtEl>
                                          <p:spTgt spid="2">
                                            <p:graphicEl>
                                              <a:dgm id="{C00C8A76-06E6-410A-BF5B-65C6990F3830}"/>
                                            </p:graphicEl>
                                          </p:spTgt>
                                        </p:tgtEl>
                                      </p:cBhvr>
                                    </p:animEffect>
                                  </p:childTnLst>
                                </p:cTn>
                              </p:par>
                            </p:childTnLst>
                          </p:cTn>
                        </p:par>
                        <p:par>
                          <p:cTn id="52" fill="hold">
                            <p:stCondLst>
                              <p:cond delay="12000"/>
                            </p:stCondLst>
                            <p:childTnLst>
                              <p:par>
                                <p:cTn id="53" presetID="22" presetClass="entr" presetSubtype="4" fill="hold" grpId="0" nodeType="afterEffect">
                                  <p:stCondLst>
                                    <p:cond delay="0"/>
                                  </p:stCondLst>
                                  <p:childTnLst>
                                    <p:set>
                                      <p:cBhvr>
                                        <p:cTn id="54" dur="1" fill="hold">
                                          <p:stCondLst>
                                            <p:cond delay="0"/>
                                          </p:stCondLst>
                                        </p:cTn>
                                        <p:tgtEl>
                                          <p:spTgt spid="2">
                                            <p:graphicEl>
                                              <a:dgm id="{456B5A2B-A72C-460D-BD60-68F32AA4851F}"/>
                                            </p:graphicEl>
                                          </p:spTgt>
                                        </p:tgtEl>
                                        <p:attrNameLst>
                                          <p:attrName>style.visibility</p:attrName>
                                        </p:attrNameLst>
                                      </p:cBhvr>
                                      <p:to>
                                        <p:strVal val="visible"/>
                                      </p:to>
                                    </p:set>
                                    <p:animEffect transition="in" filter="wipe(down)">
                                      <p:cBhvr>
                                        <p:cTn id="55" dur="1000"/>
                                        <p:tgtEl>
                                          <p:spTgt spid="2">
                                            <p:graphicEl>
                                              <a:dgm id="{456B5A2B-A72C-460D-BD60-68F32AA485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9124" y="500042"/>
            <a:ext cx="4286280" cy="1384995"/>
          </a:xfrm>
          <a:prstGeom prst="rect">
            <a:avLst/>
          </a:prstGeom>
        </p:spPr>
        <p:txBody>
          <a:bodyPr wrap="square">
            <a:spAutoFit/>
          </a:bodyPr>
          <a:lstStyle/>
          <a:p>
            <a:endParaRPr lang="fa-IR" sz="2800" dirty="0" smtClean="0">
              <a:solidFill>
                <a:schemeClr val="accent6">
                  <a:lumMod val="75000"/>
                </a:schemeClr>
              </a:solidFill>
              <a:cs typeface="B Titr" pitchFamily="2" charset="-78"/>
            </a:endParaRPr>
          </a:p>
          <a:p>
            <a:r>
              <a:rPr lang="fa-IR" sz="2800" dirty="0" smtClean="0">
                <a:solidFill>
                  <a:schemeClr val="accent6">
                    <a:lumMod val="75000"/>
                  </a:schemeClr>
                </a:solidFill>
                <a:cs typeface="B Titr" pitchFamily="2" charset="-78"/>
              </a:rPr>
              <a:t>حاملگی های آسیب پذیر:</a:t>
            </a:r>
          </a:p>
          <a:p>
            <a:endParaRPr lang="fa-IR" sz="2800" dirty="0">
              <a:solidFill>
                <a:schemeClr val="accent6">
                  <a:lumMod val="75000"/>
                </a:schemeClr>
              </a:solidFill>
              <a:cs typeface="B Titr" pitchFamily="2" charset="-78"/>
            </a:endParaRPr>
          </a:p>
        </p:txBody>
      </p:sp>
      <p:sp>
        <p:nvSpPr>
          <p:cNvPr id="3" name="Rectangle 2"/>
          <p:cNvSpPr/>
          <p:nvPr/>
        </p:nvSpPr>
        <p:spPr>
          <a:xfrm>
            <a:off x="0" y="1142984"/>
            <a:ext cx="8929718" cy="3139321"/>
          </a:xfrm>
          <a:prstGeom prst="rect">
            <a:avLst/>
          </a:prstGeom>
        </p:spPr>
        <p:txBody>
          <a:bodyPr wrap="square">
            <a:spAutoFit/>
          </a:bodyPr>
          <a:lstStyle/>
          <a:p>
            <a:endParaRPr lang="fa-IR" dirty="0" smtClean="0">
              <a:cs typeface="B Titr" pitchFamily="2" charset="-78"/>
            </a:endParaRPr>
          </a:p>
          <a:p>
            <a:r>
              <a:rPr lang="ar-SA" dirty="0" smtClean="0">
                <a:solidFill>
                  <a:srgbClr val="FFFF00"/>
                </a:solidFill>
                <a:cs typeface="B Titr" pitchFamily="2" charset="-78"/>
              </a:rPr>
              <a:t>حاملگي </a:t>
            </a:r>
            <a:r>
              <a:rPr lang="ar-SA" dirty="0">
                <a:solidFill>
                  <a:srgbClr val="FFFF00"/>
                </a:solidFill>
                <a:cs typeface="B Titr" pitchFamily="2" charset="-78"/>
              </a:rPr>
              <a:t>هاي </a:t>
            </a:r>
            <a:r>
              <a:rPr lang="fa-IR" dirty="0" smtClean="0">
                <a:solidFill>
                  <a:srgbClr val="FFFF00"/>
                </a:solidFill>
                <a:cs typeface="B Titr" pitchFamily="2" charset="-78"/>
              </a:rPr>
              <a:t>آسیب پذیر دربرنامه باروری سالم وجمعیت ،</a:t>
            </a:r>
            <a:r>
              <a:rPr lang="ar-SA" dirty="0" smtClean="0">
                <a:solidFill>
                  <a:srgbClr val="FFFF00"/>
                </a:solidFill>
                <a:cs typeface="B Titr" pitchFamily="2" charset="-78"/>
              </a:rPr>
              <a:t>حاملگي </a:t>
            </a:r>
            <a:r>
              <a:rPr lang="ar-SA" dirty="0">
                <a:solidFill>
                  <a:srgbClr val="FFFF00"/>
                </a:solidFill>
                <a:cs typeface="B Titr" pitchFamily="2" charset="-78"/>
              </a:rPr>
              <a:t>هاي زير 18 سال، بالاي 35 سال، </a:t>
            </a:r>
            <a:r>
              <a:rPr lang="fa-IR" dirty="0" smtClean="0">
                <a:solidFill>
                  <a:srgbClr val="FFFF00"/>
                </a:solidFill>
                <a:cs typeface="B Titr" pitchFamily="2" charset="-78"/>
              </a:rPr>
              <a:t>فرزند</a:t>
            </a:r>
            <a:r>
              <a:rPr lang="ar-SA" dirty="0" smtClean="0">
                <a:solidFill>
                  <a:srgbClr val="FFFF00"/>
                </a:solidFill>
                <a:cs typeface="B Titr" pitchFamily="2" charset="-78"/>
              </a:rPr>
              <a:t>کمتر </a:t>
            </a:r>
            <a:r>
              <a:rPr lang="ar-SA" dirty="0">
                <a:solidFill>
                  <a:srgbClr val="FFFF00"/>
                </a:solidFill>
                <a:cs typeface="B Titr" pitchFamily="2" charset="-78"/>
              </a:rPr>
              <a:t>از 3 سال </a:t>
            </a:r>
            <a:r>
              <a:rPr lang="fa-IR" dirty="0" smtClean="0">
                <a:solidFill>
                  <a:srgbClr val="FFFF00"/>
                </a:solidFill>
                <a:cs typeface="B Titr" pitchFamily="2" charset="-78"/>
              </a:rPr>
              <a:t>،</a:t>
            </a:r>
            <a:r>
              <a:rPr lang="ar-SA" dirty="0" smtClean="0">
                <a:solidFill>
                  <a:srgbClr val="FFFF00"/>
                </a:solidFill>
                <a:cs typeface="B Titr" pitchFamily="2" charset="-78"/>
              </a:rPr>
              <a:t>بارداريهاي </a:t>
            </a:r>
            <a:r>
              <a:rPr lang="ar-SA" dirty="0">
                <a:solidFill>
                  <a:srgbClr val="FFFF00"/>
                </a:solidFill>
                <a:cs typeface="B Titr" pitchFamily="2" charset="-78"/>
              </a:rPr>
              <a:t>پنجم و بالاتر </a:t>
            </a:r>
            <a:r>
              <a:rPr lang="fa-IR" dirty="0" smtClean="0">
                <a:solidFill>
                  <a:srgbClr val="FFFF00"/>
                </a:solidFill>
                <a:cs typeface="B Titr" pitchFamily="2" charset="-78"/>
              </a:rPr>
              <a:t>درنظرگرفته میشود.</a:t>
            </a:r>
          </a:p>
          <a:p>
            <a:endParaRPr lang="fa-IR" dirty="0">
              <a:cs typeface="B Titr" pitchFamily="2" charset="-78"/>
            </a:endParaRPr>
          </a:p>
          <a:p>
            <a:endParaRPr lang="fa-IR" dirty="0" smtClean="0">
              <a:cs typeface="B Titr" pitchFamily="2" charset="-78"/>
            </a:endParaRPr>
          </a:p>
          <a:p>
            <a:endParaRPr lang="fa-IR" dirty="0" smtClean="0">
              <a:cs typeface="B Titr" pitchFamily="2" charset="-78"/>
            </a:endParaRPr>
          </a:p>
          <a:p>
            <a:endParaRPr lang="fa-IR" dirty="0">
              <a:cs typeface="B Titr" pitchFamily="2" charset="-78"/>
            </a:endParaRPr>
          </a:p>
          <a:p>
            <a:endParaRPr lang="fa-IR" dirty="0" smtClean="0">
              <a:cs typeface="B Titr" pitchFamily="2" charset="-78"/>
            </a:endParaRPr>
          </a:p>
          <a:p>
            <a:endParaRPr lang="fa-IR" dirty="0" smtClean="0">
              <a:cs typeface="B Titr" pitchFamily="2" charset="-78"/>
            </a:endParaRPr>
          </a:p>
          <a:p>
            <a:endParaRPr lang="fa-IR" dirty="0"/>
          </a:p>
          <a:p>
            <a:endParaRPr lang="fa-IR" dirty="0" smtClean="0"/>
          </a:p>
        </p:txBody>
      </p:sp>
      <p:sp>
        <p:nvSpPr>
          <p:cNvPr id="4" name="Rectangle 3"/>
          <p:cNvSpPr/>
          <p:nvPr/>
        </p:nvSpPr>
        <p:spPr>
          <a:xfrm>
            <a:off x="142860" y="2492896"/>
            <a:ext cx="8643998" cy="2246769"/>
          </a:xfrm>
          <a:prstGeom prst="rect">
            <a:avLst/>
          </a:prstGeom>
        </p:spPr>
        <p:txBody>
          <a:bodyPr wrap="square">
            <a:spAutoFit/>
          </a:bodyPr>
          <a:lstStyle/>
          <a:p>
            <a:r>
              <a:rPr lang="ar-SA" sz="2000" dirty="0">
                <a:cs typeface="B Titr" pitchFamily="2" charset="-78"/>
              </a:rPr>
              <a:t>تعدادي از ناهنجاري هاي مادرزادي مانند (سندرم داون) با بارداري در سنين بالا مرتبط هستند و امکان بوجود آمدن </a:t>
            </a:r>
            <a:r>
              <a:rPr lang="fa-IR" sz="2000" dirty="0" smtClean="0">
                <a:cs typeface="B Titr" pitchFamily="2" charset="-78"/>
              </a:rPr>
              <a:t>نقص </a:t>
            </a:r>
            <a:r>
              <a:rPr lang="ar-SA" sz="2000" dirty="0" smtClean="0">
                <a:cs typeface="B Titr" pitchFamily="2" charset="-78"/>
              </a:rPr>
              <a:t>کروموزومي </a:t>
            </a:r>
            <a:r>
              <a:rPr lang="ar-SA" sz="2000" dirty="0">
                <a:cs typeface="B Titr" pitchFamily="2" charset="-78"/>
              </a:rPr>
              <a:t>در حاملگي هاي بعدي مادري که داراي يک کودک مبتلا به </a:t>
            </a:r>
            <a:r>
              <a:rPr lang="fa-IR" sz="2000" dirty="0" smtClean="0">
                <a:cs typeface="B Titr" pitchFamily="2" charset="-78"/>
              </a:rPr>
              <a:t>نقص </a:t>
            </a:r>
            <a:r>
              <a:rPr lang="ar-SA" sz="2000" dirty="0" smtClean="0">
                <a:cs typeface="B Titr" pitchFamily="2" charset="-78"/>
              </a:rPr>
              <a:t>کوروموزومي </a:t>
            </a:r>
            <a:r>
              <a:rPr lang="ar-SA" sz="2000" dirty="0">
                <a:cs typeface="B Titr" pitchFamily="2" charset="-78"/>
              </a:rPr>
              <a:t>است زيادتر </a:t>
            </a:r>
            <a:r>
              <a:rPr lang="ar-SA" sz="2000" dirty="0" smtClean="0">
                <a:cs typeface="B Titr" pitchFamily="2" charset="-78"/>
              </a:rPr>
              <a:t>خواهد</a:t>
            </a:r>
            <a:r>
              <a:rPr lang="fa-IR" sz="2000" dirty="0" smtClean="0">
                <a:cs typeface="B Titr" pitchFamily="2" charset="-78"/>
              </a:rPr>
              <a:t>شد.</a:t>
            </a:r>
          </a:p>
          <a:p>
            <a:endParaRPr lang="fa-IR" sz="2000" dirty="0" smtClean="0">
              <a:cs typeface="B Titr" pitchFamily="2" charset="-78"/>
            </a:endParaRPr>
          </a:p>
          <a:p>
            <a:endParaRPr lang="fa-IR" sz="2000" dirty="0">
              <a:cs typeface="B Titr" pitchFamily="2" charset="-78"/>
            </a:endParaRPr>
          </a:p>
          <a:p>
            <a:r>
              <a:rPr lang="ar-SA" sz="2000" dirty="0" smtClean="0">
                <a:cs typeface="B Titr" pitchFamily="2" charset="-78"/>
              </a:rPr>
              <a:t> فواصل</a:t>
            </a:r>
            <a:r>
              <a:rPr lang="fa-IR" sz="2000" dirty="0" smtClean="0">
                <a:cs typeface="B Titr" pitchFamily="2" charset="-78"/>
              </a:rPr>
              <a:t> نامناسب</a:t>
            </a:r>
            <a:r>
              <a:rPr lang="ar-SA" sz="2000" dirty="0" smtClean="0">
                <a:cs typeface="B Titr" pitchFamily="2" charset="-78"/>
              </a:rPr>
              <a:t> بين</a:t>
            </a:r>
            <a:r>
              <a:rPr lang="fa-IR" sz="2000" dirty="0" smtClean="0">
                <a:cs typeface="B Titr" pitchFamily="2" charset="-78"/>
              </a:rPr>
              <a:t> بارداری ،</a:t>
            </a:r>
            <a:r>
              <a:rPr lang="ar-SA" sz="2000" dirty="0" smtClean="0">
                <a:cs typeface="B Titr" pitchFamily="2" charset="-78"/>
              </a:rPr>
              <a:t> </a:t>
            </a:r>
            <a:r>
              <a:rPr lang="ar-SA" sz="2000" dirty="0">
                <a:cs typeface="B Titr" pitchFamily="2" charset="-78"/>
              </a:rPr>
              <a:t>عامل مهم در کم خوني </a:t>
            </a:r>
            <a:r>
              <a:rPr lang="fa-IR" sz="2000" dirty="0" smtClean="0">
                <a:cs typeface="B Titr" pitchFamily="2" charset="-78"/>
              </a:rPr>
              <a:t>مادربشمار میرودکه کم خونی مادر منجربه تولد نوزادباوزن کم می گردد.</a:t>
            </a:r>
          </a:p>
        </p:txBody>
      </p:sp>
    </p:spTree>
  </p:cSld>
  <p:clrMapOvr>
    <a:masterClrMapping/>
  </p:clrMapOvr>
  <p:transition spd="slow">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85794"/>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B Zar" pitchFamily="2" charset="-78"/>
              </a:rPr>
              <a:t>حاملگی </a:t>
            </a:r>
            <a:r>
              <a:rPr kumimoji="0" lang="fa-IR" sz="20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B Zar" pitchFamily="2" charset="-78"/>
              </a:rPr>
              <a:t>برنامه ریزی نشده</a:t>
            </a:r>
            <a:r>
              <a:rPr kumimoji="0" lang="ar-SA" sz="20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B Zar" pitchFamily="2" charset="-78"/>
              </a:rPr>
              <a:t> و عوارض آن</a:t>
            </a:r>
            <a:r>
              <a:rPr kumimoji="0" lang="en-US" sz="20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B Zar" pitchFamily="2" charset="-78"/>
              </a:rPr>
              <a:t>:</a:t>
            </a:r>
            <a:endParaRPr kumimoji="0" lang="fa-IR" sz="20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B 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rPr>
              <a:t>در بارداری </a:t>
            </a:r>
            <a:r>
              <a:rPr kumimoji="0" lang="fa-IR"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rPr>
              <a:t>بر</a:t>
            </a:r>
            <a:r>
              <a:rPr kumimoji="0" lang="ar-SA"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rPr>
              <a:t>ن</a:t>
            </a:r>
            <a:r>
              <a:rPr kumimoji="0" lang="fa-IR"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rPr>
              <a:t>امه</a:t>
            </a:r>
            <a:r>
              <a:rPr kumimoji="0" lang="fa-IR" sz="2000" b="0" i="0" u="none" strike="noStrike" cap="none" normalizeH="0" dirty="0" smtClean="0">
                <a:ln>
                  <a:noFill/>
                </a:ln>
                <a:solidFill>
                  <a:schemeClr val="tx1"/>
                </a:solidFill>
                <a:effectLst/>
                <a:latin typeface="Impact" pitchFamily="34" charset="0"/>
                <a:ea typeface="Times New Roman" pitchFamily="18" charset="0"/>
                <a:cs typeface="B Zar" pitchFamily="2" charset="-78"/>
              </a:rPr>
              <a:t> ریزی شده </a:t>
            </a:r>
            <a:r>
              <a:rPr kumimoji="0" lang="ar-SA"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rPr>
              <a:t>تولید مثل </a:t>
            </a:r>
            <a:r>
              <a:rPr lang="fa-IR" sz="2000" dirty="0">
                <a:latin typeface="Impact" pitchFamily="34" charset="0"/>
                <a:ea typeface="Times New Roman" pitchFamily="18" charset="0"/>
                <a:cs typeface="B Zar" pitchFamily="2" charset="-78"/>
              </a:rPr>
              <a:t>ن</a:t>
            </a:r>
            <a:r>
              <a:rPr kumimoji="0" lang="ar-SA"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rPr>
              <a:t>وعی تکامل است و سبب استحکام هویت جنسی ، کفایت جنسی ، عواطف پدرانه و مادرانه می شود . در مقابل د</a:t>
            </a:r>
            <a:r>
              <a:rPr kumimoji="0" lang="fa-IR"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rPr>
              <a:t>ر</a:t>
            </a:r>
            <a:r>
              <a:rPr kumimoji="0" lang="ar-SA"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rPr>
              <a:t> حاملگی ناخواسته انواع اختلالات انطباقی به صورت اضطراب ، افسردگی و پرخاشگری در والدین رخ می دهد که اثرات مخربی روی زندگی مشترک و اساس خانواده خواهند داشت . </a:t>
            </a:r>
            <a:endParaRPr kumimoji="0" lang="fa-IR"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sz="2000" dirty="0">
              <a:latin typeface="Impact"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42844" y="2500306"/>
            <a:ext cx="8858312" cy="2400657"/>
          </a:xfrm>
          <a:prstGeom prst="rect">
            <a:avLst/>
          </a:prstGeom>
        </p:spPr>
        <p:txBody>
          <a:bodyPr wrap="square">
            <a:spAutoFit/>
          </a:bodyPr>
          <a:lstStyle/>
          <a:p>
            <a:r>
              <a:rPr lang="ar-SA" sz="2000" dirty="0">
                <a:cs typeface="B Zar" pitchFamily="2" charset="-78"/>
              </a:rPr>
              <a:t>بارداری </a:t>
            </a:r>
            <a:r>
              <a:rPr lang="fa-IR" sz="2000" dirty="0" smtClean="0">
                <a:cs typeface="B Zar" pitchFamily="2" charset="-78"/>
              </a:rPr>
              <a:t>برنامه ریزی نشده</a:t>
            </a:r>
            <a:r>
              <a:rPr lang="ar-SA" sz="2000" dirty="0" smtClean="0">
                <a:cs typeface="B Zar" pitchFamily="2" charset="-78"/>
              </a:rPr>
              <a:t> </a:t>
            </a:r>
            <a:r>
              <a:rPr lang="ar-SA" sz="2000" dirty="0">
                <a:cs typeface="B Zar" pitchFamily="2" charset="-78"/>
              </a:rPr>
              <a:t>بویژه وقتی که در طبقات اجتماعی ، اقتصادی پایین تر اتفاق می </a:t>
            </a:r>
            <a:r>
              <a:rPr lang="ar-SA" sz="2000" dirty="0" smtClean="0">
                <a:cs typeface="B Zar" pitchFamily="2" charset="-78"/>
              </a:rPr>
              <a:t>افت</a:t>
            </a:r>
            <a:r>
              <a:rPr lang="fa-IR" sz="2000" dirty="0" smtClean="0">
                <a:cs typeface="B Zar" pitchFamily="2" charset="-78"/>
              </a:rPr>
              <a:t>د</a:t>
            </a:r>
            <a:r>
              <a:rPr lang="ar-SA" sz="2000" dirty="0" smtClean="0">
                <a:cs typeface="B Zar" pitchFamily="2" charset="-78"/>
              </a:rPr>
              <a:t> </a:t>
            </a:r>
            <a:r>
              <a:rPr lang="ar-SA" sz="2000" dirty="0">
                <a:cs typeface="B Zar" pitchFamily="2" charset="-78"/>
              </a:rPr>
              <a:t>با عث می شود که پدر و مادر از مراقبت نوزاد خود سرباز زنند . خشم مادران در دوران بارداری </a:t>
            </a:r>
            <a:r>
              <a:rPr lang="fa-IR" sz="2000" dirty="0" smtClean="0">
                <a:cs typeface="B Zar" pitchFamily="2" charset="-78"/>
              </a:rPr>
              <a:t>برنامه ریزی نشده</a:t>
            </a:r>
            <a:r>
              <a:rPr lang="ar-SA" sz="2000" dirty="0" smtClean="0">
                <a:cs typeface="B Zar" pitchFamily="2" charset="-78"/>
              </a:rPr>
              <a:t>، </a:t>
            </a:r>
            <a:r>
              <a:rPr lang="ar-SA" sz="2000" dirty="0">
                <a:cs typeface="B Zar" pitchFamily="2" charset="-78"/>
              </a:rPr>
              <a:t>درون ریز بوده و متوجه نوزاد می گردد و رسیدگی مادر به نوزاد حاصل از بارداری </a:t>
            </a:r>
            <a:r>
              <a:rPr lang="fa-IR" sz="2000" dirty="0" smtClean="0">
                <a:cs typeface="B Zar" pitchFamily="2" charset="-78"/>
              </a:rPr>
              <a:t>برنامه ریزی نشده</a:t>
            </a:r>
            <a:r>
              <a:rPr lang="ar-SA" dirty="0" smtClean="0">
                <a:cs typeface="B Zar" pitchFamily="2" charset="-78"/>
              </a:rPr>
              <a:t>کمتر </a:t>
            </a:r>
            <a:r>
              <a:rPr lang="ar-SA" dirty="0">
                <a:cs typeface="B Zar" pitchFamily="2" charset="-78"/>
              </a:rPr>
              <a:t>از مادرانی است که دوران بارداری خواسته و برنامه ریزی شده خود را با نشاط و خوشحالی سپری می کنند </a:t>
            </a:r>
            <a:r>
              <a:rPr lang="fa-IR" dirty="0" smtClean="0">
                <a:cs typeface="B Zar" pitchFamily="2" charset="-78"/>
              </a:rPr>
              <a:t>.</a:t>
            </a:r>
          </a:p>
          <a:p>
            <a:endParaRPr lang="fa-IR" dirty="0"/>
          </a:p>
          <a:p>
            <a:endParaRPr lang="fa-IR" dirty="0" smtClean="0"/>
          </a:p>
          <a:p>
            <a:endParaRPr lang="fa-IR" dirty="0"/>
          </a:p>
          <a:p>
            <a:endParaRPr lang="fa-IR" dirty="0"/>
          </a:p>
        </p:txBody>
      </p:sp>
      <p:sp>
        <p:nvSpPr>
          <p:cNvPr id="6" name="Rectangle 5"/>
          <p:cNvSpPr/>
          <p:nvPr/>
        </p:nvSpPr>
        <p:spPr>
          <a:xfrm>
            <a:off x="285720" y="3857628"/>
            <a:ext cx="8643998" cy="1938992"/>
          </a:xfrm>
          <a:prstGeom prst="rect">
            <a:avLst/>
          </a:prstGeom>
        </p:spPr>
        <p:txBody>
          <a:bodyPr wrap="square">
            <a:spAutoFit/>
          </a:bodyPr>
          <a:lstStyle/>
          <a:p>
            <a:pPr lvl="0" fontAlgn="base">
              <a:spcBef>
                <a:spcPct val="0"/>
              </a:spcBef>
              <a:spcAft>
                <a:spcPct val="0"/>
              </a:spcAft>
            </a:pPr>
            <a:r>
              <a:rPr kumimoji="0" lang="ar-SA"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rPr>
              <a:t>بارداری </a:t>
            </a:r>
            <a:r>
              <a:rPr lang="fa-IR" sz="2000" dirty="0" smtClean="0">
                <a:latin typeface="Impact" pitchFamily="34" charset="0"/>
                <a:ea typeface="Times New Roman" pitchFamily="18" charset="0"/>
                <a:cs typeface="B Zar" pitchFamily="2" charset="-78"/>
              </a:rPr>
              <a:t>برنامه ریزی نشده</a:t>
            </a:r>
            <a:r>
              <a:rPr kumimoji="0" lang="ar-SA"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rPr>
              <a:t>، بارداری های پر خطری را تشکیل می دهند که متاسفانه مادر به علت نخواستن فرزند یا به سمت سقط مراجعه می کند که عوارض زیادی را به دنبال دارد حتی گاهی منجر به مرگ یا موارد دیگری از جمله پارگی رحم ،انواع جراحی های غیر ضروری خواهد شد و یا از طرف دیگر این مادران به علت نا خواسته بودن بارداری تحت مراقبت های جدی دوران بارداری قرار نمی گیرند و همین موضوع می تواند عوارض جدی را برای مادر و نوزاد بدنبال داشته باشد . یکی از اهداف اصلی برنامه </a:t>
            </a:r>
            <a:r>
              <a:rPr lang="fa-IR" sz="2000" dirty="0" smtClean="0">
                <a:latin typeface="Impact" pitchFamily="34" charset="0"/>
                <a:ea typeface="Times New Roman" pitchFamily="18" charset="0"/>
                <a:cs typeface="B Zar" pitchFamily="2" charset="-78"/>
              </a:rPr>
              <a:t>باروری سالم </a:t>
            </a:r>
            <a:r>
              <a:rPr kumimoji="0" lang="ar-SA"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rPr>
              <a:t>در ایران کاهش بارداری </a:t>
            </a:r>
            <a:r>
              <a:rPr lang="fa-IR" sz="2000" dirty="0" smtClean="0">
                <a:latin typeface="Impact" pitchFamily="34" charset="0"/>
                <a:ea typeface="Times New Roman" pitchFamily="18" charset="0"/>
                <a:cs typeface="B Zar" pitchFamily="2" charset="-78"/>
              </a:rPr>
              <a:t>برنامه ریزی نشده</a:t>
            </a:r>
            <a:r>
              <a:rPr kumimoji="0" lang="ar-SA" sz="2000" b="0" i="0" u="none" strike="noStrike" cap="none" normalizeH="0" baseline="0" dirty="0" smtClean="0">
                <a:ln>
                  <a:noFill/>
                </a:ln>
                <a:solidFill>
                  <a:schemeClr val="tx1"/>
                </a:solidFill>
                <a:effectLst/>
                <a:latin typeface="Impact" pitchFamily="34" charset="0"/>
                <a:ea typeface="Times New Roman" pitchFamily="18" charset="0"/>
                <a:cs typeface="B Zar" pitchFamily="2" charset="-78"/>
              </a:rPr>
              <a:t> و پرخطر است . </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58899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340339"/>
      </p:ext>
    </p:extLst>
  </p:cSld>
  <p:clrMapOvr>
    <a:masterClrMapping/>
  </p:clrMapOvr>
  <p:transition spd="slow">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64291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NassimBold"/>
                <a:ea typeface="Times New Roman" pitchFamily="18" charset="0"/>
                <a:cs typeface="B Zar" pitchFamily="2" charset="-78"/>
              </a:rPr>
              <a:t>         </a:t>
            </a:r>
            <a:r>
              <a:rPr kumimoji="0" lang="fa-IR" sz="2400" i="0" u="none" strike="noStrike" cap="none" normalizeH="0" baseline="0" dirty="0" smtClean="0">
                <a:ln>
                  <a:noFill/>
                </a:ln>
                <a:solidFill>
                  <a:schemeClr val="tx1"/>
                </a:solidFill>
                <a:effectLst/>
                <a:latin typeface="NassimBold"/>
                <a:ea typeface="Times New Roman" pitchFamily="18" charset="0"/>
                <a:cs typeface="B Zar" pitchFamily="2" charset="-78"/>
              </a:rPr>
              <a:t>*  </a:t>
            </a:r>
            <a:r>
              <a:rPr kumimoji="0" lang="ar-SA" sz="2400" i="0" u="none" strike="noStrike" cap="none" normalizeH="0" baseline="0" dirty="0" smtClean="0">
                <a:ln>
                  <a:noFill/>
                </a:ln>
                <a:solidFill>
                  <a:schemeClr val="tx1"/>
                </a:solidFill>
                <a:effectLst/>
                <a:latin typeface="NassimBold"/>
                <a:ea typeface="Times New Roman" pitchFamily="18" charset="0"/>
                <a:cs typeface="B Zar" pitchFamily="2" charset="-78"/>
              </a:rPr>
              <a:t>بهداشت دوران بارداری</a:t>
            </a:r>
            <a:endParaRPr kumimoji="0" lang="fa-IR" sz="2400" i="0" u="none" strike="noStrike" cap="none" normalizeH="0" baseline="0" dirty="0" smtClean="0">
              <a:ln>
                <a:noFill/>
              </a:ln>
              <a:solidFill>
                <a:schemeClr val="tx1"/>
              </a:solidFill>
              <a:effectLst/>
              <a:latin typeface="NassimBold"/>
              <a:ea typeface="Times New Roman" pitchFamily="18" charset="0"/>
              <a:cs typeface="B 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2400" i="0" u="none" strike="noStrike" cap="none" normalizeH="0" baseline="0" dirty="0" smtClean="0">
              <a:ln>
                <a:noFill/>
              </a:ln>
              <a:solidFill>
                <a:schemeClr val="tx1"/>
              </a:solidFill>
              <a:effectLst/>
              <a:latin typeface="Arial" pitchFamily="34" charset="0"/>
              <a:cs typeface="B Zar" pitchFamily="2" charset="-78"/>
            </a:endParaRPr>
          </a:p>
        </p:txBody>
      </p:sp>
      <p:sp>
        <p:nvSpPr>
          <p:cNvPr id="7" name="Rectangle 6"/>
          <p:cNvSpPr/>
          <p:nvPr/>
        </p:nvSpPr>
        <p:spPr>
          <a:xfrm>
            <a:off x="3214097" y="1500174"/>
            <a:ext cx="5572745" cy="5570756"/>
          </a:xfrm>
          <a:prstGeom prst="rect">
            <a:avLst/>
          </a:prstGeom>
        </p:spPr>
        <p:txBody>
          <a:bodyPr wrap="square">
            <a:spAutoFit/>
          </a:bodyPr>
          <a:lstStyle/>
          <a:p>
            <a:pPr algn="just">
              <a:buFont typeface="Arial" pitchFamily="34" charset="0"/>
              <a:buChar char="•"/>
            </a:pPr>
            <a:r>
              <a:rPr lang="ar-SA" sz="2400" dirty="0" smtClean="0">
                <a:cs typeface="B Zar" pitchFamily="2" charset="-78"/>
              </a:rPr>
              <a:t>اهداف </a:t>
            </a:r>
            <a:r>
              <a:rPr lang="ar-SA" sz="2400" dirty="0">
                <a:cs typeface="B Zar" pitchFamily="2" charset="-78"/>
              </a:rPr>
              <a:t>مراقبت‌های دوران </a:t>
            </a:r>
            <a:r>
              <a:rPr lang="ar-SA" sz="2400" dirty="0" smtClean="0">
                <a:cs typeface="B Zar" pitchFamily="2" charset="-78"/>
              </a:rPr>
              <a:t>حاملگی</a:t>
            </a:r>
            <a:endParaRPr lang="fa-IR" sz="2400" dirty="0" smtClean="0">
              <a:cs typeface="B Zar" pitchFamily="2" charset="-78"/>
            </a:endParaRPr>
          </a:p>
          <a:p>
            <a:pPr algn="just">
              <a:buFont typeface="Arial" pitchFamily="34" charset="0"/>
              <a:buChar char="•"/>
            </a:pPr>
            <a:endParaRPr lang="fa-IR" sz="2400" dirty="0">
              <a:cs typeface="B Zar" pitchFamily="2" charset="-78"/>
            </a:endParaRPr>
          </a:p>
          <a:p>
            <a:pPr algn="just">
              <a:buFont typeface="Arial" pitchFamily="34" charset="0"/>
              <a:buChar char="•"/>
            </a:pPr>
            <a:r>
              <a:rPr lang="ar-SA" sz="2400" dirty="0" smtClean="0">
                <a:cs typeface="B Zar" pitchFamily="2" charset="-78"/>
              </a:rPr>
              <a:t>سن </a:t>
            </a:r>
            <a:r>
              <a:rPr lang="ar-SA" sz="2400" dirty="0">
                <a:cs typeface="B Zar" pitchFamily="2" charset="-78"/>
              </a:rPr>
              <a:t>مناسب </a:t>
            </a:r>
            <a:r>
              <a:rPr lang="ar-SA" sz="2400" dirty="0" smtClean="0">
                <a:cs typeface="B Zar" pitchFamily="2" charset="-78"/>
              </a:rPr>
              <a:t>حاملگی</a:t>
            </a:r>
            <a:endParaRPr lang="fa-IR" sz="2400" dirty="0" smtClean="0">
              <a:cs typeface="B Zar" pitchFamily="2" charset="-78"/>
            </a:endParaRPr>
          </a:p>
          <a:p>
            <a:pPr algn="just">
              <a:buFont typeface="Arial" pitchFamily="34" charset="0"/>
              <a:buChar char="•"/>
            </a:pPr>
            <a:endParaRPr lang="fa-IR" sz="2400" dirty="0">
              <a:cs typeface="B Zar" pitchFamily="2" charset="-78"/>
            </a:endParaRPr>
          </a:p>
          <a:p>
            <a:pPr algn="just">
              <a:buFont typeface="Arial" pitchFamily="34" charset="0"/>
              <a:buChar char="•"/>
            </a:pPr>
            <a:r>
              <a:rPr lang="ar-SA" sz="2400" dirty="0">
                <a:cs typeface="B Zar" pitchFamily="2" charset="-78"/>
              </a:rPr>
              <a:t>زمان شروع مراقبت‌های دوران </a:t>
            </a:r>
            <a:r>
              <a:rPr lang="ar-SA" sz="2400" dirty="0" smtClean="0">
                <a:cs typeface="B Zar" pitchFamily="2" charset="-78"/>
              </a:rPr>
              <a:t>بارداری</a:t>
            </a:r>
            <a:endParaRPr lang="fa-IR" sz="2400" dirty="0" smtClean="0">
              <a:cs typeface="B Zar" pitchFamily="2" charset="-78"/>
            </a:endParaRPr>
          </a:p>
          <a:p>
            <a:pPr algn="just">
              <a:buFont typeface="Arial" pitchFamily="34" charset="0"/>
              <a:buChar char="•"/>
            </a:pPr>
            <a:endParaRPr lang="fa-IR" sz="2400" dirty="0">
              <a:cs typeface="B Zar" pitchFamily="2" charset="-78"/>
            </a:endParaRPr>
          </a:p>
          <a:p>
            <a:pPr algn="just">
              <a:buFont typeface="Arial" pitchFamily="34" charset="0"/>
              <a:buChar char="•"/>
            </a:pPr>
            <a:r>
              <a:rPr lang="ar-SA" sz="2400" dirty="0">
                <a:cs typeface="B Zar" pitchFamily="2" charset="-78"/>
              </a:rPr>
              <a:t>علایم </a:t>
            </a:r>
            <a:r>
              <a:rPr lang="ar-SA" sz="2400" dirty="0" smtClean="0">
                <a:cs typeface="B Zar" pitchFamily="2" charset="-78"/>
              </a:rPr>
              <a:t>حاملگی</a:t>
            </a:r>
            <a:endParaRPr lang="fa-IR" sz="2400" dirty="0" smtClean="0">
              <a:cs typeface="B Zar" pitchFamily="2" charset="-78"/>
            </a:endParaRPr>
          </a:p>
          <a:p>
            <a:pPr algn="just">
              <a:buFont typeface="Arial" pitchFamily="34" charset="0"/>
              <a:buChar char="•"/>
            </a:pPr>
            <a:endParaRPr lang="fa-IR" sz="2400" dirty="0">
              <a:cs typeface="B Zar" pitchFamily="2" charset="-78"/>
            </a:endParaRPr>
          </a:p>
          <a:p>
            <a:pPr algn="just">
              <a:buFont typeface="Arial" pitchFamily="34" charset="0"/>
              <a:buChar char="•"/>
            </a:pPr>
            <a:r>
              <a:rPr lang="ar-SA" sz="2400" dirty="0">
                <a:cs typeface="B Zar" pitchFamily="2" charset="-78"/>
              </a:rPr>
              <a:t>تشخیص </a:t>
            </a:r>
            <a:r>
              <a:rPr lang="ar-SA" sz="2400" dirty="0" smtClean="0">
                <a:cs typeface="B Zar" pitchFamily="2" charset="-78"/>
              </a:rPr>
              <a:t>حاملگی</a:t>
            </a:r>
            <a:endParaRPr lang="fa-IR" sz="2400" dirty="0" smtClean="0">
              <a:cs typeface="B Zar" pitchFamily="2" charset="-78"/>
            </a:endParaRPr>
          </a:p>
          <a:p>
            <a:pPr algn="just">
              <a:buFont typeface="Arial" pitchFamily="34" charset="0"/>
              <a:buChar char="•"/>
            </a:pPr>
            <a:endParaRPr lang="fa-IR" sz="2000" dirty="0"/>
          </a:p>
          <a:p>
            <a:pPr algn="just">
              <a:buFont typeface="Arial" pitchFamily="34" charset="0"/>
              <a:buChar char="•"/>
            </a:pPr>
            <a:endParaRPr lang="en-US" sz="2000" dirty="0"/>
          </a:p>
          <a:p>
            <a:pPr algn="just">
              <a:buFont typeface="Arial" pitchFamily="34" charset="0"/>
              <a:buChar char="•"/>
            </a:pPr>
            <a:endParaRPr lang="en-US" sz="2000" dirty="0"/>
          </a:p>
          <a:p>
            <a:pPr algn="just">
              <a:buFont typeface="Arial" pitchFamily="34" charset="0"/>
              <a:buChar char="•"/>
            </a:pPr>
            <a:endParaRPr lang="en-US" sz="2000" dirty="0"/>
          </a:p>
          <a:p>
            <a:pPr algn="just">
              <a:buFont typeface="Arial" pitchFamily="34" charset="0"/>
              <a:buChar char="•"/>
            </a:pPr>
            <a:endParaRPr lang="fa-IR" sz="2000" dirty="0" smtClean="0"/>
          </a:p>
          <a:p>
            <a:pPr algn="just">
              <a:buFont typeface="Arial" pitchFamily="34" charset="0"/>
              <a:buChar char="•"/>
            </a:pPr>
            <a:endParaRPr lang="fa-IR" sz="2000" dirty="0"/>
          </a:p>
          <a:p>
            <a:pPr algn="just">
              <a:buFont typeface="Arial" pitchFamily="34" charset="0"/>
              <a:buChar char="•"/>
            </a:pPr>
            <a:endParaRPr lang="fa-IR" sz="2000" dirty="0"/>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3616</TotalTime>
  <Words>2776</Words>
  <Application>Microsoft Office PowerPoint</Application>
  <PresentationFormat>On-screen Show (4:3)</PresentationFormat>
  <Paragraphs>271</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مراقبتهای ضروری پس اززایمان</vt:lpstr>
      <vt:lpstr>PowerPoint Presentation</vt:lpstr>
      <vt:lpstr>آموزش ومشاوره:</vt:lpstr>
      <vt:lpstr>7-خودداري از مصرف غذاهاي نفاخ و دير هضم وحساسیت زا( حبوبات ،پیاز،کلم،،قهوه،شکلات،نوشابه های گازدار،ادویه جات،سوسیس،کالباس ،گوجه فرنگی 8- پس از زایمان ، زمان مشخصی برای شروع روابط  جنسی اعلام نشده است، اما به مادرتوصیه میشود تا 6-4 هفته بعد از زایمان از نزدیکی خودداری کند، بخصوص اگر بخیه داشته باشد .     9-روزی سه بار , هر بار به مدت 20 دقيقه در يك لگن حاوي آب ولرم و بتادين بنشينيد و سپس ناحيه بخيه .را خشك نمايید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چهار هفته اول زندگی (دوران نوزادی)از مهمترین مراحل شکل گیری شخصیت انسان است. هر قدر به نیازهای این مرحله سریعتر پاسخ داده شود و نوزاد بیشتر در آغوش باشد و بیشتر لمس شود احساس امنیت عاطفی بیشتری خواهد کرد و انسانی مهربانتر و عاطفی تر خواهد شد.</vt:lpstr>
      <vt:lpstr>اولین تماس:  نوزاد بلافاصله پس از تولد نیاز به تماس فوری پوست با پوست با مادر دارد. او نیازمند شنیدن صدای مادر، دیدن و بوئیدن او و آغوش گرم مادر است تا تنها نباشد و احساس غربت نکند. این امر به تسریع اوج پیوند عاطفی بین مادر و نوزاد، تعادل فیزیولوژیکی (قلب، تنفس، خواب، قند خون) برقراری جریان شیر و تسهیل مکیدن پستان، موفقیت در شیردهی و تداوم آن، کاهش عفونت، کاهش درجه حرارت بدن نوزاد، کاهش اضطراب، گریه و تنش نوزاد و همچنین کاهش مصرف انرژی و در نتیجه رشد بیشتر کمک می­کند.</vt:lpstr>
      <vt:lpstr>PowerPoint Presentation</vt:lpstr>
      <vt:lpstr>PowerPoint Presentation</vt:lpstr>
      <vt:lpstr>تغذیه: وقتی نوزاد سالم بلافاصله پس از زایمان در تماس پوست با پوست روی شکم و قفسه سینه مادر قرار گیرد، توانایی­ها و هوشیاری خود را آشکار می­کند. او می­تواند طی حدود یک ساعت با بوییدن کف دست خود و نوک پستان مادر که از دوران جنینی با بوی آن (مایع آمنیوتیک) آشناست، خود را به پستان مادر رسانده و با لمس نوک پستان مادر و با حرکات دست خود، ترشح شیر را در او تحریک کند. ضمن بوییدن نوک و هاله پستان، آن را بلیسد و به دهان بگیرد و اولین تغذیه را آغاز کند.   در زایمان و یا سزارین بدون  بیهوشی عمومی، تغذیه نوزاد با شیر مادر بلافاصله بعد از تولد حتی در اتاق زایمان یا اتاق عمل شروع می­شود. در سزارین با بیهوشی عمومی، ساعتی بعد از تولد و پس از برقراری تماس پوستی از پهلو با مادر و هوشیاری و آمادگی او، مادر می­تواند نوزاد را در آغوش گرفته، او را ببیند، لمس کند و شیر دادن را شروع نماید. نوزاد نیازمند تغذیه با شیر مادر است و شیر مادر غذایی بی­نظیر و بدون جایگزین برای اوست.   </vt:lpstr>
      <vt:lpstr>PowerPoint Presentation</vt:lpstr>
      <vt:lpstr>آموزش والدین در زمینه معاینات دوره­ای و غربالگری نوزاد پس از ترخیص:</vt:lpstr>
      <vt:lpstr>PowerPoint Presentation</vt:lpstr>
      <vt:lpstr>نکات لازم جهت حفظ ایمنی نوزاد: </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M-Ranjbar</cp:lastModifiedBy>
  <cp:revision>209</cp:revision>
  <dcterms:created xsi:type="dcterms:W3CDTF">2012-02-14T13:44:51Z</dcterms:created>
  <dcterms:modified xsi:type="dcterms:W3CDTF">2014-09-27T06:49:05Z</dcterms:modified>
</cp:coreProperties>
</file>