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80" r:id="rId16"/>
    <p:sldId id="281" r:id="rId17"/>
    <p:sldId id="282" r:id="rId18"/>
    <p:sldId id="283" r:id="rId19"/>
    <p:sldId id="270" r:id="rId20"/>
    <p:sldId id="271" r:id="rId21"/>
    <p:sldId id="272" r:id="rId22"/>
    <p:sldId id="273" r:id="rId23"/>
    <p:sldId id="274" r:id="rId24"/>
    <p:sldId id="275" r:id="rId25"/>
    <p:sldId id="276"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74" autoAdjust="0"/>
    <p:restoredTop sz="94660"/>
  </p:normalViewPr>
  <p:slideViewPr>
    <p:cSldViewPr>
      <p:cViewPr varScale="1">
        <p:scale>
          <a:sx n="41" d="100"/>
          <a:sy n="41" d="100"/>
        </p:scale>
        <p:origin x="1074"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E1E5C02-9B2F-46C3-A988-50705579971F}" type="datetimeFigureOut">
              <a:rPr lang="en-US" smtClean="0"/>
              <a:t>5/19/2023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C70D7B9-4D08-4FF5-9E58-CE4F42835224}" type="slidenum">
              <a:rPr lang="en-US" smtClean="0"/>
              <a:t>‹#›</a:t>
            </a:fld>
            <a:endParaRPr lang="en-US"/>
          </a:p>
        </p:txBody>
      </p:sp>
    </p:spTree>
    <p:extLst>
      <p:ext uri="{BB962C8B-B14F-4D97-AF65-F5344CB8AC3E}">
        <p14:creationId xmlns:p14="http://schemas.microsoft.com/office/powerpoint/2010/main" val="20462445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70D7B9-4D08-4FF5-9E58-CE4F42835224}" type="slidenum">
              <a:rPr lang="en-US" smtClean="0"/>
              <a:t>5</a:t>
            </a:fld>
            <a:endParaRPr lang="en-US"/>
          </a:p>
        </p:txBody>
      </p:sp>
    </p:spTree>
    <p:extLst>
      <p:ext uri="{BB962C8B-B14F-4D97-AF65-F5344CB8AC3E}">
        <p14:creationId xmlns:p14="http://schemas.microsoft.com/office/powerpoint/2010/main" val="30130467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p>
            <a:fld id="{4443E9BD-1660-483A-B4AB-CC6F2CA380C0}" type="datetimeFigureOut">
              <a:rPr lang="en-US" smtClean="0"/>
              <a:pPr/>
              <a:t>5/19/2023</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DE36A98B-5AA3-468E-AB05-D196D566D3EE}" type="slidenum">
              <a:rPr lang="en-US" smtClean="0"/>
              <a:pPr/>
              <a:t>‹#›</a:t>
            </a:fld>
            <a:endParaRPr lang="en-US"/>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transition spd="slow">
    <p:cover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443E9BD-1660-483A-B4AB-CC6F2CA380C0}" type="datetimeFigureOut">
              <a:rPr lang="en-US" smtClean="0"/>
              <a:pPr/>
              <a:t>5/19/2023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36A98B-5AA3-468E-AB05-D196D566D3EE}" type="slidenum">
              <a:rPr lang="en-US" smtClean="0"/>
              <a:pPr/>
              <a:t>‹#›</a:t>
            </a:fld>
            <a:endParaRPr lang="en-US"/>
          </a:p>
        </p:txBody>
      </p:sp>
    </p:spTree>
  </p:cSld>
  <p:clrMapOvr>
    <a:masterClrMapping/>
  </p:clrMapOvr>
  <p:transition spd="slow">
    <p:cover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39"/>
            <a:ext cx="5867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443E9BD-1660-483A-B4AB-CC6F2CA380C0}" type="datetimeFigureOut">
              <a:rPr lang="en-US" smtClean="0"/>
              <a:pPr/>
              <a:t>5/19/2023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36A98B-5AA3-468E-AB05-D196D566D3EE}" type="slidenum">
              <a:rPr lang="en-US" smtClean="0"/>
              <a:pPr/>
              <a:t>‹#›</a:t>
            </a:fld>
            <a:endParaRPr lang="en-US"/>
          </a:p>
        </p:txBody>
      </p:sp>
    </p:spTree>
  </p:cSld>
  <p:clrMapOvr>
    <a:masterClrMapping/>
  </p:clrMapOvr>
  <p:transition spd="slow">
    <p:cover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443E9BD-1660-483A-B4AB-CC6F2CA380C0}" type="datetimeFigureOut">
              <a:rPr lang="en-US" smtClean="0"/>
              <a:pPr/>
              <a:t>5/19/2023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36A98B-5AA3-468E-AB05-D196D566D3EE}" type="slidenum">
              <a:rPr lang="en-US" smtClean="0"/>
              <a:pPr/>
              <a:t>‹#›</a:t>
            </a:fld>
            <a:endParaRPr lang="en-US"/>
          </a:p>
        </p:txBody>
      </p:sp>
    </p:spTree>
  </p:cSld>
  <p:clrMapOvr>
    <a:masterClrMapping/>
  </p:clrMapOvr>
  <p:transition spd="slow">
    <p:cover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443E9BD-1660-483A-B4AB-CC6F2CA380C0}" type="datetimeFigureOut">
              <a:rPr lang="en-US" smtClean="0"/>
              <a:pPr/>
              <a:t>5/19/2023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36A98B-5AA3-468E-AB05-D196D566D3EE}" type="slidenum">
              <a:rPr lang="en-US" smtClean="0"/>
              <a:pPr/>
              <a:t>‹#›</a:t>
            </a:fld>
            <a:endParaRPr lang="en-US"/>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n-US" smtClean="0"/>
              <a:t>Click to edit Master title style</a:t>
            </a:r>
            <a:endParaRPr kumimoji="0" lang="en-US"/>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transition spd="slow">
    <p:cover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443E9BD-1660-483A-B4AB-CC6F2CA380C0}" type="datetimeFigureOut">
              <a:rPr lang="en-US" smtClean="0"/>
              <a:pPr/>
              <a:t>5/19/2023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36A98B-5AA3-468E-AB05-D196D566D3EE}" type="slidenum">
              <a:rPr lang="en-US" smtClean="0"/>
              <a:pPr/>
              <a:t>‹#›</a:t>
            </a:fld>
            <a:endParaRPr lang="en-US"/>
          </a:p>
        </p:txBody>
      </p:sp>
    </p:spTree>
  </p:cSld>
  <p:clrMapOvr>
    <a:masterClrMapping/>
  </p:clrMapOvr>
  <p:transition spd="slow">
    <p:cover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443E9BD-1660-483A-B4AB-CC6F2CA380C0}" type="datetimeFigureOut">
              <a:rPr lang="en-US" smtClean="0"/>
              <a:pPr/>
              <a:t>5/19/2023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E36A98B-5AA3-468E-AB05-D196D566D3EE}" type="slidenum">
              <a:rPr lang="en-US" smtClean="0"/>
              <a:pPr/>
              <a:t>‹#›</a:t>
            </a:fld>
            <a:endParaRPr lang="en-US"/>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transition spd="slow">
    <p:cover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443E9BD-1660-483A-B4AB-CC6F2CA380C0}" type="datetimeFigureOut">
              <a:rPr lang="en-US" smtClean="0"/>
              <a:pPr/>
              <a:t>5/19/2023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E36A98B-5AA3-468E-AB05-D196D566D3EE}" type="slidenum">
              <a:rPr lang="en-US" smtClean="0"/>
              <a:pPr/>
              <a:t>‹#›</a:t>
            </a:fld>
            <a:endParaRPr lang="en-US"/>
          </a:p>
        </p:txBody>
      </p:sp>
    </p:spTree>
  </p:cSld>
  <p:clrMapOvr>
    <a:masterClrMapping/>
  </p:clrMapOvr>
  <p:transition spd="slow">
    <p:cover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43E9BD-1660-483A-B4AB-CC6F2CA380C0}" type="datetimeFigureOut">
              <a:rPr lang="en-US" smtClean="0"/>
              <a:pPr/>
              <a:t>5/19/2023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E36A98B-5AA3-468E-AB05-D196D566D3EE}" type="slidenum">
              <a:rPr lang="en-US" smtClean="0"/>
              <a:pPr/>
              <a:t>‹#›</a:t>
            </a:fld>
            <a:endParaRPr lang="en-US"/>
          </a:p>
        </p:txBody>
      </p:sp>
    </p:spTree>
  </p:cSld>
  <p:clrMapOvr>
    <a:masterClrMapping/>
  </p:clrMapOvr>
  <p:transition spd="slow">
    <p:cover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443E9BD-1660-483A-B4AB-CC6F2CA380C0}" type="datetimeFigureOut">
              <a:rPr lang="en-US" smtClean="0"/>
              <a:pPr/>
              <a:t>5/19/2023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36A98B-5AA3-468E-AB05-D196D566D3EE}" type="slidenum">
              <a:rPr lang="en-US" smtClean="0"/>
              <a:pPr/>
              <a:t>‹#›</a:t>
            </a:fld>
            <a:endParaRPr lang="en-US"/>
          </a:p>
        </p:txBody>
      </p:sp>
    </p:spTree>
  </p:cSld>
  <p:clrMapOvr>
    <a:masterClrMapping/>
  </p:clrMapOvr>
  <p:transition spd="slow">
    <p:cover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n-US" smtClean="0"/>
              <a:t>Click icon to add picture</a:t>
            </a:r>
            <a:endParaRPr kumimoji="0" lang="en-US"/>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p>
            <a:fld id="{4443E9BD-1660-483A-B4AB-CC6F2CA380C0}" type="datetimeFigureOut">
              <a:rPr lang="en-US" smtClean="0"/>
              <a:pPr/>
              <a:t>5/19/2023</a:t>
            </a:fld>
            <a:endParaRPr lang="en-US"/>
          </a:p>
        </p:txBody>
      </p:sp>
      <p:sp>
        <p:nvSpPr>
          <p:cNvPr id="6" name="Footer Placeholder 5"/>
          <p:cNvSpPr>
            <a:spLocks noGrp="1"/>
          </p:cNvSpPr>
          <p:nvPr>
            <p:ph type="ftr" sz="quarter" idx="11"/>
          </p:nvPr>
        </p:nvSpPr>
        <p:spPr>
          <a:xfrm>
            <a:off x="914400" y="55499"/>
            <a:ext cx="5562600" cy="365125"/>
          </a:xfrm>
        </p:spPr>
        <p:txBody>
          <a:bodyPr/>
          <a:lstStyle/>
          <a:p>
            <a:endParaRPr lang="en-US"/>
          </a:p>
        </p:txBody>
      </p:sp>
      <p:sp>
        <p:nvSpPr>
          <p:cNvPr id="7" name="Slide Number Placeholder 6"/>
          <p:cNvSpPr>
            <a:spLocks noGrp="1"/>
          </p:cNvSpPr>
          <p:nvPr>
            <p:ph type="sldNum" sz="quarter" idx="12"/>
          </p:nvPr>
        </p:nvSpPr>
        <p:spPr>
          <a:xfrm>
            <a:off x="8610600" y="55499"/>
            <a:ext cx="457200" cy="365125"/>
          </a:xfrm>
        </p:spPr>
        <p:txBody>
          <a:bodyPr/>
          <a:lstStyle/>
          <a:p>
            <a:fld id="{DE36A98B-5AA3-468E-AB05-D196D566D3EE}" type="slidenum">
              <a:rPr lang="en-US" smtClean="0"/>
              <a:pPr/>
              <a:t>‹#›</a:t>
            </a:fld>
            <a:endParaRPr lang="en-US"/>
          </a:p>
        </p:txBody>
      </p:sp>
    </p:spTree>
  </p:cSld>
  <p:clrMapOvr>
    <a:masterClrMapping/>
  </p:clrMapOvr>
  <p:transition spd="slow">
    <p:cover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4443E9BD-1660-483A-B4AB-CC6F2CA380C0}" type="datetimeFigureOut">
              <a:rPr lang="en-US" smtClean="0"/>
              <a:pPr/>
              <a:t>5/19/2023</a:t>
            </a:fld>
            <a:endParaRPr lang="en-US"/>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n-US"/>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DE36A98B-5AA3-468E-AB05-D196D566D3EE}"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cover dir="r"/>
  </p:transition>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4343400"/>
            <a:ext cx="7772400" cy="1676400"/>
          </a:xfrm>
        </p:spPr>
        <p:txBody>
          <a:bodyPr/>
          <a:lstStyle/>
          <a:p>
            <a:pPr algn="r" rtl="1"/>
            <a:endParaRPr lang="en-US" dirty="0"/>
          </a:p>
        </p:txBody>
      </p:sp>
      <p:sp>
        <p:nvSpPr>
          <p:cNvPr id="3" name="Subtitle 2"/>
          <p:cNvSpPr>
            <a:spLocks noGrp="1"/>
          </p:cNvSpPr>
          <p:nvPr>
            <p:ph type="subTitle" idx="1"/>
          </p:nvPr>
        </p:nvSpPr>
        <p:spPr>
          <a:xfrm>
            <a:off x="914400" y="1524000"/>
            <a:ext cx="7772400" cy="1828800"/>
          </a:xfrm>
        </p:spPr>
        <p:txBody>
          <a:bodyPr>
            <a:noAutofit/>
          </a:bodyPr>
          <a:lstStyle/>
          <a:p>
            <a:r>
              <a:rPr lang="fa-IR" sz="6600" dirty="0" smtClean="0"/>
              <a:t>لمس و ماساژ درمانی</a:t>
            </a:r>
            <a:endParaRPr lang="en-US" sz="6600" dirty="0"/>
          </a:p>
        </p:txBody>
      </p:sp>
    </p:spTree>
  </p:cSld>
  <p:clrMapOvr>
    <a:masterClrMapping/>
  </p:clrMapOvr>
  <p:transition spd="slow">
    <p:cover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fa-IR" sz="3200" b="1" dirty="0" smtClean="0"/>
              <a:t>ماساژتراپی قبل از زایمان می تواند سبب</a:t>
            </a:r>
            <a:endParaRPr lang="en-US" sz="3200" dirty="0"/>
          </a:p>
        </p:txBody>
      </p:sp>
      <p:sp>
        <p:nvSpPr>
          <p:cNvPr id="3" name="Content Placeholder 2"/>
          <p:cNvSpPr>
            <a:spLocks noGrp="1"/>
          </p:cNvSpPr>
          <p:nvPr>
            <p:ph idx="1"/>
          </p:nvPr>
        </p:nvSpPr>
        <p:spPr/>
        <p:txBody>
          <a:bodyPr>
            <a:normAutofit/>
          </a:bodyPr>
          <a:lstStyle/>
          <a:p>
            <a:pPr algn="r" rtl="1"/>
            <a:r>
              <a:rPr lang="fa-IR" sz="3600" dirty="0" smtClean="0">
                <a:cs typeface="B Kamran" pitchFamily="2" charset="-78"/>
              </a:rPr>
              <a:t>کاهش اضطراب _ احساس آرامش _ رفع درد _ کاهش درد و ناراحتی ناشی از گرفتگی و از هم گسیختگی عضلانی و سفتی مفاصل گردد.</a:t>
            </a:r>
            <a:endParaRPr lang="en-US" sz="3600" dirty="0" smtClean="0">
              <a:cs typeface="B Kamran" pitchFamily="2" charset="-78"/>
            </a:endParaRPr>
          </a:p>
          <a:p>
            <a:pPr algn="r" rtl="1"/>
            <a:r>
              <a:rPr lang="fa-IR" sz="3600" dirty="0" smtClean="0">
                <a:cs typeface="B Kamran" pitchFamily="2" charset="-78"/>
              </a:rPr>
              <a:t>کرم ها و روغن های ماساژ محتوی ویتامین </a:t>
            </a:r>
            <a:r>
              <a:rPr lang="en-US" sz="3600" dirty="0" smtClean="0">
                <a:cs typeface="B Kamran" pitchFamily="2" charset="-78"/>
              </a:rPr>
              <a:t> E</a:t>
            </a:r>
            <a:r>
              <a:rPr lang="fa-IR" sz="3600" dirty="0" smtClean="0">
                <a:cs typeface="B Kamran" pitchFamily="2" charset="-78"/>
              </a:rPr>
              <a:t> می تواند به قابلیت کشش شکم کمک کنند.</a:t>
            </a:r>
            <a:endParaRPr lang="en-US" sz="3600" dirty="0" smtClean="0">
              <a:cs typeface="B Kamran" pitchFamily="2" charset="-78"/>
            </a:endParaRPr>
          </a:p>
        </p:txBody>
      </p:sp>
    </p:spTree>
  </p:cSld>
  <p:clrMapOvr>
    <a:masterClrMapping/>
  </p:clrMapOvr>
  <p:transition spd="slow">
    <p:cover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fa-IR" sz="3200" b="1" dirty="0" smtClean="0"/>
              <a:t>ماساژتراپی حین زایمان می تواند سبب </a:t>
            </a:r>
            <a:endParaRPr lang="en-US" sz="3200" dirty="0"/>
          </a:p>
        </p:txBody>
      </p:sp>
      <p:sp>
        <p:nvSpPr>
          <p:cNvPr id="3" name="Content Placeholder 2"/>
          <p:cNvSpPr>
            <a:spLocks noGrp="1"/>
          </p:cNvSpPr>
          <p:nvPr>
            <p:ph idx="1"/>
          </p:nvPr>
        </p:nvSpPr>
        <p:spPr/>
        <p:txBody>
          <a:bodyPr/>
          <a:lstStyle/>
          <a:p>
            <a:pPr algn="r" rtl="1">
              <a:buNone/>
            </a:pPr>
            <a:r>
              <a:rPr lang="fa-IR" sz="3600" dirty="0" smtClean="0">
                <a:cs typeface="B Kamran" pitchFamily="2" charset="-78"/>
              </a:rPr>
              <a:t>1 _ حمایت های روحی روانی  </a:t>
            </a:r>
            <a:endParaRPr lang="en-US" sz="3600" dirty="0" smtClean="0">
              <a:cs typeface="B Kamran" pitchFamily="2" charset="-78"/>
            </a:endParaRPr>
          </a:p>
          <a:p>
            <a:pPr algn="r" rtl="1">
              <a:buNone/>
            </a:pPr>
            <a:r>
              <a:rPr lang="fa-IR" sz="3600" dirty="0" smtClean="0">
                <a:cs typeface="B Kamran" pitchFamily="2" charset="-78"/>
              </a:rPr>
              <a:t>2 _ تسریع و کوتاه شدن مرحله اول زایمان </a:t>
            </a:r>
            <a:endParaRPr lang="en-US" sz="3600" dirty="0" smtClean="0">
              <a:cs typeface="B Kamran" pitchFamily="2" charset="-78"/>
            </a:endParaRPr>
          </a:p>
          <a:p>
            <a:pPr algn="r" rtl="1">
              <a:buNone/>
            </a:pPr>
            <a:r>
              <a:rPr lang="fa-IR" sz="3600" dirty="0" smtClean="0">
                <a:cs typeface="B Kamran" pitchFamily="2" charset="-78"/>
              </a:rPr>
              <a:t>3 _ کاهش دیسترس جنینی </a:t>
            </a:r>
            <a:endParaRPr lang="en-US" sz="3600" dirty="0" smtClean="0">
              <a:cs typeface="B Kamran" pitchFamily="2" charset="-78"/>
            </a:endParaRPr>
          </a:p>
          <a:p>
            <a:pPr algn="r" rtl="1">
              <a:buNone/>
            </a:pPr>
            <a:r>
              <a:rPr lang="fa-IR" sz="3600" dirty="0" smtClean="0">
                <a:cs typeface="B Kamran" pitchFamily="2" charset="-78"/>
              </a:rPr>
              <a:t>4 _ افزایش و بهبود گردش خون </a:t>
            </a:r>
            <a:endParaRPr lang="en-US" sz="3600" dirty="0" smtClean="0">
              <a:cs typeface="B Kamran" pitchFamily="2" charset="-78"/>
            </a:endParaRPr>
          </a:p>
          <a:p>
            <a:pPr algn="r" rtl="1">
              <a:buNone/>
            </a:pPr>
            <a:r>
              <a:rPr lang="fa-IR" sz="3600" dirty="0" smtClean="0">
                <a:cs typeface="B Kamran" pitchFamily="2" charset="-78"/>
              </a:rPr>
              <a:t>5 _ کاهش در مداخلات زایمانی </a:t>
            </a:r>
            <a:endParaRPr lang="en-US" sz="3600" dirty="0" smtClean="0">
              <a:cs typeface="B Kamran" pitchFamily="2" charset="-78"/>
            </a:endParaRPr>
          </a:p>
          <a:p>
            <a:pPr algn="r" rtl="1">
              <a:buNone/>
            </a:pPr>
            <a:r>
              <a:rPr lang="fa-IR" sz="3600" dirty="0" smtClean="0">
                <a:cs typeface="B Kamran" pitchFamily="2" charset="-78"/>
              </a:rPr>
              <a:t>6 _ کاهش میزان سزارین </a:t>
            </a:r>
            <a:endParaRPr lang="en-US" sz="3600" dirty="0" smtClean="0">
              <a:cs typeface="B Kamran" pitchFamily="2" charset="-78"/>
            </a:endParaRPr>
          </a:p>
          <a:p>
            <a:pPr algn="r" rtl="1">
              <a:buNone/>
            </a:pPr>
            <a:endParaRPr lang="en-US" dirty="0"/>
          </a:p>
        </p:txBody>
      </p:sp>
    </p:spTree>
  </p:cSld>
  <p:clrMapOvr>
    <a:masterClrMapping/>
  </p:clrMapOvr>
  <p:transition spd="slow">
    <p:cover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fa-IR" sz="3200" b="1" dirty="0" smtClean="0"/>
              <a:t>ماساژتراپی پس از زایمان می تواند سبب </a:t>
            </a:r>
            <a:endParaRPr lang="en-US" sz="3200" dirty="0"/>
          </a:p>
        </p:txBody>
      </p:sp>
      <p:sp>
        <p:nvSpPr>
          <p:cNvPr id="3" name="Content Placeholder 2"/>
          <p:cNvSpPr>
            <a:spLocks noGrp="1"/>
          </p:cNvSpPr>
          <p:nvPr>
            <p:ph idx="1"/>
          </p:nvPr>
        </p:nvSpPr>
        <p:spPr/>
        <p:txBody>
          <a:bodyPr>
            <a:normAutofit fontScale="92500" lnSpcReduction="10000"/>
          </a:bodyPr>
          <a:lstStyle/>
          <a:p>
            <a:pPr algn="r" rtl="1">
              <a:buNone/>
            </a:pPr>
            <a:r>
              <a:rPr lang="fa-IR" dirty="0" smtClean="0">
                <a:cs typeface="B Kamran" pitchFamily="2" charset="-78"/>
              </a:rPr>
              <a:t>1 _  ماساژ پس از زایمان کمک می کند تا بدن مادر زودتر به حالت قبل از بارداری برسد _ نقش ویژه ای در  بازتوانی عضلات دیواره و پوست شکم و رحم دارد .</a:t>
            </a:r>
            <a:endParaRPr lang="en-US" dirty="0" smtClean="0">
              <a:cs typeface="B Kamran" pitchFamily="2" charset="-78"/>
            </a:endParaRPr>
          </a:p>
          <a:p>
            <a:pPr algn="r" rtl="1">
              <a:buNone/>
            </a:pPr>
            <a:r>
              <a:rPr lang="fa-IR" dirty="0" smtClean="0">
                <a:cs typeface="B Kamran" pitchFamily="2" charset="-78"/>
              </a:rPr>
              <a:t>2 _ سبب کاهش دردهای مفصلی کمردرد زخمهای برست (ناشی از شیردهی) میگردد و همچنین سبب کاهش میزان افسردگی و اندوه پس از زایمان و بی اختیاری ادراری می گردد . </a:t>
            </a:r>
            <a:endParaRPr lang="en-US" dirty="0" smtClean="0">
              <a:cs typeface="B Kamran" pitchFamily="2" charset="-78"/>
            </a:endParaRPr>
          </a:p>
          <a:p>
            <a:pPr algn="r" rtl="1">
              <a:buNone/>
            </a:pPr>
            <a:r>
              <a:rPr lang="fa-IR" dirty="0" smtClean="0">
                <a:cs typeface="B Kamran" pitchFamily="2" charset="-78"/>
              </a:rPr>
              <a:t>3 _ موجب کوتاه شدن زمان بازگشت به حالت اول عضلات تحت کشش با مصرف و کاهش اسید لاکتیک _ اسید اوریک و سایر متابولیک های تولید شده در حین تقلای زایمانی و انقباضات رحم می گردد .</a:t>
            </a:r>
            <a:endParaRPr lang="en-US" dirty="0" smtClean="0">
              <a:cs typeface="B Kamran" pitchFamily="2" charset="-78"/>
            </a:endParaRPr>
          </a:p>
          <a:p>
            <a:pPr algn="r" rtl="1">
              <a:buNone/>
            </a:pPr>
            <a:r>
              <a:rPr lang="fa-IR" dirty="0" smtClean="0">
                <a:cs typeface="B Kamran" pitchFamily="2" charset="-78"/>
              </a:rPr>
              <a:t>تحقیقات مبتنی بر شواهد نشان میدهد مادران آرام و ریلکس بارداری و زایمان راحت _ سالم و شادتری را سپری می کنند .</a:t>
            </a:r>
            <a:endParaRPr lang="en-US" dirty="0" smtClean="0">
              <a:cs typeface="B Kamran" pitchFamily="2" charset="-78"/>
            </a:endParaRPr>
          </a:p>
        </p:txBody>
      </p:sp>
    </p:spTree>
  </p:cSld>
  <p:clrMapOvr>
    <a:masterClrMapping/>
  </p:clrMapOvr>
  <p:transition spd="slow">
    <p:cover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fa-IR" b="1" dirty="0" smtClean="0"/>
              <a:t>توجه </a:t>
            </a:r>
            <a:endParaRPr lang="en-US" dirty="0"/>
          </a:p>
        </p:txBody>
      </p:sp>
      <p:sp>
        <p:nvSpPr>
          <p:cNvPr id="3" name="Content Placeholder 2"/>
          <p:cNvSpPr>
            <a:spLocks noGrp="1"/>
          </p:cNvSpPr>
          <p:nvPr>
            <p:ph idx="1"/>
          </p:nvPr>
        </p:nvSpPr>
        <p:spPr/>
        <p:txBody>
          <a:bodyPr>
            <a:normAutofit/>
          </a:bodyPr>
          <a:lstStyle/>
          <a:p>
            <a:pPr algn="r" rtl="1">
              <a:buNone/>
            </a:pPr>
            <a:r>
              <a:rPr lang="fa-IR" sz="3200" dirty="0" smtClean="0">
                <a:cs typeface="B Kamran" pitchFamily="2" charset="-78"/>
              </a:rPr>
              <a:t>1 _ ماساژ تراپی نباید قبل از پایان سه ماهه اول به کار برده شود _ افزایش جریان خون حاصل از ماساژ ممکن است سبب گیجی و افزایش  بیماری صبحگاهی شود.</a:t>
            </a:r>
            <a:endParaRPr lang="en-US" sz="3200" dirty="0" smtClean="0">
              <a:cs typeface="B Kamran" pitchFamily="2" charset="-78"/>
            </a:endParaRPr>
          </a:p>
          <a:p>
            <a:pPr algn="r" rtl="1">
              <a:buNone/>
            </a:pPr>
            <a:r>
              <a:rPr lang="fa-IR" sz="3200" dirty="0" smtClean="0">
                <a:cs typeface="B Kamran" pitchFamily="2" charset="-78"/>
              </a:rPr>
              <a:t>2 _ از ایجاد فشار در نواحی دو طرف گردن و بین انگشتان اجتناب شود.</a:t>
            </a:r>
            <a:endParaRPr lang="en-US" sz="3200" dirty="0" smtClean="0">
              <a:cs typeface="B Kamran" pitchFamily="2" charset="-78"/>
            </a:endParaRPr>
          </a:p>
          <a:p>
            <a:pPr algn="r" rtl="1">
              <a:buNone/>
            </a:pPr>
            <a:r>
              <a:rPr lang="fa-IR" sz="3200" dirty="0" smtClean="0">
                <a:cs typeface="B Kamran" pitchFamily="2" charset="-78"/>
              </a:rPr>
              <a:t>3 _ ماساژ نواحی رفلکسولوژی ممکن است سبب شروع لیبر زودرس گردد.</a:t>
            </a:r>
            <a:endParaRPr lang="en-US" sz="3200" dirty="0" smtClean="0">
              <a:cs typeface="B Kamran" pitchFamily="2" charset="-78"/>
            </a:endParaRPr>
          </a:p>
          <a:p>
            <a:pPr algn="r" rtl="1">
              <a:buNone/>
            </a:pPr>
            <a:endParaRPr lang="en-US" sz="3200" dirty="0">
              <a:cs typeface="B Kamran" pitchFamily="2" charset="-78"/>
            </a:endParaRPr>
          </a:p>
        </p:txBody>
      </p:sp>
    </p:spTree>
  </p:cSld>
  <p:clrMapOvr>
    <a:masterClrMapping/>
  </p:clrMapOvr>
  <p:transition spd="slow">
    <p:cover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Swedish massage </a:t>
            </a:r>
            <a:r>
              <a:rPr lang="fa-IR" b="1" dirty="0" smtClean="0"/>
              <a:t>ماساژ سوئدی </a:t>
            </a:r>
            <a:endParaRPr lang="en-US" dirty="0"/>
          </a:p>
        </p:txBody>
      </p:sp>
      <p:sp>
        <p:nvSpPr>
          <p:cNvPr id="3" name="Content Placeholder 2"/>
          <p:cNvSpPr>
            <a:spLocks noGrp="1"/>
          </p:cNvSpPr>
          <p:nvPr>
            <p:ph idx="1"/>
          </p:nvPr>
        </p:nvSpPr>
        <p:spPr/>
        <p:txBody>
          <a:bodyPr/>
          <a:lstStyle/>
          <a:p>
            <a:pPr algn="r" rtl="1">
              <a:buNone/>
            </a:pPr>
            <a:r>
              <a:rPr lang="fa-IR" dirty="0" smtClean="0">
                <a:cs typeface="B Kamran" pitchFamily="2" charset="-78"/>
              </a:rPr>
              <a:t>ماساژ آرام به صورت مالشی و ورز دادن در سطوح عضلات که سبب تسریع و تسهیل خونرسانی به نسوج می شود .</a:t>
            </a:r>
          </a:p>
          <a:p>
            <a:pPr algn="r" rtl="1">
              <a:buNone/>
            </a:pPr>
            <a:endParaRPr lang="en-US" dirty="0" smtClean="0">
              <a:cs typeface="B Kamran" pitchFamily="2" charset="-78"/>
            </a:endParaRPr>
          </a:p>
          <a:p>
            <a:pPr algn="ctr" rtl="1">
              <a:buNone/>
            </a:pPr>
            <a:r>
              <a:rPr lang="fa-IR" sz="2800" b="1" dirty="0" smtClean="0">
                <a:cs typeface="B Titr" pitchFamily="2" charset="-78"/>
              </a:rPr>
              <a:t>موارد منع استفاده از ماساژ</a:t>
            </a:r>
          </a:p>
          <a:p>
            <a:pPr algn="ctr" rtl="1">
              <a:buNone/>
            </a:pPr>
            <a:endParaRPr lang="en-US" sz="1200" dirty="0" smtClean="0">
              <a:cs typeface="B Titr" pitchFamily="2" charset="-78"/>
            </a:endParaRPr>
          </a:p>
          <a:p>
            <a:pPr algn="r" rtl="1">
              <a:buNone/>
            </a:pPr>
            <a:r>
              <a:rPr lang="fa-IR" dirty="0" smtClean="0">
                <a:cs typeface="B Kamran" pitchFamily="2" charset="-78"/>
              </a:rPr>
              <a:t>1 _ تب  2 _ اسهال  3 _ تهوع و استفراغ   4_ زردی  5_ واریس و خونریزی  6_  ترمبوز عروقی فلبیت حاد 7 _ فشار خون بالا و بیماریهای قلبی عروقی</a:t>
            </a:r>
            <a:endParaRPr lang="en-US" dirty="0">
              <a:cs typeface="B Kamran" pitchFamily="2" charset="-78"/>
            </a:endParaRPr>
          </a:p>
        </p:txBody>
      </p:sp>
    </p:spTree>
  </p:cSld>
  <p:clrMapOvr>
    <a:masterClrMapping/>
  </p:clrMapOvr>
  <p:transition spd="slow">
    <p:cover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Documents and Settings\pc1\Desktop\1.jpg"/>
          <p:cNvPicPr>
            <a:picLocks noChangeAspect="1" noChangeArrowheads="1"/>
          </p:cNvPicPr>
          <p:nvPr/>
        </p:nvPicPr>
        <p:blipFill>
          <a:blip r:embed="rId2" cstate="print"/>
          <a:srcRect/>
          <a:stretch>
            <a:fillRect/>
          </a:stretch>
        </p:blipFill>
        <p:spPr bwMode="auto">
          <a:xfrm rot="16200000">
            <a:off x="1760670" y="-770073"/>
            <a:ext cx="5927461" cy="8382002"/>
          </a:xfrm>
          <a:prstGeom prst="rect">
            <a:avLst/>
          </a:prstGeom>
          <a:noFill/>
        </p:spPr>
      </p:pic>
    </p:spTree>
  </p:cSld>
  <p:clrMapOvr>
    <a:masterClrMapping/>
  </p:clrMapOvr>
  <p:transition spd="slow">
    <p:cover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Documents and Settings\pc1\Desktop\Untitled-2.jpg"/>
          <p:cNvPicPr>
            <a:picLocks noChangeAspect="1" noChangeArrowheads="1"/>
          </p:cNvPicPr>
          <p:nvPr/>
        </p:nvPicPr>
        <p:blipFill>
          <a:blip r:embed="rId2" cstate="print"/>
          <a:srcRect/>
          <a:stretch>
            <a:fillRect/>
          </a:stretch>
        </p:blipFill>
        <p:spPr bwMode="auto">
          <a:xfrm rot="16200000">
            <a:off x="1752602" y="-457202"/>
            <a:ext cx="6172198" cy="8001002"/>
          </a:xfrm>
          <a:prstGeom prst="rect">
            <a:avLst/>
          </a:prstGeom>
          <a:noFill/>
        </p:spPr>
      </p:pic>
    </p:spTree>
  </p:cSld>
  <p:clrMapOvr>
    <a:masterClrMapping/>
  </p:clrMapOvr>
  <p:transition spd="slow">
    <p:cover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Documents and Settings\pc1\Desktop\3.jpg"/>
          <p:cNvPicPr>
            <a:picLocks noChangeAspect="1" noChangeArrowheads="1"/>
          </p:cNvPicPr>
          <p:nvPr/>
        </p:nvPicPr>
        <p:blipFill>
          <a:blip r:embed="rId2" cstate="print"/>
          <a:srcRect/>
          <a:stretch>
            <a:fillRect/>
          </a:stretch>
        </p:blipFill>
        <p:spPr bwMode="auto">
          <a:xfrm rot="16200000">
            <a:off x="1752602" y="152399"/>
            <a:ext cx="6324602" cy="6629399"/>
          </a:xfrm>
          <a:prstGeom prst="rect">
            <a:avLst/>
          </a:prstGeom>
          <a:noFill/>
        </p:spPr>
      </p:pic>
    </p:spTree>
  </p:cSld>
  <p:clrMapOvr>
    <a:masterClrMapping/>
  </p:clrMapOvr>
  <p:transition spd="slow">
    <p:cover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Documents and Settings\pc1\Desktop\4.jpg"/>
          <p:cNvPicPr>
            <a:picLocks noGrp="1" noChangeAspect="1" noChangeArrowheads="1"/>
          </p:cNvPicPr>
          <p:nvPr>
            <p:ph sz="half" idx="1"/>
          </p:nvPr>
        </p:nvPicPr>
        <p:blipFill>
          <a:blip r:embed="rId2" cstate="print"/>
          <a:srcRect/>
          <a:stretch>
            <a:fillRect/>
          </a:stretch>
        </p:blipFill>
        <p:spPr bwMode="auto">
          <a:xfrm rot="16200000">
            <a:off x="1676404" y="-685801"/>
            <a:ext cx="6096000" cy="8229601"/>
          </a:xfrm>
          <a:prstGeom prst="rect">
            <a:avLst/>
          </a:prstGeom>
          <a:noFill/>
        </p:spPr>
      </p:pic>
    </p:spTree>
  </p:cSld>
  <p:clrMapOvr>
    <a:masterClrMapping/>
  </p:clrMapOvr>
  <p:transition spd="slow">
    <p:cover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fa-IR" b="1" dirty="0" smtClean="0"/>
              <a:t>روش انجام ماساژ در زایمان</a:t>
            </a:r>
            <a:endParaRPr lang="en-US" dirty="0"/>
          </a:p>
        </p:txBody>
      </p:sp>
      <p:sp>
        <p:nvSpPr>
          <p:cNvPr id="3" name="Content Placeholder 2"/>
          <p:cNvSpPr>
            <a:spLocks noGrp="1"/>
          </p:cNvSpPr>
          <p:nvPr>
            <p:ph idx="1"/>
          </p:nvPr>
        </p:nvSpPr>
        <p:spPr/>
        <p:txBody>
          <a:bodyPr>
            <a:normAutofit/>
          </a:bodyPr>
          <a:lstStyle/>
          <a:p>
            <a:pPr algn="r" rtl="1">
              <a:buNone/>
            </a:pPr>
            <a:r>
              <a:rPr lang="fa-IR" sz="3200" dirty="0" smtClean="0">
                <a:cs typeface="B Kamran" pitchFamily="2" charset="-78"/>
              </a:rPr>
              <a:t>زائو در حالت زانو زده یا  تکیه بر صندلی ویا در حالت چهار دست و پا قرار گرفته می شود و قبل از ماساژ فرد ماساژ دهنده دست های خود را با روغن مخصوص ماساژ درمانی آغشته می کند که این روغن برای اولین بار مشتمل بر عصاره سه نوع گیاه   رز _ شمعدانی _ اسطوخوددوس بود که با روغن پایه بادام شیرین مخلوط شده بود . سپس همزمان با انقباضات رحمی ماساژ دورانی باسن انجام می شود که طول مدت آن بستگی به طول مدت انقباضات دارد.</a:t>
            </a:r>
            <a:endParaRPr lang="en-US" sz="3200" dirty="0" smtClean="0">
              <a:cs typeface="B Kamran" pitchFamily="2" charset="-78"/>
            </a:endParaRPr>
          </a:p>
          <a:p>
            <a:pPr algn="r" rtl="1">
              <a:buNone/>
            </a:pPr>
            <a:endParaRPr lang="en-US" dirty="0">
              <a:cs typeface="B Kamran" pitchFamily="2" charset="-78"/>
            </a:endParaRPr>
          </a:p>
        </p:txBody>
      </p:sp>
    </p:spTree>
  </p:cSld>
  <p:clrMapOvr>
    <a:masterClrMapping/>
  </p:clrMapOvr>
  <p:transition spd="slow">
    <p:cover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1"/>
            <a:r>
              <a:rPr lang="fa-IR" b="1" dirty="0" smtClean="0"/>
              <a:t>مقدمه </a:t>
            </a:r>
            <a:endParaRPr lang="en-US" dirty="0"/>
          </a:p>
        </p:txBody>
      </p:sp>
      <p:sp>
        <p:nvSpPr>
          <p:cNvPr id="3" name="Content Placeholder 2"/>
          <p:cNvSpPr>
            <a:spLocks noGrp="1"/>
          </p:cNvSpPr>
          <p:nvPr>
            <p:ph idx="1"/>
          </p:nvPr>
        </p:nvSpPr>
        <p:spPr/>
        <p:txBody>
          <a:bodyPr>
            <a:noAutofit/>
          </a:bodyPr>
          <a:lstStyle/>
          <a:p>
            <a:pPr algn="r" rtl="1">
              <a:buNone/>
            </a:pPr>
            <a:r>
              <a:rPr lang="fa-IR" sz="4400" dirty="0" smtClean="0">
                <a:cs typeface="B Kamran" pitchFamily="2" charset="-78"/>
              </a:rPr>
              <a:t>یکی ازروش های کاهش درد و بی دردی زایمان استفاده ازروش های غیر دارویی است مانند </a:t>
            </a:r>
          </a:p>
          <a:p>
            <a:pPr algn="r" rtl="1">
              <a:buNone/>
            </a:pPr>
            <a:r>
              <a:rPr lang="fa-IR" sz="4400" dirty="0" smtClean="0">
                <a:cs typeface="B Kamran" pitchFamily="2" charset="-78"/>
              </a:rPr>
              <a:t>روش هایی که گیرنده های حسی محیطی را فعال می سازند.</a:t>
            </a:r>
            <a:endParaRPr lang="en-US" sz="4400" dirty="0" smtClean="0">
              <a:cs typeface="B Kamran" pitchFamily="2" charset="-78"/>
            </a:endParaRPr>
          </a:p>
          <a:p>
            <a:pPr algn="r" rtl="1">
              <a:buNone/>
            </a:pPr>
            <a:r>
              <a:rPr lang="fa-IR" sz="4400" dirty="0" smtClean="0">
                <a:cs typeface="B Kamran" pitchFamily="2" charset="-78"/>
              </a:rPr>
              <a:t>که در اینجا روش لمس و ماساژ مورد بررسی قرار میگیرد.</a:t>
            </a:r>
            <a:endParaRPr lang="en-US" sz="4400" dirty="0" smtClean="0">
              <a:cs typeface="B Kamran" pitchFamily="2" charset="-78"/>
            </a:endParaRPr>
          </a:p>
          <a:p>
            <a:pPr algn="just" rtl="1">
              <a:buNone/>
            </a:pPr>
            <a:endParaRPr lang="en-US" sz="4400" dirty="0">
              <a:cs typeface="B Kamran" pitchFamily="2" charset="-78"/>
            </a:endParaRPr>
          </a:p>
        </p:txBody>
      </p:sp>
    </p:spTree>
  </p:cSld>
  <p:clrMapOvr>
    <a:masterClrMapping/>
  </p:clrMapOvr>
  <p:transition spd="slow">
    <p:cover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fa-IR" b="1" dirty="0" smtClean="0"/>
              <a:t>ماساژ نوزاد </a:t>
            </a:r>
            <a:endParaRPr lang="en-US" dirty="0"/>
          </a:p>
        </p:txBody>
      </p:sp>
      <p:sp>
        <p:nvSpPr>
          <p:cNvPr id="3" name="Content Placeholder 2"/>
          <p:cNvSpPr>
            <a:spLocks noGrp="1"/>
          </p:cNvSpPr>
          <p:nvPr>
            <p:ph idx="1"/>
          </p:nvPr>
        </p:nvSpPr>
        <p:spPr/>
        <p:txBody>
          <a:bodyPr>
            <a:normAutofit fontScale="85000" lnSpcReduction="10000"/>
          </a:bodyPr>
          <a:lstStyle/>
          <a:p>
            <a:pPr algn="r" rtl="1">
              <a:buNone/>
            </a:pPr>
            <a:r>
              <a:rPr lang="fa-IR" dirty="0" smtClean="0">
                <a:cs typeface="B Kamran" pitchFamily="2" charset="-78"/>
              </a:rPr>
              <a:t>ماساژ نوزاد می تواند در قبل و بعد از تولد از گرما و محبت ایجاد شده از تماس ناشی از ماساژ سود ببرد .</a:t>
            </a:r>
            <a:endParaRPr lang="en-US" dirty="0" smtClean="0">
              <a:cs typeface="B Kamran" pitchFamily="2" charset="-78"/>
            </a:endParaRPr>
          </a:p>
          <a:p>
            <a:pPr algn="r" rtl="1">
              <a:buNone/>
            </a:pPr>
            <a:r>
              <a:rPr lang="fa-IR" b="1" dirty="0" smtClean="0">
                <a:cs typeface="B Kamran" pitchFamily="2" charset="-78"/>
              </a:rPr>
              <a:t>مادر :</a:t>
            </a:r>
            <a:r>
              <a:rPr lang="fa-IR" dirty="0" smtClean="0">
                <a:cs typeface="B Kamran" pitchFamily="2" charset="-78"/>
              </a:rPr>
              <a:t> روشی که مادر می تواند به راحتی و در هر زمان برای نوزادش انجام دهد .</a:t>
            </a:r>
            <a:endParaRPr lang="en-US" dirty="0" smtClean="0">
              <a:cs typeface="B Kamran" pitchFamily="2" charset="-78"/>
            </a:endParaRPr>
          </a:p>
          <a:p>
            <a:pPr algn="r" rtl="1">
              <a:buNone/>
            </a:pPr>
            <a:r>
              <a:rPr lang="fa-IR" b="1" dirty="0" smtClean="0">
                <a:cs typeface="B Kamran" pitchFamily="2" charset="-78"/>
              </a:rPr>
              <a:t>پدر :  </a:t>
            </a:r>
            <a:r>
              <a:rPr lang="fa-IR" dirty="0" smtClean="0">
                <a:cs typeface="B Kamran" pitchFamily="2" charset="-78"/>
              </a:rPr>
              <a:t>راهی خوشایند جهت درگیر شدن در مراقبت از نوزاد .</a:t>
            </a:r>
            <a:endParaRPr lang="en-US" dirty="0" smtClean="0">
              <a:cs typeface="B Kamran" pitchFamily="2" charset="-78"/>
            </a:endParaRPr>
          </a:p>
          <a:p>
            <a:pPr algn="r" rtl="1">
              <a:buNone/>
            </a:pPr>
            <a:r>
              <a:rPr lang="fa-IR" dirty="0" smtClean="0">
                <a:cs typeface="B Kamran" pitchFamily="2" charset="-78"/>
              </a:rPr>
              <a:t>ماساژ و لمس یک روش قوی برای ارتباط مادر و  نوزاد که در انتها نوزادی شاد آرام و سرشار از عاطفه خواهیم داشت .</a:t>
            </a:r>
            <a:endParaRPr lang="en-US" dirty="0" smtClean="0">
              <a:cs typeface="B Kamran" pitchFamily="2" charset="-78"/>
            </a:endParaRPr>
          </a:p>
          <a:p>
            <a:pPr algn="r" rtl="1">
              <a:buNone/>
            </a:pPr>
            <a:r>
              <a:rPr lang="fa-IR" dirty="0" smtClean="0">
                <a:cs typeface="B Kamran" pitchFamily="2" charset="-78"/>
              </a:rPr>
              <a:t> </a:t>
            </a:r>
            <a:endParaRPr lang="en-US" dirty="0" smtClean="0">
              <a:cs typeface="B Kamran" pitchFamily="2" charset="-78"/>
            </a:endParaRPr>
          </a:p>
          <a:p>
            <a:pPr algn="r" rtl="1">
              <a:buNone/>
            </a:pPr>
            <a:r>
              <a:rPr lang="fa-IR" dirty="0" smtClean="0">
                <a:cs typeface="B Kamran" pitchFamily="2" charset="-78"/>
              </a:rPr>
              <a:t>ماساژ نوزاد در نوزادان کم وزن باعث بهبود رشد و تکامل و سبب آرامش در نوزادی که دچار دردهای کولیکی و بی قراری هستند می شود و نیازهای عاطفی نوزادان طبیعی را نیز برآورده می کند ماساژ نوزاد همچنین سبب کاهش نیاز به ویزیت های کلینیکی شده و در ارتقای قابلیت های والدین در ایفای نقش خود به عنوان پدر و مادر خواهد شد .  </a:t>
            </a:r>
            <a:endParaRPr lang="en-US" dirty="0" smtClean="0">
              <a:cs typeface="B Kamran" pitchFamily="2" charset="-78"/>
            </a:endParaRPr>
          </a:p>
          <a:p>
            <a:pPr algn="r" rtl="1">
              <a:buNone/>
            </a:pPr>
            <a:endParaRPr lang="en-US" dirty="0">
              <a:cs typeface="B Kamran" pitchFamily="2" charset="-78"/>
            </a:endParaRPr>
          </a:p>
        </p:txBody>
      </p:sp>
    </p:spTree>
  </p:cSld>
  <p:clrMapOvr>
    <a:masterClrMapping/>
  </p:clrMapOvr>
  <p:transition spd="slow">
    <p:cover dir="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fa-IR" b="1" dirty="0" smtClean="0"/>
              <a:t>آندروفین</a:t>
            </a:r>
            <a:endParaRPr lang="en-US" dirty="0"/>
          </a:p>
        </p:txBody>
      </p:sp>
      <p:sp>
        <p:nvSpPr>
          <p:cNvPr id="3" name="Content Placeholder 2"/>
          <p:cNvSpPr>
            <a:spLocks noGrp="1"/>
          </p:cNvSpPr>
          <p:nvPr>
            <p:ph idx="1"/>
          </p:nvPr>
        </p:nvSpPr>
        <p:spPr/>
        <p:txBody>
          <a:bodyPr>
            <a:normAutofit/>
          </a:bodyPr>
          <a:lstStyle/>
          <a:p>
            <a:pPr algn="r" rtl="1">
              <a:buNone/>
            </a:pPr>
            <a:r>
              <a:rPr lang="fa-IR" sz="3200" dirty="0" smtClean="0">
                <a:cs typeface="B Kamran" pitchFamily="2" charset="-78"/>
              </a:rPr>
              <a:t>هورمون مخدر طبیعی ضد استرس به تدریج از هفته 12 بارداری افزایش می یابد . سطوح این هورمون درطی لیبر بیشتر بالا می رود.</a:t>
            </a:r>
          </a:p>
          <a:p>
            <a:pPr algn="r" rtl="1">
              <a:buNone/>
            </a:pPr>
            <a:r>
              <a:rPr lang="fa-IR" sz="3200" dirty="0" smtClean="0">
                <a:cs typeface="B Kamran" pitchFamily="2" charset="-78"/>
              </a:rPr>
              <a:t> کاهش ناگهانی آن پس از تولد و زایمان باعث</a:t>
            </a:r>
            <a:r>
              <a:rPr lang="en-US" sz="3200" dirty="0" smtClean="0">
                <a:cs typeface="B Kamran" pitchFamily="2" charset="-78"/>
              </a:rPr>
              <a:t>Postpartum </a:t>
            </a:r>
            <a:r>
              <a:rPr lang="en-US" sz="3200" dirty="0" err="1" smtClean="0">
                <a:cs typeface="B Kamran" pitchFamily="2" charset="-78"/>
              </a:rPr>
              <a:t>Bluse</a:t>
            </a:r>
            <a:r>
              <a:rPr lang="en-US" sz="3200" dirty="0" smtClean="0">
                <a:cs typeface="B Kamran" pitchFamily="2" charset="-78"/>
              </a:rPr>
              <a:t> </a:t>
            </a:r>
            <a:r>
              <a:rPr lang="fa-IR" sz="3200" dirty="0" smtClean="0">
                <a:cs typeface="B Kamran" pitchFamily="2" charset="-78"/>
              </a:rPr>
              <a:t>سه روز بعد از زایمان می شود .</a:t>
            </a:r>
            <a:endParaRPr lang="en-US" sz="3200" dirty="0" smtClean="0">
              <a:cs typeface="B Kamran" pitchFamily="2" charset="-78"/>
            </a:endParaRPr>
          </a:p>
          <a:p>
            <a:pPr algn="r" rtl="1">
              <a:buNone/>
            </a:pPr>
            <a:r>
              <a:rPr lang="fa-IR" sz="3200" dirty="0" smtClean="0">
                <a:cs typeface="B Kamran" pitchFamily="2" charset="-78"/>
              </a:rPr>
              <a:t>باعث افزایش تمرکز و خودآگاهی _ تعدیل درد و استرس _ تغییر در درک زمان و مکان _ احساس خوب توسط مادر می شود .</a:t>
            </a:r>
            <a:endParaRPr lang="en-US" sz="3200" dirty="0" smtClean="0">
              <a:cs typeface="B Kamran" pitchFamily="2" charset="-78"/>
            </a:endParaRPr>
          </a:p>
          <a:p>
            <a:pPr algn="r" rtl="1">
              <a:buNone/>
            </a:pPr>
            <a:endParaRPr lang="en-US" sz="3200" dirty="0">
              <a:cs typeface="B Kamran" pitchFamily="2" charset="-78"/>
            </a:endParaRPr>
          </a:p>
        </p:txBody>
      </p:sp>
    </p:spTree>
  </p:cSld>
  <p:clrMapOvr>
    <a:masterClrMapping/>
  </p:clrMapOvr>
  <p:transition spd="slow">
    <p:cover dir="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fa-IR" b="1" dirty="0" smtClean="0"/>
              <a:t>مزایای آندروفین حاملگی و زایمان</a:t>
            </a:r>
            <a:endParaRPr lang="en-US" dirty="0"/>
          </a:p>
        </p:txBody>
      </p:sp>
      <p:sp>
        <p:nvSpPr>
          <p:cNvPr id="3" name="Content Placeholder 2"/>
          <p:cNvSpPr>
            <a:spLocks noGrp="1"/>
          </p:cNvSpPr>
          <p:nvPr>
            <p:ph idx="1"/>
          </p:nvPr>
        </p:nvSpPr>
        <p:spPr/>
        <p:txBody>
          <a:bodyPr>
            <a:normAutofit fontScale="92500" lnSpcReduction="10000"/>
          </a:bodyPr>
          <a:lstStyle/>
          <a:p>
            <a:pPr algn="r" rtl="1">
              <a:buNone/>
            </a:pPr>
            <a:r>
              <a:rPr lang="fa-IR" dirty="0" smtClean="0">
                <a:cs typeface="B Kamran" pitchFamily="2" charset="-78"/>
              </a:rPr>
              <a:t>1 _ از بین برنده های دردطبیعی دارد که در طی عملکرد سخت حاملگی و استرس مربوط به انقباض رحمی تولید میکند .</a:t>
            </a:r>
            <a:endParaRPr lang="en-US" dirty="0" smtClean="0">
              <a:cs typeface="B Kamran" pitchFamily="2" charset="-78"/>
            </a:endParaRPr>
          </a:p>
          <a:p>
            <a:pPr algn="r" rtl="1">
              <a:buNone/>
            </a:pPr>
            <a:r>
              <a:rPr lang="fa-IR" dirty="0" smtClean="0">
                <a:cs typeface="B Kamran" pitchFamily="2" charset="-78"/>
              </a:rPr>
              <a:t>2 _ احساس سلامتی و تقویت حالات مثبت را باعث می شود .</a:t>
            </a:r>
            <a:endParaRPr lang="en-US" dirty="0" smtClean="0">
              <a:cs typeface="B Kamran" pitchFamily="2" charset="-78"/>
            </a:endParaRPr>
          </a:p>
          <a:p>
            <a:pPr algn="r" rtl="1">
              <a:buNone/>
            </a:pPr>
            <a:r>
              <a:rPr lang="fa-IR" dirty="0" smtClean="0">
                <a:cs typeface="B Kamran" pitchFamily="2" charset="-78"/>
              </a:rPr>
              <a:t>3 _ یک رابط مهم بین مادر و کودک در اولین ملاقات آنهاست .</a:t>
            </a:r>
            <a:endParaRPr lang="en-US" dirty="0" smtClean="0">
              <a:cs typeface="B Kamran" pitchFamily="2" charset="-78"/>
            </a:endParaRPr>
          </a:p>
          <a:p>
            <a:pPr algn="r" rtl="1">
              <a:buNone/>
            </a:pPr>
            <a:r>
              <a:rPr lang="en-US" dirty="0" smtClean="0">
                <a:cs typeface="B Kamran" pitchFamily="2" charset="-78"/>
              </a:rPr>
              <a:t> </a:t>
            </a:r>
            <a:r>
              <a:rPr lang="fa-IR" dirty="0" smtClean="0">
                <a:cs typeface="B Kamran" pitchFamily="2" charset="-78"/>
              </a:rPr>
              <a:t>4_باعث افزایش اعتماد به نفس می شوند  اثر </a:t>
            </a:r>
            <a:r>
              <a:rPr lang="en-US" dirty="0" smtClean="0">
                <a:cs typeface="B Kamran" pitchFamily="2" charset="-78"/>
              </a:rPr>
              <a:t>Amnesic </a:t>
            </a:r>
            <a:r>
              <a:rPr lang="fa-IR" dirty="0" smtClean="0">
                <a:cs typeface="B Kamran" pitchFamily="2" charset="-78"/>
              </a:rPr>
              <a:t>اندروفینها باعث فراموش کردن بدترین شرایط زایمان و پذیرش بارداری مجدد می شود . </a:t>
            </a:r>
            <a:endParaRPr lang="en-US" dirty="0" smtClean="0">
              <a:cs typeface="B Kamran" pitchFamily="2" charset="-78"/>
            </a:endParaRPr>
          </a:p>
          <a:p>
            <a:pPr algn="r" rtl="1">
              <a:buNone/>
            </a:pPr>
            <a:r>
              <a:rPr lang="fa-IR" b="1" dirty="0" smtClean="0">
                <a:cs typeface="B Kamran" pitchFamily="2" charset="-78"/>
              </a:rPr>
              <a:t>آندروفین افزایش می یابد به دنبال : </a:t>
            </a:r>
            <a:endParaRPr lang="en-US" dirty="0" smtClean="0">
              <a:cs typeface="B Kamran" pitchFamily="2" charset="-78"/>
            </a:endParaRPr>
          </a:p>
          <a:p>
            <a:pPr algn="r" rtl="1">
              <a:buNone/>
            </a:pPr>
            <a:r>
              <a:rPr lang="fa-IR" dirty="0" smtClean="0">
                <a:cs typeface="B Kamran" pitchFamily="2" charset="-78"/>
              </a:rPr>
              <a:t>تلاشهای فیزیکی _ محرک هایی مثل خنده _ موزیک _ برخی غذا ها مثل شکلات . به دنبال زایمان که در زمان تولد نوزاد به حداکثر می رسد .</a:t>
            </a:r>
            <a:endParaRPr lang="en-US" dirty="0" smtClean="0">
              <a:cs typeface="B Kamran" pitchFamily="2" charset="-78"/>
            </a:endParaRPr>
          </a:p>
          <a:p>
            <a:pPr algn="r" rtl="1">
              <a:buNone/>
            </a:pPr>
            <a:r>
              <a:rPr lang="fa-IR" b="1" dirty="0" smtClean="0">
                <a:cs typeface="B Kamran" pitchFamily="2" charset="-78"/>
              </a:rPr>
              <a:t>آندروفین کاهش می یابد به دنبال :  </a:t>
            </a:r>
            <a:r>
              <a:rPr lang="fa-IR" dirty="0" smtClean="0">
                <a:cs typeface="B Kamran" pitchFamily="2" charset="-78"/>
              </a:rPr>
              <a:t>ترشح آدرنالین _ تجویز بی حس کننده ها </a:t>
            </a:r>
            <a:endParaRPr lang="en-US" dirty="0" smtClean="0">
              <a:cs typeface="B Kamran" pitchFamily="2" charset="-78"/>
            </a:endParaRPr>
          </a:p>
          <a:p>
            <a:pPr algn="r" rtl="1">
              <a:buNone/>
            </a:pPr>
            <a:endParaRPr lang="en-US" dirty="0">
              <a:cs typeface="B Kamran" pitchFamily="2" charset="-78"/>
            </a:endParaRPr>
          </a:p>
        </p:txBody>
      </p:sp>
    </p:spTree>
  </p:cSld>
  <p:clrMapOvr>
    <a:masterClrMapping/>
  </p:clrMapOvr>
  <p:transition spd="slow">
    <p:cover dir="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fa-IR" b="1" dirty="0" smtClean="0"/>
              <a:t>آدرنالین </a:t>
            </a:r>
            <a:endParaRPr lang="en-US" dirty="0"/>
          </a:p>
        </p:txBody>
      </p:sp>
      <p:sp>
        <p:nvSpPr>
          <p:cNvPr id="3" name="Content Placeholder 2"/>
          <p:cNvSpPr>
            <a:spLocks noGrp="1"/>
          </p:cNvSpPr>
          <p:nvPr>
            <p:ph idx="1"/>
          </p:nvPr>
        </p:nvSpPr>
        <p:spPr/>
        <p:txBody>
          <a:bodyPr>
            <a:normAutofit/>
          </a:bodyPr>
          <a:lstStyle/>
          <a:p>
            <a:pPr algn="r" rtl="1">
              <a:buNone/>
            </a:pPr>
            <a:r>
              <a:rPr lang="fa-IR" dirty="0" smtClean="0">
                <a:cs typeface="B Kamran" pitchFamily="2" charset="-78"/>
              </a:rPr>
              <a:t>هورمون جنگ و گریز نام دارد و در زمان تهدید موقعیت _ ترس _ اضطراب _ و عصبانیت ترشح می شود .</a:t>
            </a:r>
            <a:endParaRPr lang="en-US" dirty="0" smtClean="0">
              <a:cs typeface="B Kamran" pitchFamily="2" charset="-78"/>
            </a:endParaRPr>
          </a:p>
          <a:p>
            <a:pPr algn="r" rtl="1">
              <a:buNone/>
            </a:pPr>
            <a:r>
              <a:rPr lang="fa-IR" dirty="0" smtClean="0">
                <a:cs typeface="B Kamran" pitchFamily="2" charset="-78"/>
              </a:rPr>
              <a:t>در صورت ترشح آدرنالین در بدن که با علائم سردی پوست _ افزایش فشار خون _ افزایش ضربان قلب _ تنفس تند _ گشاد شدن مردمک ها _ و خشکی دهان و بی قراری همراه است . زن در حال زایمان و جنین او برای کاهش آن نیاز به حمایت دارند.</a:t>
            </a:r>
            <a:endParaRPr lang="en-US" dirty="0" smtClean="0">
              <a:cs typeface="B Kamran" pitchFamily="2" charset="-78"/>
            </a:endParaRPr>
          </a:p>
          <a:p>
            <a:pPr algn="r" rtl="1">
              <a:buNone/>
            </a:pPr>
            <a:r>
              <a:rPr lang="fa-IR" dirty="0" smtClean="0">
                <a:cs typeface="B Kamran" pitchFamily="2" charset="-78"/>
              </a:rPr>
              <a:t> </a:t>
            </a:r>
            <a:endParaRPr lang="en-US" dirty="0" smtClean="0">
              <a:cs typeface="B Kamran" pitchFamily="2" charset="-78"/>
            </a:endParaRPr>
          </a:p>
          <a:p>
            <a:pPr algn="ctr" rtl="1">
              <a:buNone/>
            </a:pPr>
            <a:r>
              <a:rPr lang="fa-IR" sz="4000" dirty="0" smtClean="0">
                <a:cs typeface="B Kamran" pitchFamily="2" charset="-78"/>
              </a:rPr>
              <a:t>ترشح آن با دردهای غیر طبیعی همراه است.</a:t>
            </a:r>
            <a:endParaRPr lang="en-US" sz="4000" dirty="0" smtClean="0">
              <a:cs typeface="B Kamran" pitchFamily="2" charset="-78"/>
            </a:endParaRPr>
          </a:p>
          <a:p>
            <a:pPr algn="r" rtl="1">
              <a:buNone/>
            </a:pPr>
            <a:endParaRPr lang="en-US" dirty="0">
              <a:cs typeface="B Kamran" pitchFamily="2" charset="-78"/>
            </a:endParaRPr>
          </a:p>
        </p:txBody>
      </p:sp>
    </p:spTree>
  </p:cSld>
  <p:clrMapOvr>
    <a:masterClrMapping/>
  </p:clrMapOvr>
  <p:transition spd="slow">
    <p:cover dir="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fa-IR" b="1" dirty="0" smtClean="0"/>
              <a:t>عوامل کاهش دهنده آدرنالین </a:t>
            </a:r>
            <a:endParaRPr lang="en-US" dirty="0"/>
          </a:p>
        </p:txBody>
      </p:sp>
      <p:sp>
        <p:nvSpPr>
          <p:cNvPr id="3" name="Content Placeholder 2"/>
          <p:cNvSpPr>
            <a:spLocks noGrp="1"/>
          </p:cNvSpPr>
          <p:nvPr>
            <p:ph idx="1"/>
          </p:nvPr>
        </p:nvSpPr>
        <p:spPr/>
        <p:txBody>
          <a:bodyPr>
            <a:normAutofit/>
          </a:bodyPr>
          <a:lstStyle/>
          <a:p>
            <a:pPr algn="r" rtl="1"/>
            <a:r>
              <a:rPr lang="fa-IR" sz="3600" dirty="0" smtClean="0">
                <a:cs typeface="B Kamran" pitchFamily="2" charset="-78"/>
              </a:rPr>
              <a:t>برطرف شدن منبع ترس _ فراهم کردن محیط مناسب و سالم و به دور از هیجان_ کاهش تحریک گیرنده ها</a:t>
            </a:r>
            <a:endParaRPr lang="en-US" sz="3600" dirty="0" smtClean="0">
              <a:cs typeface="B Kamran" pitchFamily="2" charset="-78"/>
            </a:endParaRPr>
          </a:p>
          <a:p>
            <a:pPr algn="r" rtl="1"/>
            <a:r>
              <a:rPr lang="fa-IR" sz="3600" dirty="0" smtClean="0">
                <a:cs typeface="B Kamran" pitchFamily="2" charset="-78"/>
              </a:rPr>
              <a:t>قرار گرفتن در آب گرم _ قرار گرفتن در محیط خانوادگی _ توضیح به مادر در خصوص فرآیند زایمان .</a:t>
            </a:r>
            <a:endParaRPr lang="en-US" sz="3600" dirty="0" smtClean="0">
              <a:cs typeface="B Kamran" pitchFamily="2" charset="-78"/>
            </a:endParaRPr>
          </a:p>
        </p:txBody>
      </p:sp>
    </p:spTree>
  </p:cSld>
  <p:clrMapOvr>
    <a:masterClrMapping/>
  </p:clrMapOvr>
  <p:transition spd="slow">
    <p:cover dir="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fa-IR" sz="3200" b="1" dirty="0" smtClean="0"/>
              <a:t>افزایش سطوح آدرنالین در زایمان باعث </a:t>
            </a:r>
            <a:endParaRPr lang="en-US" sz="3200" dirty="0"/>
          </a:p>
        </p:txBody>
      </p:sp>
      <p:sp>
        <p:nvSpPr>
          <p:cNvPr id="3" name="Content Placeholder 2"/>
          <p:cNvSpPr>
            <a:spLocks noGrp="1"/>
          </p:cNvSpPr>
          <p:nvPr>
            <p:ph idx="1"/>
          </p:nvPr>
        </p:nvSpPr>
        <p:spPr/>
        <p:txBody>
          <a:bodyPr/>
          <a:lstStyle/>
          <a:p>
            <a:pPr algn="r" rtl="1">
              <a:buFont typeface="Wingdings" pitchFamily="2" charset="2"/>
              <a:buChar char="ü"/>
            </a:pPr>
            <a:r>
              <a:rPr lang="fa-IR" dirty="0" smtClean="0">
                <a:cs typeface="B Kamran" pitchFamily="2" charset="-78"/>
              </a:rPr>
              <a:t>رفتارهای پانیک مانند : آژیته بودن مادر _ حرکات تند و سریع _ فعالیت زیاد _ داد زدن _ احساس ناراحتی </a:t>
            </a:r>
            <a:endParaRPr lang="en-US" dirty="0" smtClean="0">
              <a:cs typeface="B Kamran" pitchFamily="2" charset="-78"/>
            </a:endParaRPr>
          </a:p>
          <a:p>
            <a:pPr algn="r" rtl="1">
              <a:buNone/>
            </a:pPr>
            <a:endParaRPr lang="en-US" dirty="0" smtClean="0">
              <a:cs typeface="B Kamran" pitchFamily="2" charset="-78"/>
            </a:endParaRPr>
          </a:p>
          <a:p>
            <a:pPr algn="r" rtl="1">
              <a:buFont typeface="Wingdings" pitchFamily="2" charset="2"/>
              <a:buChar char="ü"/>
            </a:pPr>
            <a:r>
              <a:rPr lang="fa-IR" dirty="0" smtClean="0">
                <a:cs typeface="B Kamran" pitchFamily="2" charset="-78"/>
              </a:rPr>
              <a:t>کاهش اکسی توسین و کاهش یا قطع انقباضات  _ کاهش آنروفین و افزایش درد _ با تداخل در عمل رحم باعث پیشرفت کند یا توقف دیلاتاسیون و کاهش جریان خون رحمی جفتی می شود .</a:t>
            </a:r>
            <a:endParaRPr lang="en-US" dirty="0" smtClean="0">
              <a:cs typeface="B Kamran" pitchFamily="2" charset="-78"/>
            </a:endParaRPr>
          </a:p>
          <a:p>
            <a:pPr algn="r" rtl="1">
              <a:buFont typeface="Wingdings" pitchFamily="2" charset="2"/>
              <a:buChar char="ü"/>
            </a:pPr>
            <a:endParaRPr lang="en-US" dirty="0">
              <a:cs typeface="B Kamran" pitchFamily="2" charset="-78"/>
            </a:endParaRPr>
          </a:p>
        </p:txBody>
      </p:sp>
    </p:spTree>
  </p:cSld>
  <p:clrMapOvr>
    <a:masterClrMapping/>
  </p:clrMapOvr>
  <p:transition spd="slow">
    <p:cover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fa-IR" b="1" dirty="0" smtClean="0"/>
              <a:t>حالات مختلف ماساژ عبارتست از</a:t>
            </a:r>
            <a:endParaRPr lang="en-US" dirty="0"/>
          </a:p>
        </p:txBody>
      </p:sp>
      <p:sp>
        <p:nvSpPr>
          <p:cNvPr id="3" name="Content Placeholder 2"/>
          <p:cNvSpPr>
            <a:spLocks noGrp="1"/>
          </p:cNvSpPr>
          <p:nvPr>
            <p:ph idx="1"/>
          </p:nvPr>
        </p:nvSpPr>
        <p:spPr/>
        <p:txBody>
          <a:bodyPr>
            <a:normAutofit/>
          </a:bodyPr>
          <a:lstStyle/>
          <a:p>
            <a:pPr algn="r" rtl="1"/>
            <a:r>
              <a:rPr lang="fa-IR" sz="3200" dirty="0" smtClean="0">
                <a:cs typeface="B Kamran" pitchFamily="2" charset="-78"/>
              </a:rPr>
              <a:t>ایجاد لرزش </a:t>
            </a:r>
            <a:r>
              <a:rPr lang="en-US" sz="3200" dirty="0" smtClean="0">
                <a:cs typeface="B Kamran" pitchFamily="2" charset="-78"/>
              </a:rPr>
              <a:t>(vibration)</a:t>
            </a:r>
          </a:p>
          <a:p>
            <a:pPr algn="r" rtl="1"/>
            <a:r>
              <a:rPr lang="fa-IR" sz="3200" dirty="0" smtClean="0">
                <a:cs typeface="B Kamran" pitchFamily="2" charset="-78"/>
              </a:rPr>
              <a:t>ضربه ملایم </a:t>
            </a:r>
            <a:r>
              <a:rPr lang="en-US" sz="3200" dirty="0" smtClean="0">
                <a:cs typeface="B Kamran" pitchFamily="2" charset="-78"/>
              </a:rPr>
              <a:t>(knocking)</a:t>
            </a:r>
            <a:r>
              <a:rPr lang="fa-IR" sz="3200" dirty="0" smtClean="0">
                <a:cs typeface="B Kamran" pitchFamily="2" charset="-78"/>
              </a:rPr>
              <a:t> </a:t>
            </a:r>
            <a:endParaRPr lang="en-US" sz="3200" dirty="0" smtClean="0">
              <a:cs typeface="B Kamran" pitchFamily="2" charset="-78"/>
            </a:endParaRPr>
          </a:p>
          <a:p>
            <a:pPr algn="r" rtl="1"/>
            <a:r>
              <a:rPr lang="fa-IR" sz="3200" dirty="0" smtClean="0">
                <a:cs typeface="B Kamran" pitchFamily="2" charset="-78"/>
              </a:rPr>
              <a:t>فشار چرخشی عمیق </a:t>
            </a:r>
            <a:r>
              <a:rPr lang="en-US" sz="3200" dirty="0" smtClean="0">
                <a:cs typeface="B Kamran" pitchFamily="2" charset="-78"/>
              </a:rPr>
              <a:t>(deep circular)</a:t>
            </a:r>
            <a:r>
              <a:rPr lang="fa-IR" sz="3200" dirty="0" smtClean="0">
                <a:cs typeface="B Kamran" pitchFamily="2" charset="-78"/>
              </a:rPr>
              <a:t> </a:t>
            </a:r>
            <a:endParaRPr lang="en-US" sz="3200" dirty="0" smtClean="0">
              <a:cs typeface="B Kamran" pitchFamily="2" charset="-78"/>
            </a:endParaRPr>
          </a:p>
          <a:p>
            <a:pPr algn="r" rtl="1"/>
            <a:r>
              <a:rPr lang="fa-IR" sz="3200" dirty="0" smtClean="0">
                <a:cs typeface="B Kamran" pitchFamily="2" charset="-78"/>
              </a:rPr>
              <a:t>فشار محکم و مداوم </a:t>
            </a:r>
            <a:r>
              <a:rPr lang="en-US" sz="3200" dirty="0" smtClean="0">
                <a:cs typeface="B Kamran" pitchFamily="2" charset="-78"/>
              </a:rPr>
              <a:t>(continual steady </a:t>
            </a:r>
            <a:r>
              <a:rPr lang="en-US" sz="3200" dirty="0" err="1" smtClean="0">
                <a:cs typeface="B Kamran" pitchFamily="2" charset="-78"/>
              </a:rPr>
              <a:t>peressure</a:t>
            </a:r>
            <a:r>
              <a:rPr lang="en-US" sz="3200" dirty="0" smtClean="0">
                <a:cs typeface="B Kamran" pitchFamily="2" charset="-78"/>
              </a:rPr>
              <a:t>)</a:t>
            </a:r>
            <a:r>
              <a:rPr lang="fa-IR" sz="3200" dirty="0" smtClean="0">
                <a:cs typeface="B Kamran" pitchFamily="2" charset="-78"/>
              </a:rPr>
              <a:t> </a:t>
            </a:r>
            <a:endParaRPr lang="en-US" sz="3200" dirty="0" smtClean="0">
              <a:cs typeface="B Kamran" pitchFamily="2" charset="-78"/>
            </a:endParaRPr>
          </a:p>
          <a:p>
            <a:pPr algn="r" rtl="1"/>
            <a:r>
              <a:rPr lang="fa-IR" sz="3200" dirty="0" smtClean="0">
                <a:cs typeface="B Kamran" pitchFamily="2" charset="-78"/>
              </a:rPr>
              <a:t>مالش پیوسته </a:t>
            </a:r>
            <a:r>
              <a:rPr lang="en-US" sz="3200" dirty="0" smtClean="0">
                <a:cs typeface="B Kamran" pitchFamily="2" charset="-78"/>
              </a:rPr>
              <a:t>(joined manipulation)</a:t>
            </a:r>
            <a:r>
              <a:rPr lang="fa-IR" sz="3200" dirty="0" smtClean="0">
                <a:cs typeface="B Kamran" pitchFamily="2" charset="-78"/>
              </a:rPr>
              <a:t> </a:t>
            </a:r>
          </a:p>
          <a:p>
            <a:pPr algn="r" rtl="1">
              <a:buNone/>
            </a:pPr>
            <a:endParaRPr lang="fa-IR" sz="2000" dirty="0" smtClean="0">
              <a:cs typeface="B Kamran" pitchFamily="2" charset="-78"/>
            </a:endParaRPr>
          </a:p>
          <a:p>
            <a:pPr algn="r" rtl="1">
              <a:buNone/>
            </a:pPr>
            <a:r>
              <a:rPr lang="fa-IR" sz="3200" dirty="0" smtClean="0">
                <a:cs typeface="B Kamran" pitchFamily="2" charset="-78"/>
              </a:rPr>
              <a:t>انجام این روش ها با نوک انگشتان _ کف دست _ یا ابزارهای مخصوص ماساژ (چرخش _ لرزش _ فشار ) انجام میگیرد.</a:t>
            </a:r>
            <a:endParaRPr lang="en-US" sz="3200" dirty="0" smtClean="0">
              <a:cs typeface="B Kamran" pitchFamily="2" charset="-78"/>
            </a:endParaRPr>
          </a:p>
        </p:txBody>
      </p:sp>
    </p:spTree>
  </p:cSld>
  <p:clrMapOvr>
    <a:masterClrMapping/>
  </p:clrMapOvr>
  <p:transition spd="slow">
    <p:cover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533400"/>
            <a:ext cx="7772400" cy="5822160"/>
          </a:xfrm>
        </p:spPr>
        <p:txBody>
          <a:bodyPr>
            <a:normAutofit/>
          </a:bodyPr>
          <a:lstStyle/>
          <a:p>
            <a:pPr algn="r" rtl="1">
              <a:buNone/>
            </a:pPr>
            <a:r>
              <a:rPr lang="fa-IR" dirty="0" smtClean="0">
                <a:cs typeface="B Kamran" pitchFamily="2" charset="-78"/>
              </a:rPr>
              <a:t>ماساژ به طور مشخص حین انقباضات رحم (حداقل از 30 تا 40 ثانیه ) شروع میشودو به طور متناوب بیشتر میشود.</a:t>
            </a:r>
            <a:endParaRPr lang="en-US" dirty="0" smtClean="0">
              <a:cs typeface="B Kamran" pitchFamily="2" charset="-78"/>
            </a:endParaRPr>
          </a:p>
          <a:p>
            <a:pPr algn="r" rtl="1">
              <a:buNone/>
            </a:pPr>
            <a:r>
              <a:rPr lang="fa-IR" dirty="0" smtClean="0">
                <a:cs typeface="B Kamran" pitchFamily="2" charset="-78"/>
              </a:rPr>
              <a:t>معمولا فشار محکم و مداوم در طول انقباض و ماساژ ملایم به صورت نوازش در بین انقباضات استفاده می شود.</a:t>
            </a:r>
            <a:endParaRPr lang="en-US" dirty="0" smtClean="0">
              <a:cs typeface="B Kamran" pitchFamily="2" charset="-78"/>
            </a:endParaRPr>
          </a:p>
          <a:p>
            <a:pPr algn="r" rtl="1">
              <a:buNone/>
            </a:pPr>
            <a:r>
              <a:rPr lang="fa-IR" dirty="0" smtClean="0">
                <a:cs typeface="B Kamran" pitchFamily="2" charset="-78"/>
              </a:rPr>
              <a:t>در پاره ای از موارد نیاز به کمک فرد دیگر (غیر از عامل زایمان ) برای انجام ماساژ وجود دارد.</a:t>
            </a:r>
            <a:endParaRPr lang="en-US" dirty="0" smtClean="0">
              <a:cs typeface="B Kamran" pitchFamily="2" charset="-78"/>
            </a:endParaRPr>
          </a:p>
          <a:p>
            <a:pPr algn="r" rtl="1">
              <a:buNone/>
            </a:pPr>
            <a:r>
              <a:rPr lang="fa-IR" dirty="0" smtClean="0">
                <a:cs typeface="B Kamran" pitchFamily="2" charset="-78"/>
              </a:rPr>
              <a:t> </a:t>
            </a:r>
            <a:endParaRPr lang="en-US" dirty="0" smtClean="0">
              <a:cs typeface="B Kamran" pitchFamily="2" charset="-78"/>
            </a:endParaRPr>
          </a:p>
          <a:p>
            <a:pPr algn="ctr" rtl="1">
              <a:buNone/>
            </a:pPr>
            <a:r>
              <a:rPr lang="fa-IR" sz="4400" b="1" dirty="0" smtClean="0">
                <a:cs typeface="B Titr" pitchFamily="2" charset="-78"/>
              </a:rPr>
              <a:t>نکته</a:t>
            </a:r>
            <a:endParaRPr lang="en-US" sz="4400" dirty="0" smtClean="0">
              <a:cs typeface="B Titr" pitchFamily="2" charset="-78"/>
            </a:endParaRPr>
          </a:p>
          <a:p>
            <a:pPr algn="ctr" rtl="1">
              <a:buNone/>
            </a:pPr>
            <a:r>
              <a:rPr lang="fa-IR" dirty="0" smtClean="0">
                <a:cs typeface="B Kamran" pitchFamily="2" charset="-78"/>
              </a:rPr>
              <a:t> دستان ماساژ دهنده بایدبدون زخم و زیورآلات بوده و ناخن ها کوتاه باشد.</a:t>
            </a:r>
            <a:endParaRPr lang="en-US" dirty="0" smtClean="0">
              <a:cs typeface="B Kamran" pitchFamily="2" charset="-78"/>
            </a:endParaRPr>
          </a:p>
          <a:p>
            <a:pPr algn="ctr" rtl="1">
              <a:buNone/>
            </a:pPr>
            <a:r>
              <a:rPr lang="fa-IR" dirty="0" smtClean="0">
                <a:cs typeface="B Kamran" pitchFamily="2" charset="-78"/>
              </a:rPr>
              <a:t>برای جلوگیری از اصطکاک با روغن مخصوص چرب شود.</a:t>
            </a:r>
            <a:endParaRPr lang="en-US" dirty="0" smtClean="0">
              <a:cs typeface="B Kamran" pitchFamily="2" charset="-78"/>
            </a:endParaRPr>
          </a:p>
          <a:p>
            <a:pPr algn="r" rtl="1">
              <a:buNone/>
            </a:pPr>
            <a:endParaRPr lang="en-US" dirty="0">
              <a:cs typeface="B Kamran" pitchFamily="2" charset="-78"/>
            </a:endParaRPr>
          </a:p>
        </p:txBody>
      </p:sp>
    </p:spTree>
  </p:cSld>
  <p:clrMapOvr>
    <a:masterClrMapping/>
  </p:clrMapOvr>
  <p:transition spd="slow">
    <p:cover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fa-IR" sz="2400" b="1" dirty="0" smtClean="0"/>
              <a:t>کاربرد طب ماساژ درمانی در بارداری و زایمان و نوزادان </a:t>
            </a:r>
            <a:endParaRPr lang="en-US" sz="2400" dirty="0"/>
          </a:p>
        </p:txBody>
      </p:sp>
      <p:sp>
        <p:nvSpPr>
          <p:cNvPr id="3" name="Content Placeholder 2"/>
          <p:cNvSpPr>
            <a:spLocks noGrp="1"/>
          </p:cNvSpPr>
          <p:nvPr>
            <p:ph idx="1"/>
          </p:nvPr>
        </p:nvSpPr>
        <p:spPr>
          <a:xfrm>
            <a:off x="914400" y="1447800"/>
            <a:ext cx="7772400" cy="4907760"/>
          </a:xfrm>
        </p:spPr>
        <p:txBody>
          <a:bodyPr>
            <a:normAutofit fontScale="77500" lnSpcReduction="20000"/>
          </a:bodyPr>
          <a:lstStyle/>
          <a:p>
            <a:pPr algn="r" rtl="1">
              <a:buNone/>
            </a:pPr>
            <a:r>
              <a:rPr lang="fa-IR" sz="3600" dirty="0" smtClean="0">
                <a:cs typeface="B Kamran" pitchFamily="2" charset="-78"/>
              </a:rPr>
              <a:t>هنر چگونه مادر را در طی لیبر و زایمان همراهی و حمایت نمودن کلید اساسی حفظ پروسه زایمان طبیعی و حفظ حرمت مادر و نوزاد است .</a:t>
            </a:r>
          </a:p>
          <a:p>
            <a:pPr algn="r" rtl="1">
              <a:buNone/>
            </a:pPr>
            <a:endParaRPr lang="en-US" sz="1700" dirty="0" smtClean="0">
              <a:cs typeface="B Kamran" pitchFamily="2" charset="-78"/>
            </a:endParaRPr>
          </a:p>
          <a:p>
            <a:pPr algn="l"/>
            <a:r>
              <a:rPr lang="en-US" dirty="0" smtClean="0">
                <a:cs typeface="B Kamran" pitchFamily="2" charset="-78"/>
              </a:rPr>
              <a:t>The art of keeping birth normal :</a:t>
            </a:r>
          </a:p>
          <a:p>
            <a:pPr lvl="0" algn="l"/>
            <a:r>
              <a:rPr lang="en-US" dirty="0" smtClean="0">
                <a:cs typeface="B Kamran" pitchFamily="2" charset="-78"/>
              </a:rPr>
              <a:t>to enable women to reel more powerful</a:t>
            </a:r>
          </a:p>
          <a:p>
            <a:pPr lvl="0" algn="l"/>
            <a:r>
              <a:rPr lang="en-US" dirty="0" smtClean="0">
                <a:cs typeface="B Kamran" pitchFamily="2" charset="-78"/>
              </a:rPr>
              <a:t>A good start to new mother hood</a:t>
            </a:r>
          </a:p>
          <a:p>
            <a:pPr lvl="0" algn="l"/>
            <a:r>
              <a:rPr lang="en-US" dirty="0" smtClean="0">
                <a:cs typeface="B Kamran" pitchFamily="2" charset="-78"/>
              </a:rPr>
              <a:t>Strategies needed for situations where we are swimming against the tide endorphin theory </a:t>
            </a:r>
          </a:p>
          <a:p>
            <a:pPr lvl="0" algn="l"/>
            <a:r>
              <a:rPr lang="en-US" dirty="0" smtClean="0">
                <a:cs typeface="B Kamran" pitchFamily="2" charset="-78"/>
              </a:rPr>
              <a:t>Michel </a:t>
            </a:r>
            <a:r>
              <a:rPr lang="en-US" dirty="0" err="1" smtClean="0">
                <a:cs typeface="B Kamran" pitchFamily="2" charset="-78"/>
              </a:rPr>
              <a:t>odent</a:t>
            </a:r>
            <a:r>
              <a:rPr lang="en-US" dirty="0" smtClean="0">
                <a:cs typeface="B Kamran" pitchFamily="2" charset="-78"/>
              </a:rPr>
              <a:t> : endorphin allow a state of consciousness that helps women  cope with pain a virtually …………………..</a:t>
            </a:r>
          </a:p>
          <a:p>
            <a:pPr lvl="0" algn="l"/>
            <a:r>
              <a:rPr lang="en-US" dirty="0" smtClean="0">
                <a:cs typeface="B Kamran" pitchFamily="2" charset="-78"/>
              </a:rPr>
              <a:t>Also promote the effective neuron _ hormonal cascades of normal </a:t>
            </a:r>
            <a:r>
              <a:rPr lang="en-US" dirty="0" err="1" smtClean="0">
                <a:cs typeface="B Kamran" pitchFamily="2" charset="-78"/>
              </a:rPr>
              <a:t>laboar</a:t>
            </a:r>
            <a:r>
              <a:rPr lang="en-US" dirty="0" smtClean="0">
                <a:cs typeface="B Kamran" pitchFamily="2" charset="-78"/>
              </a:rPr>
              <a:t> </a:t>
            </a:r>
          </a:p>
          <a:p>
            <a:pPr lvl="0" algn="l"/>
            <a:r>
              <a:rPr lang="en-US" dirty="0" smtClean="0">
                <a:cs typeface="B Kamran" pitchFamily="2" charset="-78"/>
              </a:rPr>
              <a:t>Drew on work of newton in looking at non _ </a:t>
            </a:r>
            <a:r>
              <a:rPr lang="en-US" dirty="0" err="1" smtClean="0">
                <a:cs typeface="B Kamran" pitchFamily="2" charset="-78"/>
              </a:rPr>
              <a:t>disterbance</a:t>
            </a:r>
            <a:endParaRPr lang="en-US" dirty="0" smtClean="0">
              <a:cs typeface="B Kamran" pitchFamily="2" charset="-78"/>
            </a:endParaRPr>
          </a:p>
          <a:p>
            <a:pPr lvl="0" algn="l"/>
            <a:r>
              <a:rPr lang="en-US" dirty="0" smtClean="0">
                <a:cs typeface="B Kamran" pitchFamily="2" charset="-78"/>
              </a:rPr>
              <a:t>Endorphins / </a:t>
            </a:r>
            <a:r>
              <a:rPr lang="en-US" dirty="0" err="1" smtClean="0">
                <a:cs typeface="B Kamran" pitchFamily="2" charset="-78"/>
              </a:rPr>
              <a:t>dynorphins</a:t>
            </a:r>
            <a:r>
              <a:rPr lang="en-US" dirty="0" smtClean="0">
                <a:cs typeface="B Kamran" pitchFamily="2" charset="-78"/>
              </a:rPr>
              <a:t> / </a:t>
            </a:r>
            <a:r>
              <a:rPr lang="en-US" dirty="0" err="1" smtClean="0">
                <a:cs typeface="B Kamran" pitchFamily="2" charset="-78"/>
              </a:rPr>
              <a:t>enkephalins</a:t>
            </a:r>
            <a:r>
              <a:rPr lang="en-US" dirty="0" smtClean="0">
                <a:cs typeface="B Kamran" pitchFamily="2" charset="-78"/>
              </a:rPr>
              <a:t> </a:t>
            </a:r>
          </a:p>
          <a:p>
            <a:pPr algn="r" rtl="1"/>
            <a:endParaRPr lang="en-US" dirty="0">
              <a:cs typeface="B Kamran" pitchFamily="2" charset="-78"/>
            </a:endParaRPr>
          </a:p>
        </p:txBody>
      </p:sp>
    </p:spTree>
  </p:cSld>
  <p:clrMapOvr>
    <a:masterClrMapping/>
  </p:clrMapOvr>
  <p:transition spd="slow">
    <p:cover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fa-IR" b="1" dirty="0" smtClean="0"/>
              <a:t>مکانیزم عمل ماساژ تراپی </a:t>
            </a:r>
            <a:endParaRPr lang="en-US" dirty="0"/>
          </a:p>
        </p:txBody>
      </p:sp>
      <p:sp>
        <p:nvSpPr>
          <p:cNvPr id="3" name="Content Placeholder 2"/>
          <p:cNvSpPr>
            <a:spLocks noGrp="1"/>
          </p:cNvSpPr>
          <p:nvPr>
            <p:ph idx="1"/>
          </p:nvPr>
        </p:nvSpPr>
        <p:spPr/>
        <p:txBody>
          <a:bodyPr>
            <a:normAutofit/>
          </a:bodyPr>
          <a:lstStyle/>
          <a:p>
            <a:pPr algn="r" rtl="1"/>
            <a:r>
              <a:rPr lang="fa-IR" sz="3600" dirty="0" smtClean="0">
                <a:cs typeface="B Kamran" pitchFamily="2" charset="-78"/>
              </a:rPr>
              <a:t>تحریک سیستم عصبی پوست ایجاد آرامش عصبی </a:t>
            </a:r>
            <a:endParaRPr lang="en-US" sz="3600" dirty="0" smtClean="0">
              <a:cs typeface="B Kamran" pitchFamily="2" charset="-78"/>
            </a:endParaRPr>
          </a:p>
          <a:p>
            <a:pPr algn="r" rtl="1"/>
            <a:r>
              <a:rPr lang="fa-IR" sz="3600" dirty="0" smtClean="0">
                <a:cs typeface="B Kamran" pitchFamily="2" charset="-78"/>
              </a:rPr>
              <a:t>کمک به کاهش استرس روانی و فیزیکی _ اغلب به عنوان قسمتی از برنامه یک روش منظم وعلمی اداره   و درمان استرس پیشنهاد می شود در مراکز درمانی به عنوان درمان به کار میرود .</a:t>
            </a:r>
            <a:endParaRPr lang="en-US" sz="3600" dirty="0" smtClean="0">
              <a:cs typeface="B Kamran" pitchFamily="2" charset="-78"/>
            </a:endParaRPr>
          </a:p>
        </p:txBody>
      </p:sp>
    </p:spTree>
  </p:cSld>
  <p:clrMapOvr>
    <a:masterClrMapping/>
  </p:clrMapOvr>
  <p:transition spd="slow">
    <p:cover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fa-IR" sz="2800" b="1" dirty="0" smtClean="0"/>
              <a:t>عوامل بازدارنده در اجرای روشهای </a:t>
            </a:r>
            <a:br>
              <a:rPr lang="fa-IR" sz="2800" b="1" dirty="0" smtClean="0"/>
            </a:br>
            <a:r>
              <a:rPr lang="fa-IR" sz="2800" b="1" dirty="0" smtClean="0"/>
              <a:t>حمایتی در لیبر </a:t>
            </a:r>
            <a:endParaRPr lang="en-US" sz="2800" dirty="0"/>
          </a:p>
        </p:txBody>
      </p:sp>
      <p:sp>
        <p:nvSpPr>
          <p:cNvPr id="3" name="Content Placeholder 2"/>
          <p:cNvSpPr>
            <a:spLocks noGrp="1"/>
          </p:cNvSpPr>
          <p:nvPr>
            <p:ph idx="1"/>
          </p:nvPr>
        </p:nvSpPr>
        <p:spPr/>
        <p:txBody>
          <a:bodyPr>
            <a:normAutofit/>
          </a:bodyPr>
          <a:lstStyle/>
          <a:p>
            <a:pPr algn="r" rtl="1">
              <a:buNone/>
            </a:pPr>
            <a:r>
              <a:rPr lang="fa-IR" sz="4000" dirty="0" smtClean="0">
                <a:cs typeface="B Kamran" pitchFamily="2" charset="-78"/>
              </a:rPr>
              <a:t>1 _ کمبود نیروی انسانی </a:t>
            </a:r>
            <a:endParaRPr lang="en-US" sz="4000" dirty="0" smtClean="0">
              <a:cs typeface="B Kamran" pitchFamily="2" charset="-78"/>
            </a:endParaRPr>
          </a:p>
          <a:p>
            <a:pPr algn="r" rtl="1">
              <a:buNone/>
            </a:pPr>
            <a:r>
              <a:rPr lang="fa-IR" sz="4000" dirty="0" smtClean="0">
                <a:cs typeface="B Kamran" pitchFamily="2" charset="-78"/>
              </a:rPr>
              <a:t>2 _ عدم شناخت نیازهای زنان در طی بارداری و زایمان </a:t>
            </a:r>
            <a:endParaRPr lang="en-US" sz="4000" dirty="0" smtClean="0">
              <a:cs typeface="B Kamran" pitchFamily="2" charset="-78"/>
            </a:endParaRPr>
          </a:p>
          <a:p>
            <a:pPr algn="r" rtl="1">
              <a:buNone/>
            </a:pPr>
            <a:r>
              <a:rPr lang="fa-IR" sz="4000" dirty="0" smtClean="0">
                <a:cs typeface="B Kamran" pitchFamily="2" charset="-78"/>
              </a:rPr>
              <a:t>3 _ تجربه های نا خوشایند قبلی مادران </a:t>
            </a:r>
            <a:endParaRPr lang="en-US" sz="4000" dirty="0" smtClean="0">
              <a:cs typeface="B Kamran" pitchFamily="2" charset="-78"/>
            </a:endParaRPr>
          </a:p>
          <a:p>
            <a:pPr algn="r" rtl="1">
              <a:buNone/>
            </a:pPr>
            <a:r>
              <a:rPr lang="fa-IR" sz="4000" dirty="0" smtClean="0">
                <a:cs typeface="B Kamran" pitchFamily="2" charset="-78"/>
              </a:rPr>
              <a:t>4 _ امکانات فیزیکی </a:t>
            </a:r>
            <a:endParaRPr lang="en-US" sz="4000" dirty="0" smtClean="0">
              <a:cs typeface="B Kamran" pitchFamily="2" charset="-78"/>
            </a:endParaRPr>
          </a:p>
          <a:p>
            <a:pPr algn="r" rtl="1">
              <a:buNone/>
            </a:pPr>
            <a:endParaRPr lang="en-US" sz="4000" dirty="0">
              <a:cs typeface="B Kamran" pitchFamily="2" charset="-78"/>
            </a:endParaRPr>
          </a:p>
        </p:txBody>
      </p:sp>
    </p:spTree>
  </p:cSld>
  <p:clrMapOvr>
    <a:masterClrMapping/>
  </p:clrMapOvr>
  <p:transition spd="slow">
    <p:cover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fa-IR" b="1" dirty="0" smtClean="0"/>
              <a:t>ماساژ تراپی سوئدی</a:t>
            </a:r>
            <a:endParaRPr lang="en-US" dirty="0"/>
          </a:p>
        </p:txBody>
      </p:sp>
      <p:sp>
        <p:nvSpPr>
          <p:cNvPr id="3" name="Content Placeholder 2"/>
          <p:cNvSpPr>
            <a:spLocks noGrp="1"/>
          </p:cNvSpPr>
          <p:nvPr>
            <p:ph idx="1"/>
          </p:nvPr>
        </p:nvSpPr>
        <p:spPr/>
        <p:txBody>
          <a:bodyPr>
            <a:normAutofit/>
          </a:bodyPr>
          <a:lstStyle/>
          <a:p>
            <a:pPr algn="r" rtl="1">
              <a:buNone/>
            </a:pPr>
            <a:r>
              <a:rPr lang="fa-IR" sz="3200" dirty="0" smtClean="0">
                <a:cs typeface="B Kamran" pitchFamily="2" charset="-78"/>
              </a:rPr>
              <a:t>ماساژ درمانی یک هنر علمی و در عین حال اعمال تکنیک های دستی و نظام  مند  روی بافت نرم سطحی پوست _ عضله ها _ تاندون ها _ لیگامان ها _ فاشیا و همچنین روی ساختار میانی بافت سطحی با بکار گیری دست _ پا  _ زانو _ آرنج و سائد است.</a:t>
            </a:r>
            <a:endParaRPr lang="en-US" sz="3200" dirty="0" smtClean="0">
              <a:cs typeface="B Kamran" pitchFamily="2" charset="-78"/>
            </a:endParaRPr>
          </a:p>
        </p:txBody>
      </p:sp>
    </p:spTree>
  </p:cSld>
  <p:clrMapOvr>
    <a:masterClrMapping/>
  </p:clrMapOvr>
  <p:transition spd="slow">
    <p:cover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fa-IR" b="1" dirty="0" smtClean="0"/>
              <a:t>کاربرد ماساژ در بارداری</a:t>
            </a:r>
            <a:endParaRPr lang="en-US" dirty="0"/>
          </a:p>
        </p:txBody>
      </p:sp>
      <p:sp>
        <p:nvSpPr>
          <p:cNvPr id="3" name="Content Placeholder 2"/>
          <p:cNvSpPr>
            <a:spLocks noGrp="1"/>
          </p:cNvSpPr>
          <p:nvPr>
            <p:ph idx="1"/>
          </p:nvPr>
        </p:nvSpPr>
        <p:spPr>
          <a:xfrm>
            <a:off x="914400" y="1447800"/>
            <a:ext cx="7772400" cy="4907760"/>
          </a:xfrm>
        </p:spPr>
        <p:txBody>
          <a:bodyPr>
            <a:noAutofit/>
          </a:bodyPr>
          <a:lstStyle/>
          <a:p>
            <a:pPr algn="r" rtl="1">
              <a:buNone/>
            </a:pPr>
            <a:r>
              <a:rPr lang="fa-IR" sz="2400" dirty="0" smtClean="0">
                <a:cs typeface="B Kamran" pitchFamily="2" charset="-78"/>
              </a:rPr>
              <a:t>ماساژ تراپی هم در طی لیبر و هم پس از  زایمان  با  افزایش  ترشح  آندروفینها   روشی  مفید در  کاهش  ترس اضطراب در کلیه مراحل بارداری و زایمان است . مادر را قادر می سازد تا به بدن خود  مسلط  بوده  و  آگاهانه کلیه ی مراحل لیبر و زایمان را طی نماید .</a:t>
            </a:r>
            <a:endParaRPr lang="en-US" sz="2400" dirty="0" smtClean="0">
              <a:cs typeface="B Kamran" pitchFamily="2" charset="-78"/>
            </a:endParaRPr>
          </a:p>
          <a:p>
            <a:pPr algn="r" rtl="1">
              <a:buNone/>
            </a:pPr>
            <a:r>
              <a:rPr lang="fa-IR" sz="2400" dirty="0" smtClean="0">
                <a:cs typeface="B Kamran" pitchFamily="2" charset="-78"/>
              </a:rPr>
              <a:t> </a:t>
            </a:r>
            <a:endParaRPr lang="en-US" sz="2400" dirty="0" smtClean="0">
              <a:cs typeface="B Kamran" pitchFamily="2" charset="-78"/>
            </a:endParaRPr>
          </a:p>
          <a:p>
            <a:pPr algn="r" rtl="1">
              <a:buNone/>
            </a:pPr>
            <a:r>
              <a:rPr lang="fa-IR" sz="2400" dirty="0" smtClean="0">
                <a:cs typeface="B Kamran" pitchFamily="2" charset="-78"/>
              </a:rPr>
              <a:t>در طی بارداری به دلیل بزرگ شدن شکم کشش زیادی به ناحیه ی کمر و پشت وارد می شود .</a:t>
            </a:r>
            <a:endParaRPr lang="en-US" sz="2400" dirty="0" smtClean="0">
              <a:cs typeface="B Kamran" pitchFamily="2" charset="-78"/>
            </a:endParaRPr>
          </a:p>
          <a:p>
            <a:pPr algn="r" rtl="1">
              <a:buNone/>
            </a:pPr>
            <a:r>
              <a:rPr lang="fa-IR" sz="2400" dirty="0" smtClean="0">
                <a:cs typeface="B Kamran" pitchFamily="2" charset="-78"/>
              </a:rPr>
              <a:t>بارداری از نظر روحی دورانی بسیار استرس زا است .</a:t>
            </a:r>
            <a:endParaRPr lang="en-US" sz="2400" dirty="0" smtClean="0">
              <a:cs typeface="B Kamran" pitchFamily="2" charset="-78"/>
            </a:endParaRPr>
          </a:p>
          <a:p>
            <a:pPr algn="r" rtl="1">
              <a:buNone/>
            </a:pPr>
            <a:r>
              <a:rPr lang="fa-IR" sz="2400" dirty="0" smtClean="0">
                <a:cs typeface="B Kamran" pitchFamily="2" charset="-78"/>
              </a:rPr>
              <a:t> </a:t>
            </a:r>
            <a:endParaRPr lang="en-US" sz="2400" dirty="0" smtClean="0">
              <a:cs typeface="B Kamran" pitchFamily="2" charset="-78"/>
            </a:endParaRPr>
          </a:p>
          <a:p>
            <a:pPr algn="r" rtl="1">
              <a:buNone/>
            </a:pPr>
            <a:r>
              <a:rPr lang="fa-IR" sz="2400" dirty="0" smtClean="0">
                <a:cs typeface="B Kamran" pitchFamily="2" charset="-78"/>
              </a:rPr>
              <a:t>ماساژ درمانی در طی بارداری _ زایمان و پس از زایمان می تواند ضمن کاهش اثر کششی  بر  ارگان  ها  ایجاد احساس راحتی و آرامش کند .</a:t>
            </a:r>
            <a:endParaRPr lang="en-US" sz="2400" dirty="0" smtClean="0">
              <a:cs typeface="B Kamran" pitchFamily="2" charset="-78"/>
            </a:endParaRPr>
          </a:p>
          <a:p>
            <a:pPr algn="r" rtl="1">
              <a:buNone/>
            </a:pPr>
            <a:r>
              <a:rPr lang="fa-IR" sz="2400" dirty="0" smtClean="0">
                <a:cs typeface="B Kamran" pitchFamily="2" charset="-78"/>
              </a:rPr>
              <a:t>در مقابل روشهای نوین و حمایتی کاهش درد در  زایمان  عمدتا  بر  فراهم  نمودن  پروسه  زایمان  به  یک  اتفاق خوشایند  و لذت بخش استوار است و یک روش غیر تهاجمی _ ارزان _ و ساده و بدون عوارض جانبی می باشد.</a:t>
            </a:r>
            <a:endParaRPr lang="en-US" sz="2400" dirty="0" smtClean="0">
              <a:cs typeface="B Kamran" pitchFamily="2" charset="-78"/>
            </a:endParaRPr>
          </a:p>
          <a:p>
            <a:pPr algn="r" rtl="1">
              <a:buNone/>
            </a:pPr>
            <a:endParaRPr lang="en-US" sz="2400" dirty="0">
              <a:cs typeface="B Kamran" pitchFamily="2" charset="-78"/>
            </a:endParaRPr>
          </a:p>
        </p:txBody>
      </p:sp>
    </p:spTree>
  </p:cSld>
  <p:clrMapOvr>
    <a:masterClrMapping/>
  </p:clrMapOvr>
  <p:transition spd="slow">
    <p:cover dir="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205</TotalTime>
  <Words>1603</Words>
  <Application>Microsoft Office PowerPoint</Application>
  <PresentationFormat>On-screen Show (4:3)</PresentationFormat>
  <Paragraphs>108</Paragraphs>
  <Slides>25</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25</vt:i4>
      </vt:variant>
    </vt:vector>
  </HeadingPairs>
  <TitlesOfParts>
    <vt:vector size="35" baseType="lpstr">
      <vt:lpstr>B Kamran</vt:lpstr>
      <vt:lpstr>B Titr</vt:lpstr>
      <vt:lpstr>Calibri</vt:lpstr>
      <vt:lpstr>Consolas</vt:lpstr>
      <vt:lpstr>Corbel</vt:lpstr>
      <vt:lpstr>Tahoma</vt:lpstr>
      <vt:lpstr>Wingdings</vt:lpstr>
      <vt:lpstr>Wingdings 2</vt:lpstr>
      <vt:lpstr>Wingdings 3</vt:lpstr>
      <vt:lpstr>Metro</vt:lpstr>
      <vt:lpstr>PowerPoint Presentation</vt:lpstr>
      <vt:lpstr>مقدمه </vt:lpstr>
      <vt:lpstr>حالات مختلف ماساژ عبارتست از</vt:lpstr>
      <vt:lpstr>PowerPoint Presentation</vt:lpstr>
      <vt:lpstr>کاربرد طب ماساژ درمانی در بارداری و زایمان و نوزادان </vt:lpstr>
      <vt:lpstr>مکانیزم عمل ماساژ تراپی </vt:lpstr>
      <vt:lpstr>عوامل بازدارنده در اجرای روشهای  حمایتی در لیبر </vt:lpstr>
      <vt:lpstr>ماساژ تراپی سوئدی</vt:lpstr>
      <vt:lpstr>کاربرد ماساژ در بارداری</vt:lpstr>
      <vt:lpstr>ماساژتراپی قبل از زایمان می تواند سبب</vt:lpstr>
      <vt:lpstr>ماساژتراپی حین زایمان می تواند سبب </vt:lpstr>
      <vt:lpstr>ماساژتراپی پس از زایمان می تواند سبب </vt:lpstr>
      <vt:lpstr>توجه </vt:lpstr>
      <vt:lpstr>Swedish massage ماساژ سوئدی </vt:lpstr>
      <vt:lpstr>PowerPoint Presentation</vt:lpstr>
      <vt:lpstr>PowerPoint Presentation</vt:lpstr>
      <vt:lpstr>PowerPoint Presentation</vt:lpstr>
      <vt:lpstr>PowerPoint Presentation</vt:lpstr>
      <vt:lpstr>روش انجام ماساژ در زایمان</vt:lpstr>
      <vt:lpstr>ماساژ نوزاد </vt:lpstr>
      <vt:lpstr>آندروفین</vt:lpstr>
      <vt:lpstr>مزایای آندروفین حاملگی و زایمان</vt:lpstr>
      <vt:lpstr>آدرنالین </vt:lpstr>
      <vt:lpstr>عوامل کاهش دهنده آدرنالین </vt:lpstr>
      <vt:lpstr>افزایش سطوح آدرنالین در زایمان باعث </vt:lpstr>
    </vt:vector>
  </TitlesOfParts>
  <Company>MRT www.Win2Farsi.com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MRT</dc:creator>
  <cp:lastModifiedBy>taban</cp:lastModifiedBy>
  <cp:revision>29</cp:revision>
  <dcterms:created xsi:type="dcterms:W3CDTF">2012-11-12T05:11:57Z</dcterms:created>
  <dcterms:modified xsi:type="dcterms:W3CDTF">2023-05-19T04:46:39Z</dcterms:modified>
</cp:coreProperties>
</file>