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71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2" r:id="rId12"/>
    <p:sldId id="265" r:id="rId13"/>
    <p:sldId id="273" r:id="rId14"/>
    <p:sldId id="266" r:id="rId15"/>
    <p:sldId id="267" r:id="rId16"/>
    <p:sldId id="268" r:id="rId17"/>
    <p:sldId id="269" r:id="rId18"/>
    <p:sldId id="274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FDB3D-F89A-4ABF-A757-E74030FAD51D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D7A43-4D87-45A5-8B8C-081190495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CBA926-F499-40D8-B3B9-23BCDBA5982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7907483E-EF46-4E3C-8B18-BE17CF1AEE91}" type="datetime5">
              <a:rPr lang="en-US" smtClean="0"/>
              <a:pPr/>
              <a:t>12-Nov-14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5E2854-AE01-454F-8EDF-6B91B370B49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40DB5D-A0FE-44F0-B8F9-0B54E534EFB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89ff2f75-ae1d-4e2d-917d-66abc3a7017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4077" y="1117615"/>
            <a:ext cx="6955846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2457457"/>
            <a:ext cx="8229600" cy="3686187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انواع سقط خود به خودی: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تهدید به </a:t>
            </a: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ترشح واژینال خونی یا خونریزی در نیمه اول با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cx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بسته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پرقدرت ترین عامل خطر خونریزی می باشد.</a:t>
            </a:r>
          </a:p>
          <a:p>
            <a:pPr algn="r" rtl="1"/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تشخیص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: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TVS</a:t>
            </a: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/>
            <a:endParaRPr lang="en-US" dirty="0">
              <a:cs typeface="B Lotus" pitchFamily="2" charset="-78"/>
            </a:endParaRPr>
          </a:p>
        </p:txBody>
      </p:sp>
      <p:pic>
        <p:nvPicPr>
          <p:cNvPr id="4098" name="Picture 2" descr="C:\Users\kalavani\Desktop\New folder (7)\imagesCA9OOR9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9" y="1214422"/>
            <a:ext cx="2143140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درمان:</a:t>
            </a: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استراحت</a:t>
            </a: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مسکن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سنجش سریال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HCG , Pr</a:t>
            </a: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ترزیق رگام در اینجا اختلاف نظر است.</a:t>
            </a:r>
          </a:p>
          <a:p>
            <a:pPr algn="r" rtl="1"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خونریزی پایدار: سنجش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HCT</a:t>
            </a: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کمخونی و هیپوولمی: تخلیه رحم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اجتناب </a:t>
            </a: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ناپذیر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کیسه آب پاره شده</a:t>
            </a:r>
          </a:p>
          <a:p>
            <a:pPr algn="r" rtl="1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CX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باز </a:t>
            </a:r>
          </a:p>
          <a:p>
            <a:pPr algn="r" rtl="1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انقباضات شروع شده</a:t>
            </a:r>
          </a:p>
          <a:p>
            <a:pPr algn="r" rtl="1">
              <a:buNone/>
            </a:pP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>
              <a:buNone/>
            </a:pP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تشخیص:</a:t>
            </a:r>
          </a:p>
          <a:p>
            <a:pPr algn="r" rtl="1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TVS</a:t>
            </a: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>
              <a:buNone/>
            </a:pP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درمان:</a:t>
            </a:r>
          </a:p>
          <a:p>
            <a:pPr algn="r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استراحت</a:t>
            </a:r>
          </a:p>
          <a:p>
            <a:pPr algn="r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مسکن</a:t>
            </a:r>
          </a:p>
          <a:p>
            <a:pPr algn="r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بعد از 48 ساعت اگر مایع آمنیون خارج نشو د. خونریزی، درد و تب نداشت به جز تمام اشکال دخول واژینال فعالیت معمول از سر گرفته شود</a:t>
            </a:r>
          </a:p>
          <a:p>
            <a:pPr algn="r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غیر این صورت تخلیه رحم انجام میشود.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</a:t>
            </a: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کامل</a:t>
            </a:r>
          </a:p>
          <a:p>
            <a:pPr algn="r" rt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CX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باز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خونریزی کم یا ممکن است وجود نداشته باشد.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تمام محتویات رحم خارج میشود.</a:t>
            </a:r>
          </a:p>
          <a:p>
            <a:pPr algn="r" rtl="1"/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تشخیص: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TVS</a:t>
            </a: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معمولا زیر 10 هفته جفت و جنین با هم دفع میشود.</a:t>
            </a:r>
          </a:p>
          <a:p>
            <a:pPr algn="r" rtl="1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</a:t>
            </a: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ناقص</a:t>
            </a:r>
          </a:p>
          <a:p>
            <a:pPr algn="r" rtl="1"/>
            <a:endParaRPr lang="fa-IR" sz="105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با افزایش سن حاملگی مقدار خونریزی زمان سقط زیاد است.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صورت وجود تب اول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AB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سپس تخلیه رحم </a:t>
            </a:r>
          </a:p>
          <a:p>
            <a:pPr algn="r" rtl="1"/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فراموش </a:t>
            </a: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شده:</a:t>
            </a:r>
          </a:p>
          <a:p>
            <a:pPr algn="r" rt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CX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بسته 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محصول حاملگی مرده</a:t>
            </a:r>
          </a:p>
          <a:p>
            <a:pPr algn="r" rtl="1"/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تشخیص:</a:t>
            </a:r>
          </a:p>
          <a:p>
            <a:pPr algn="r" rt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TVS</a:t>
            </a:r>
            <a:endParaRPr lang="fa-I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درمان:</a:t>
            </a:r>
          </a:p>
          <a:p>
            <a:pPr algn="r" rtl="1"/>
            <a:r>
              <a:rPr lang="fa-I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طبی</a:t>
            </a:r>
          </a:p>
          <a:p>
            <a:pPr algn="r" rtl="1"/>
            <a:r>
              <a:rPr lang="fa-I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جراحی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</a:t>
            </a:r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راجعه: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بیشتر از سه سقط پشت سر هم</a:t>
            </a:r>
          </a:p>
          <a:p>
            <a:pPr algn="r" rtl="1"/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اسپورادیک: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بررسی کاریوتیپ والدین جز مهم ارزیابی</a:t>
            </a:r>
          </a:p>
          <a:p>
            <a:pPr algn="r" rtl="1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عفونی: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اندومتریت شایعترین عفونت بعد از سقط سپس</a:t>
            </a:r>
          </a:p>
          <a:p>
            <a:pPr algn="r" rtl="1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  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پارامتریت،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پریتونیت،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سپتی سمی،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اندوکاردیت</a:t>
            </a:r>
          </a:p>
          <a:p>
            <a:pPr algn="r" rtl="1"/>
            <a:r>
              <a:rPr lang="fa-I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درمان:</a:t>
            </a:r>
          </a:p>
          <a:p>
            <a:pPr algn="r" rt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AB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وسیع الطیف وریدی سپس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D&amp;C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موارد سندرم سپسیس شدید ممکنه دیسترس تنفسی حاد یا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DIC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رخ دهد که مراقبتهای حمایتی لازم است.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39/39</a:t>
            </a:r>
            <a:endParaRPr lang="en-US" dirty="0"/>
          </a:p>
        </p:txBody>
      </p:sp>
      <p:pic>
        <p:nvPicPr>
          <p:cNvPr id="1026" name="Picture 2" descr="D:\server\wall peper\8172_digital_camera_qualit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629" y="1602172"/>
            <a:ext cx="8072494" cy="4071966"/>
          </a:xfrm>
        </p:spPr>
        <p:txBody>
          <a:bodyPr>
            <a:normAutofit/>
          </a:bodyPr>
          <a:lstStyle/>
          <a:p>
            <a:pPr rtl="1">
              <a:buNone/>
            </a:pP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هیچ</a:t>
            </a:r>
            <a:r>
              <a:rPr lang="fa-IR" sz="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چیزی</a:t>
            </a:r>
            <a:r>
              <a:rPr lang="fa-I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برای</a:t>
            </a:r>
            <a:r>
              <a:rPr lang="fa-I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یاد</a:t>
            </a:r>
            <a:r>
              <a:rPr lang="fa-I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گرفتن</a:t>
            </a:r>
            <a:r>
              <a:rPr lang="fa-IR" sz="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کوچک و</a:t>
            </a:r>
            <a:r>
              <a:rPr lang="fa-I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هیچ</a:t>
            </a:r>
            <a:r>
              <a:rPr lang="fa-I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چیزی</a:t>
            </a:r>
            <a:r>
              <a:rPr lang="fa-I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برای</a:t>
            </a:r>
            <a:r>
              <a:rPr lang="fa-IR" sz="10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انجام</a:t>
            </a:r>
            <a:r>
              <a:rPr lang="fa-IR" sz="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دادن</a:t>
            </a:r>
            <a:r>
              <a:rPr lang="fa-I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بزرگ</a:t>
            </a:r>
            <a:r>
              <a:rPr lang="fa-I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نیست. </a:t>
            </a:r>
            <a:r>
              <a:rPr lang="fa-IR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ویلیام وان هورن</a:t>
            </a:r>
            <a:r>
              <a:rPr lang="fa-IR" sz="4800" dirty="0" smtClean="0"/>
              <a:t> </a:t>
            </a:r>
            <a:endParaRPr lang="fa-I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anNastaliq" pitchFamily="18" charset="0"/>
              <a:cs typeface="IranNastaliq" pitchFamily="18" charset="0"/>
            </a:endParaRPr>
          </a:p>
          <a:p>
            <a:pPr algn="ctr" rtl="1">
              <a:buNone/>
            </a:pPr>
            <a:endParaRPr lang="fa-I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anNastaliq" pitchFamily="18" charset="0"/>
              <a:cs typeface="IranNastaliq" pitchFamily="18" charset="0"/>
            </a:endParaRPr>
          </a:p>
          <a:p>
            <a:pPr algn="ctr" rtl="1">
              <a:buNone/>
            </a:pPr>
            <a:r>
              <a:rPr lang="fa-I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”با تشکر از توجه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IranNastaliq" pitchFamily="18" charset="0"/>
              </a:rPr>
              <a:t>و همراهی شما“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anNastaliq" pitchFamily="18" charset="0"/>
              <a:cs typeface="IranNastaliq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kalavani\Desktop\New folder (7)\imagesCA7TT30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857488" y="2643182"/>
            <a:ext cx="3624280" cy="290231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4243406"/>
            <a:ext cx="8229600" cy="2686056"/>
          </a:xfrm>
        </p:spPr>
        <p:txBody>
          <a:bodyPr/>
          <a:lstStyle/>
          <a:p>
            <a:pPr algn="r" rtl="1"/>
            <a:r>
              <a:rPr lang="fa-I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تعریف </a:t>
            </a:r>
            <a:r>
              <a:rPr 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ختم حاملگی به هر وسیله ای قبل از این که جنین به طور مطلوب رشد کرده و قادر به ادامه حیات باشد.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ختم حاملگی قبل از هفته 20 یا وزن کمتر از 500 گرم.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endParaRPr lang="en-US" dirty="0"/>
          </a:p>
        </p:txBody>
      </p:sp>
      <p:pic>
        <p:nvPicPr>
          <p:cNvPr id="2050" name="Picture 2" descr="C:\Users\kalavani\Desktop\New folder (7)\imagesCAYD8A0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214422"/>
            <a:ext cx="4174910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انواع سقط: </a:t>
            </a:r>
            <a:endParaRPr 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زود رس و دیر رس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80درصد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ها =12 هفته اول                 </a:t>
            </a:r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که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مسئول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50 درصد این ها ناهنجاریهای کرموزومی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است.</a:t>
            </a:r>
          </a:p>
          <a:p>
            <a:pPr algn="just" rtl="1"/>
            <a:endParaRPr lang="fa-I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خود به خودی و سقط القا شده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فاکتور های خطر: </a:t>
            </a:r>
            <a:endParaRPr lang="fa-IR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خطر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سقط خود به خودی رابطه مستقیم با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تعداد پاریتی 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افزایش سن پدر و مادر 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سابقه سقط یا مرده زایی در حاملگی های قبلی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سابقه مالفورماسیون جنینی </a:t>
            </a:r>
            <a:r>
              <a:rPr lang="fa-I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و</a:t>
            </a:r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حاملگی </a:t>
            </a:r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عرض 3 ماه بعد از یک تولد نوزاد زنده </a:t>
            </a:r>
            <a:r>
              <a:rPr lang="fa-I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دارد.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3000396"/>
          </a:xfrm>
        </p:spPr>
        <p:txBody>
          <a:bodyPr/>
          <a:lstStyle/>
          <a:p>
            <a:pPr algn="r" rtl="1"/>
            <a:r>
              <a:rPr lang="fa-I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مکانیسم سقط</a:t>
            </a:r>
            <a:r>
              <a:rPr 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: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خونریزی به داخل دسیدوای قاعده ای = نکروز بافت مجاور= کنده شدن زیگوت = تحریک انقباضات رحمی دفع حاملگی</a:t>
            </a:r>
          </a:p>
          <a:p>
            <a:pPr algn="r" rtl="1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 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عمدتا سقط خود به خودی 1 تا 3 هفته بعد از مرگ امبریو یا جنین رخ       می دهد.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/>
            <a:endParaRPr lang="en-US" dirty="0">
              <a:cs typeface="B Lotus" pitchFamily="2" charset="-78"/>
            </a:endParaRPr>
          </a:p>
        </p:txBody>
      </p:sp>
      <p:pic>
        <p:nvPicPr>
          <p:cNvPr id="3074" name="Picture 2" descr="C:\Users\kalavani\Desktop\New folder (7)\imagesCAJESJH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784900"/>
            <a:ext cx="2214578" cy="3072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اتیولوژی: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علل جنینی: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اختلالات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کروموزومی            شایعترین</a:t>
            </a:r>
            <a:r>
              <a:rPr lang="fa-IR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تریزومی </a:t>
            </a:r>
            <a:endParaRPr lang="fa-IR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>
              <a:buNone/>
            </a:pPr>
            <a:endParaRPr lang="fa-IR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>
              <a:buNone/>
            </a:pP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سه چهارم سقط های آنوپلوئیدی کمتر از 8 هفته و در سقط های یوپلوئیدی کمتر از 13 هفته می باشند.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5201087" y="3200831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علل مادری: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کمبود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پروژسترون یا ترشح ناکافی آن از جسم زرد یا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جفت</a:t>
            </a:r>
          </a:p>
          <a:p>
            <a:pPr algn="r" rtl="1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سیگار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: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بیشتر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از 14 نخ سیگار در روز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الکل و قهوه: بیشتر از 4 فنجان در روز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رادیوتراپی: حداقل دوز کشنده روز لانه گزینی5 راد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قرص های استروییدی: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(</a:t>
            </a:r>
            <a:r>
              <a:rPr lang="fa-I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؟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) شواهد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قطعی وجود ندارد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توکسین های محیطی: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ارسنیک، بنزن، سرب، اکسید اتیلن و فرمالدیید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 rtl="1"/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نقایص رحمی: لیومیوم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رحمی، آشرمن سندرم، نقا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یص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تکاملی و تماس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قبلی با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DES 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در </a:t>
            </a:r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رحم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35480"/>
            <a:ext cx="8472518" cy="4389120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اختلالات اتوایمیون: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آنتی </a:t>
            </a:r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بادی آنتی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کوآگولان لوپوسی و </a:t>
            </a:r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آنتی کاردیو لیپین لوپوسی(70 در صد علل سقط راجعه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)</a:t>
            </a:r>
          </a:p>
          <a:p>
            <a:pPr algn="just" rtl="1"/>
            <a:r>
              <a:rPr lang="fa-I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مکانیسم: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ترومبوز </a:t>
            </a:r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و انفارکتوس جفت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بیماریهای سیستمیک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مزمن: </a:t>
            </a:r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هیپر تیروییدی و دیابت کنترل نشده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عفونت با اوره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آپلاسما، هرپس، اوره </a:t>
            </a:r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آلیتیکوم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عدم همخوانی آنتی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ژنهای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HLA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مادر </a:t>
            </a:r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و جنین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پریتونیت به هر علت و ترومای ناشی </a:t>
            </a: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از لاپاراتومی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ترومای مستقیم یا غیر مستقیم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just" rtl="1"/>
            <a:r>
              <a:rPr lang="fa-I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بی کفایتی سرویکس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  <a:p>
            <a:pPr algn="r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411</TotalTime>
  <Words>623</Words>
  <Application>Microsoft Office PowerPoint</Application>
  <PresentationFormat>On-screen Show (4:3)</PresentationFormat>
  <Paragraphs>105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Slide 1</vt:lpstr>
      <vt:lpstr>ABORTION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kalavani</dc:creator>
  <cp:lastModifiedBy>kalavani</cp:lastModifiedBy>
  <cp:revision>60</cp:revision>
  <dcterms:created xsi:type="dcterms:W3CDTF">2014-10-20T19:54:32Z</dcterms:created>
  <dcterms:modified xsi:type="dcterms:W3CDTF">2014-11-12T18:52:09Z</dcterms:modified>
</cp:coreProperties>
</file>