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notesMasterIdLst>
    <p:notesMasterId r:id="rId34"/>
  </p:notesMasterIdLst>
  <p:sldIdLst>
    <p:sldId id="256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  <p:sldId id="283" r:id="rId26"/>
    <p:sldId id="284" r:id="rId27"/>
    <p:sldId id="285" r:id="rId28"/>
    <p:sldId id="286" r:id="rId29"/>
    <p:sldId id="287" r:id="rId30"/>
    <p:sldId id="288" r:id="rId31"/>
    <p:sldId id="289" r:id="rId32"/>
    <p:sldId id="290" r:id="rId33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-108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B88AA5-B3F8-4EF2-B408-60C9D6791727}" type="datetimeFigureOut">
              <a:rPr lang="en-US" smtClean="0"/>
              <a:t>11/13/2016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2E9760-3BD5-48B2-B92D-CA81A7ABB2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1272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2E9760-3BD5-48B2-B92D-CA81A7ABB28D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63514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  <p:transition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fa-I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ransition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  <p:transition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  <p:transition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  <p:transition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fa-IR"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BB9DFD5-7162-4DC9-A0A1-E9677569870E}" type="datetimeFigureOut">
              <a:rPr lang="fa-IR" smtClean="0"/>
              <a:pPr/>
              <a:t>02/13/1438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fa-I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56BD7A98-3EEC-4057-A3E7-A9A08C2350A9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>
    <p:random/>
  </p:transition>
  <p:txStyles>
    <p:titleStyle>
      <a:lvl1pPr algn="l" rtl="1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r" rtl="1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r" rtl="1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r" rtl="1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r" rtl="1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r" rtl="1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US" sz="19900" dirty="0" smtClean="0"/>
              <a:t>ABG</a:t>
            </a:r>
            <a:endParaRPr lang="fa-IR" sz="199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مراقبت پس از خونگيري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/>
          </a:p>
          <a:p>
            <a:r>
              <a:rPr lang="fa-IR" dirty="0" smtClean="0"/>
              <a:t>محل خونگيري 5-3 دقيقه فشار داده شود.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روش مسدود كردن سر سوزن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از خم كردن سر سوزن خوددار</a:t>
            </a:r>
            <a:r>
              <a:rPr lang="en-US" dirty="0" smtClean="0"/>
              <a:t> </a:t>
            </a:r>
            <a:r>
              <a:rPr lang="fa-IR" dirty="0" smtClean="0"/>
              <a:t>ي  شود.</a:t>
            </a:r>
          </a:p>
          <a:p>
            <a:endParaRPr lang="fa-IR" dirty="0" smtClean="0"/>
          </a:p>
          <a:p>
            <a:r>
              <a:rPr lang="fa-IR" dirty="0" smtClean="0"/>
              <a:t>مسدود نمودن سر سوزن با پارافين انجام شود.</a:t>
            </a:r>
          </a:p>
          <a:p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روش ارسال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/>
          </a:p>
          <a:p>
            <a:r>
              <a:rPr lang="fa-IR" dirty="0" smtClean="0"/>
              <a:t>در صورت تاخير بيش از 15 دقيقه نمونه تهيه شده در ظرف يخ نگهداري و حمل شود.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مكانيسم هاي فيزيووژيك تنظيم اسيد و باز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سيستم بافري(تامپون)</a:t>
            </a:r>
          </a:p>
          <a:p>
            <a:endParaRPr lang="fa-IR" dirty="0"/>
          </a:p>
          <a:p>
            <a:r>
              <a:rPr lang="fa-IR" dirty="0" smtClean="0"/>
              <a:t>سيستم تنفسي</a:t>
            </a:r>
          </a:p>
          <a:p>
            <a:endParaRPr lang="fa-IR" dirty="0"/>
          </a:p>
          <a:p>
            <a:r>
              <a:rPr lang="fa-IR" dirty="0" smtClean="0"/>
              <a:t>سيستم كليوي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fa-IR" dirty="0" smtClean="0"/>
              <a:t>سيستم بافري(تامپون)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5043510"/>
          </a:xfrm>
        </p:spPr>
        <p:txBody>
          <a:bodyPr>
            <a:normAutofit/>
          </a:bodyPr>
          <a:lstStyle/>
          <a:p>
            <a:r>
              <a:rPr lang="fa-IR" dirty="0" smtClean="0"/>
              <a:t>سريعترين و موثرترين پاسخ در اختلالات و ظرف 5-4 ساعت به حداكثر كارايي خود ميرسد.</a:t>
            </a:r>
          </a:p>
          <a:p>
            <a:endParaRPr lang="fa-IR" dirty="0"/>
          </a:p>
          <a:p>
            <a:r>
              <a:rPr lang="fa-IR" dirty="0" smtClean="0"/>
              <a:t>متشكل از يك اسيد ضعيف و يك نمك مي باشد.</a:t>
            </a:r>
          </a:p>
          <a:p>
            <a:endParaRPr lang="fa-IR" dirty="0"/>
          </a:p>
          <a:p>
            <a:pPr>
              <a:buNone/>
            </a:pPr>
            <a:r>
              <a:rPr lang="en-US" dirty="0" smtClean="0"/>
              <a:t>HCO3 </a:t>
            </a:r>
            <a:r>
              <a:rPr lang="fa-IR" dirty="0" smtClean="0"/>
              <a:t>           </a:t>
            </a:r>
            <a:r>
              <a:rPr lang="en-US" dirty="0" err="1" smtClean="0"/>
              <a:t>Hb</a:t>
            </a:r>
            <a:r>
              <a:rPr lang="fa-IR" dirty="0" smtClean="0"/>
              <a:t>         </a:t>
            </a:r>
            <a:r>
              <a:rPr lang="en-US" dirty="0" smtClean="0"/>
              <a:t>PO4 </a:t>
            </a:r>
            <a:r>
              <a:rPr lang="en-US" baseline="50000" dirty="0" smtClean="0"/>
              <a:t>3</a:t>
            </a:r>
            <a:r>
              <a:rPr lang="fa-IR" dirty="0" smtClean="0"/>
              <a:t>            </a:t>
            </a:r>
            <a:r>
              <a:rPr lang="en-US" dirty="0" smtClean="0"/>
              <a:t>HPO4 </a:t>
            </a:r>
            <a:r>
              <a:rPr lang="en-US" baseline="50000" dirty="0" smtClean="0"/>
              <a:t>2</a:t>
            </a:r>
            <a:endParaRPr lang="fa-IR" baseline="50000" dirty="0" smtClean="0"/>
          </a:p>
          <a:p>
            <a:pPr>
              <a:buNone/>
            </a:pPr>
            <a:r>
              <a:rPr lang="en-US" dirty="0" smtClean="0"/>
              <a:t>H2CO3</a:t>
            </a:r>
            <a:r>
              <a:rPr lang="fa-IR" dirty="0" smtClean="0"/>
              <a:t>         </a:t>
            </a:r>
            <a:r>
              <a:rPr lang="en-US" dirty="0" err="1" smtClean="0"/>
              <a:t>HHb</a:t>
            </a:r>
            <a:r>
              <a:rPr lang="fa-IR" dirty="0" smtClean="0"/>
              <a:t>       </a:t>
            </a:r>
            <a:r>
              <a:rPr lang="en-US" dirty="0" smtClean="0"/>
              <a:t>HPO4 </a:t>
            </a:r>
            <a:r>
              <a:rPr lang="en-US" baseline="50000" dirty="0" smtClean="0"/>
              <a:t>2</a:t>
            </a:r>
            <a:r>
              <a:rPr lang="fa-IR" dirty="0" smtClean="0"/>
              <a:t>           </a:t>
            </a:r>
            <a:r>
              <a:rPr lang="en-US" dirty="0" smtClean="0"/>
              <a:t>H2PO4</a:t>
            </a:r>
            <a:endParaRPr lang="fa-IR" dirty="0" smtClean="0"/>
          </a:p>
          <a:p>
            <a:r>
              <a:rPr lang="fa-IR" dirty="0" smtClean="0"/>
              <a:t>نسبت بيكربنات به اسيد كربنيك 20 به 1 مي باشد.</a:t>
            </a:r>
          </a:p>
          <a:p>
            <a:pPr>
              <a:buNone/>
            </a:pPr>
            <a:endParaRPr lang="fa-IR" dirty="0"/>
          </a:p>
          <a:p>
            <a:pPr>
              <a:buNone/>
            </a:pPr>
            <a:endParaRPr lang="fa-IR" dirty="0" smtClean="0"/>
          </a:p>
        </p:txBody>
      </p:sp>
      <p:cxnSp>
        <p:nvCxnSpPr>
          <p:cNvPr id="5" name="Straight Connector 4"/>
          <p:cNvCxnSpPr/>
          <p:nvPr/>
        </p:nvCxnSpPr>
        <p:spPr>
          <a:xfrm>
            <a:off x="8429652" y="3786190"/>
            <a:ext cx="21431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7500958" y="4214818"/>
            <a:ext cx="121444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500694" y="3857628"/>
            <a:ext cx="7143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5500694" y="4286256"/>
            <a:ext cx="7143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>
            <a:off x="3786182" y="3857628"/>
            <a:ext cx="71438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6072198" y="4214818"/>
            <a:ext cx="85725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4714876" y="4143380"/>
            <a:ext cx="85725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2857488" y="4214818"/>
            <a:ext cx="857256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سيستم بافري(تامپون)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a-IR" dirty="0" smtClean="0"/>
          </a:p>
          <a:p>
            <a:r>
              <a:rPr lang="fa-IR" dirty="0" smtClean="0"/>
              <a:t>اسيد قوي + جزء نمكي          نمك خنثي + اسيد ضعيف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   </a:t>
            </a:r>
            <a:r>
              <a:rPr lang="en-US" dirty="0" err="1" smtClean="0"/>
              <a:t>HCl</a:t>
            </a:r>
            <a:r>
              <a:rPr lang="fa-IR" dirty="0" smtClean="0"/>
              <a:t>    + </a:t>
            </a:r>
            <a:r>
              <a:rPr lang="en-US" dirty="0" smtClean="0"/>
              <a:t>NaHCO3</a:t>
            </a:r>
            <a:r>
              <a:rPr lang="fa-IR" dirty="0" smtClean="0"/>
              <a:t>         </a:t>
            </a:r>
            <a:r>
              <a:rPr lang="en-US" dirty="0" err="1" smtClean="0"/>
              <a:t>NaCl</a:t>
            </a:r>
            <a:r>
              <a:rPr lang="fa-IR" dirty="0" smtClean="0"/>
              <a:t>    +  </a:t>
            </a:r>
            <a:r>
              <a:rPr lang="en-US" dirty="0" smtClean="0"/>
              <a:t>H2CO3</a:t>
            </a:r>
            <a:endParaRPr lang="fa-IR" dirty="0" smtClean="0"/>
          </a:p>
          <a:p>
            <a:pPr>
              <a:buNone/>
            </a:pPr>
            <a:endParaRPr lang="fa-IR" dirty="0"/>
          </a:p>
          <a:p>
            <a:r>
              <a:rPr lang="fa-IR" dirty="0" smtClean="0"/>
              <a:t>باز قوي + جزء اسيدي           نمك      +  آب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</a:t>
            </a:r>
            <a:r>
              <a:rPr lang="en-US" dirty="0" err="1" smtClean="0"/>
              <a:t>NaOH</a:t>
            </a:r>
            <a:r>
              <a:rPr lang="fa-IR" dirty="0" smtClean="0"/>
              <a:t>  + </a:t>
            </a:r>
            <a:r>
              <a:rPr lang="en-US" dirty="0" smtClean="0"/>
              <a:t>H2CO3</a:t>
            </a:r>
            <a:r>
              <a:rPr lang="fa-IR" dirty="0" smtClean="0"/>
              <a:t>           </a:t>
            </a:r>
            <a:r>
              <a:rPr lang="en-US" dirty="0" smtClean="0"/>
              <a:t>NaHCO3</a:t>
            </a:r>
            <a:r>
              <a:rPr lang="fa-IR" dirty="0" smtClean="0"/>
              <a:t> + </a:t>
            </a:r>
            <a:r>
              <a:rPr lang="en-US" dirty="0" smtClean="0"/>
              <a:t>H2O</a:t>
            </a:r>
            <a:endParaRPr lang="fa-IR" dirty="0"/>
          </a:p>
        </p:txBody>
      </p:sp>
      <p:cxnSp>
        <p:nvCxnSpPr>
          <p:cNvPr id="6" name="Straight Arrow Connector 5"/>
          <p:cNvCxnSpPr/>
          <p:nvPr/>
        </p:nvCxnSpPr>
        <p:spPr>
          <a:xfrm rot="10800000">
            <a:off x="4643438" y="2285992"/>
            <a:ext cx="64294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>
            <a:off x="4357686" y="2714620"/>
            <a:ext cx="571504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4500562" y="4071942"/>
            <a:ext cx="64294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4572000" y="3643314"/>
            <a:ext cx="642942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سيستم تنفسي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/>
          </a:p>
          <a:p>
            <a:r>
              <a:rPr lang="fa-IR" dirty="0" smtClean="0"/>
              <a:t>با دفع يا احتباس </a:t>
            </a:r>
            <a:r>
              <a:rPr lang="en-US" dirty="0" smtClean="0"/>
              <a:t>CO2</a:t>
            </a:r>
            <a:r>
              <a:rPr lang="fa-IR" dirty="0" smtClean="0"/>
              <a:t> اعمال اثر ميكند .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سيستم كليوي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دفع </a:t>
            </a:r>
            <a:r>
              <a:rPr lang="en-US" dirty="0" smtClean="0"/>
              <a:t>NH3</a:t>
            </a:r>
            <a:r>
              <a:rPr lang="fa-IR" dirty="0" smtClean="0"/>
              <a:t> (آمونيوم ) يا </a:t>
            </a:r>
            <a:r>
              <a:rPr lang="en-US" dirty="0" smtClean="0"/>
              <a:t>NH4</a:t>
            </a:r>
            <a:r>
              <a:rPr lang="fa-IR" dirty="0" smtClean="0"/>
              <a:t> (آمونياك )به صورت انتخابي</a:t>
            </a:r>
          </a:p>
          <a:p>
            <a:endParaRPr lang="fa-IR" dirty="0"/>
          </a:p>
          <a:p>
            <a:r>
              <a:rPr lang="fa-IR" dirty="0" smtClean="0"/>
              <a:t>دفع يا احتباس </a:t>
            </a:r>
            <a:r>
              <a:rPr lang="en-US" dirty="0" smtClean="0"/>
              <a:t>NaHCO3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پارامترهاي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572560" cy="482919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 rtl="0"/>
            <a:r>
              <a:rPr lang="en-US" sz="2400" dirty="0" smtClean="0"/>
              <a:t>pH : 7.35 – 7.45            (7.60 -7.80</a:t>
            </a:r>
            <a:r>
              <a:rPr lang="fa-IR" sz="2400" dirty="0" smtClean="0"/>
              <a:t>(محدوده قابل تحمل</a:t>
            </a:r>
            <a:endParaRPr lang="en-US" sz="2400" dirty="0" smtClean="0"/>
          </a:p>
          <a:p>
            <a:pPr algn="l" rtl="0"/>
            <a:endParaRPr lang="en-US" sz="2400" dirty="0"/>
          </a:p>
          <a:p>
            <a:pPr algn="l" rtl="0"/>
            <a:r>
              <a:rPr lang="en-US" sz="2400" dirty="0" smtClean="0"/>
              <a:t>PO2 : [100 – ( Age </a:t>
            </a:r>
            <a:r>
              <a:rPr lang="fa-IR" sz="2400" dirty="0" smtClean="0"/>
              <a:t>×</a:t>
            </a:r>
            <a:r>
              <a:rPr lang="en-US" sz="2400" dirty="0" smtClean="0"/>
              <a:t>0.3 )]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 smtClean="0"/>
              <a:t>PCO2 : 35-45 mmHg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 smtClean="0"/>
              <a:t>HCO3 : 22-26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 smtClean="0"/>
              <a:t>BE : ± 2</a:t>
            </a:r>
          </a:p>
          <a:p>
            <a:pPr algn="l" rtl="0"/>
            <a:endParaRPr lang="en-US" sz="2400" dirty="0"/>
          </a:p>
          <a:p>
            <a:pPr algn="l" rtl="0"/>
            <a:r>
              <a:rPr lang="en-US" sz="2400" dirty="0" smtClean="0"/>
              <a:t>Sat O2 : 98%</a:t>
            </a:r>
            <a:endParaRPr lang="fa-IR" sz="2400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428728" y="428625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00634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fa-IR" sz="2800" dirty="0" smtClean="0"/>
              <a:t>اگر </a:t>
            </a:r>
            <a:r>
              <a:rPr lang="en-US" sz="2800" dirty="0" smtClean="0"/>
              <a:t>pH</a:t>
            </a:r>
            <a:r>
              <a:rPr lang="fa-IR" sz="2800" dirty="0" smtClean="0"/>
              <a:t> و يكي از عوامل غير طبيعي باشد : اختلال ساده</a:t>
            </a:r>
          </a:p>
          <a:p>
            <a:endParaRPr lang="fa-IR" sz="2800" dirty="0"/>
          </a:p>
          <a:p>
            <a:r>
              <a:rPr lang="fa-IR" sz="2800" dirty="0" smtClean="0"/>
              <a:t>اگر </a:t>
            </a:r>
            <a:r>
              <a:rPr lang="en-US" sz="2800" dirty="0" smtClean="0"/>
              <a:t>pH</a:t>
            </a:r>
            <a:r>
              <a:rPr lang="fa-IR" sz="2800" dirty="0" smtClean="0"/>
              <a:t> و هر دو عامل غير طبيعي و هر سه يك چيز را نشان دهند : اختلال مركب</a:t>
            </a:r>
          </a:p>
          <a:p>
            <a:endParaRPr lang="fa-IR" sz="2800" dirty="0"/>
          </a:p>
          <a:p>
            <a:r>
              <a:rPr lang="fa-IR" sz="2800" dirty="0" smtClean="0"/>
              <a:t>اگر </a:t>
            </a:r>
            <a:r>
              <a:rPr lang="en-US" sz="2800" dirty="0" smtClean="0"/>
              <a:t>pH</a:t>
            </a:r>
            <a:r>
              <a:rPr lang="fa-IR" sz="2800" dirty="0" smtClean="0"/>
              <a:t> غير طبيعي و يكي از عوامل اسيدوز و ديگري الكالوز را نشان دهد : اختلال در حال جبران</a:t>
            </a:r>
          </a:p>
          <a:p>
            <a:endParaRPr lang="fa-IR" sz="2800" dirty="0"/>
          </a:p>
          <a:p>
            <a:r>
              <a:rPr lang="fa-IR" sz="2800" dirty="0" smtClean="0"/>
              <a:t>اگر </a:t>
            </a:r>
            <a:r>
              <a:rPr lang="en-US" sz="2800" dirty="0" smtClean="0"/>
              <a:t>pH</a:t>
            </a:r>
            <a:r>
              <a:rPr lang="fa-IR" sz="2800" dirty="0" smtClean="0"/>
              <a:t> طبيعي و يكي از عوامل اسيدوز و ديگري الكالوز را نشان دهد : اختلال جبران شده</a:t>
            </a:r>
            <a:endParaRPr lang="fa-IR" sz="2800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نمونه گيري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500034" y="2571744"/>
            <a:ext cx="4038600" cy="407196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None/>
            </a:pPr>
            <a:r>
              <a:rPr lang="fa-IR" dirty="0" smtClean="0"/>
              <a:t>6. روش ورود سوزن</a:t>
            </a:r>
          </a:p>
          <a:p>
            <a:pPr marL="514350" indent="-514350">
              <a:buNone/>
            </a:pPr>
            <a:r>
              <a:rPr lang="fa-IR" dirty="0" smtClean="0"/>
              <a:t>7. روش خونگيري</a:t>
            </a:r>
          </a:p>
          <a:p>
            <a:pPr marL="514350" indent="-514350">
              <a:buNone/>
            </a:pPr>
            <a:r>
              <a:rPr lang="fa-IR" dirty="0" smtClean="0"/>
              <a:t>8. مراقبت پس از خونگيري</a:t>
            </a:r>
          </a:p>
          <a:p>
            <a:pPr marL="514350" indent="-514350">
              <a:buNone/>
            </a:pPr>
            <a:r>
              <a:rPr lang="fa-IR" dirty="0" smtClean="0"/>
              <a:t>9. روش مسدود كردن سر سوزن</a:t>
            </a:r>
          </a:p>
          <a:p>
            <a:pPr marL="514350" indent="-514350">
              <a:buNone/>
            </a:pPr>
            <a:r>
              <a:rPr lang="fa-IR" dirty="0" smtClean="0"/>
              <a:t>10. روش ارسال</a:t>
            </a:r>
          </a:p>
          <a:p>
            <a:pPr marL="514350" indent="-514350">
              <a:buNone/>
            </a:pPr>
            <a:endParaRPr lang="fa-IR" dirty="0" smtClean="0"/>
          </a:p>
          <a:p>
            <a:pPr marL="514350" indent="-514350">
              <a:buNone/>
            </a:pPr>
            <a:endParaRPr lang="fa-IR" dirty="0" smtClean="0"/>
          </a:p>
          <a:p>
            <a:pPr marL="514350" indent="-514350">
              <a:buNone/>
            </a:pPr>
            <a:endParaRPr lang="fa-IR" dirty="0" smtClean="0"/>
          </a:p>
          <a:p>
            <a:pPr marL="514350" indent="-514350">
              <a:buNone/>
            </a:pPr>
            <a:endParaRPr lang="fa-IR" dirty="0" smtClean="0"/>
          </a:p>
          <a:p>
            <a:pPr marL="514350" indent="-514350">
              <a:buNone/>
            </a:pPr>
            <a:endParaRPr lang="fa-IR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2571744"/>
            <a:ext cx="4038600" cy="4071966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شريان مناسب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سرنگ مناسب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سر سوزن مناسب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تست آلن</a:t>
            </a:r>
          </a:p>
          <a:p>
            <a:pPr marL="514350" indent="-514350">
              <a:buFont typeface="+mj-lt"/>
              <a:buAutoNum type="arabicPeriod"/>
            </a:pPr>
            <a:r>
              <a:rPr lang="fa-IR" dirty="0" smtClean="0"/>
              <a:t>هپارينه كردن</a:t>
            </a:r>
          </a:p>
          <a:p>
            <a:pPr marL="514350" indent="-514350">
              <a:buFont typeface="+mj-lt"/>
              <a:buAutoNum type="arabicPeriod"/>
            </a:pPr>
            <a:endParaRPr lang="fa-IR" dirty="0" smtClean="0"/>
          </a:p>
          <a:p>
            <a:pPr marL="514350" indent="-514350">
              <a:buFont typeface="+mj-lt"/>
              <a:buAutoNum type="arabicPeriod"/>
            </a:pPr>
            <a:endParaRPr lang="fa-IR" dirty="0" smtClean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pH:7.30 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PCO2:55  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HCO3:22</a:t>
            </a:r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r>
              <a:rPr lang="fa-IR" dirty="0" smtClean="0"/>
              <a:t>اسيدوز ساده تنفسي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857356" y="4071942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pH:7.30 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PCO2:55  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  :16  </a:t>
            </a:r>
          </a:p>
          <a:p>
            <a:pPr algn="l" rtl="0"/>
            <a:endParaRPr lang="en-US" dirty="0"/>
          </a:p>
          <a:p>
            <a:pPr algn="r"/>
            <a:r>
              <a:rPr lang="fa-IR" dirty="0" smtClean="0"/>
              <a:t>اسيدوز مركب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14480" y="342900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 :7.50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 :30 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   :22  </a:t>
            </a:r>
          </a:p>
          <a:p>
            <a:pPr algn="l" rtl="0"/>
            <a:endParaRPr lang="en-US" dirty="0"/>
          </a:p>
          <a:p>
            <a:pPr algn="r"/>
            <a:r>
              <a:rPr lang="fa-IR" dirty="0" smtClean="0"/>
              <a:t>الكالوز تنفسي ساده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85918" y="342900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pH:7.30 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PCO2:55 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   :28 </a:t>
            </a:r>
          </a:p>
          <a:p>
            <a:pPr algn="l" rtl="0"/>
            <a:endParaRPr lang="en-US" dirty="0"/>
          </a:p>
          <a:p>
            <a:pPr algn="r"/>
            <a:r>
              <a:rPr lang="fa-IR" dirty="0" smtClean="0"/>
              <a:t>اسيدوز تنفسي در حال جبران يا جبران نشده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14480" y="342900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pH:7.50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PCO2:55 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  :29  </a:t>
            </a:r>
          </a:p>
          <a:p>
            <a:pPr algn="l" rtl="0"/>
            <a:endParaRPr lang="en-US" dirty="0"/>
          </a:p>
          <a:p>
            <a:pPr algn="r"/>
            <a:r>
              <a:rPr lang="fa-IR" dirty="0" smtClean="0"/>
              <a:t>الكالوز متابوليك در حال جبران يا جبران نشده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14480" y="342900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pH:7.38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 :55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  :29  </a:t>
            </a:r>
          </a:p>
          <a:p>
            <a:pPr algn="l" rtl="0"/>
            <a:endParaRPr lang="en-US" dirty="0"/>
          </a:p>
          <a:p>
            <a:pPr algn="r"/>
            <a:r>
              <a:rPr lang="fa-IR" dirty="0" smtClean="0"/>
              <a:t>اسيدوز تنفسي جبران شده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14480" y="342900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 :7.45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PCO2:28 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   :14 </a:t>
            </a:r>
          </a:p>
          <a:p>
            <a:pPr algn="l" rtl="0"/>
            <a:endParaRPr lang="en-US" dirty="0"/>
          </a:p>
          <a:p>
            <a:pPr algn="r"/>
            <a:r>
              <a:rPr lang="fa-IR" dirty="0" smtClean="0"/>
              <a:t>الكالوز تنفسي جبران شده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14480" y="342900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تفسير </a:t>
            </a:r>
            <a:r>
              <a:rPr lang="en-US" dirty="0" smtClean="0"/>
              <a:t>ABG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l" rtl="0"/>
            <a:r>
              <a:rPr lang="en-US" dirty="0" smtClean="0"/>
              <a:t>pH:7.30         </a:t>
            </a:r>
          </a:p>
          <a:p>
            <a:pPr algn="l" rtl="0"/>
            <a:endParaRPr lang="en-US" dirty="0"/>
          </a:p>
          <a:p>
            <a:pPr algn="l" rtl="0"/>
            <a:r>
              <a:rPr lang="en-US" dirty="0" smtClean="0"/>
              <a:t>PCO2:33     </a:t>
            </a:r>
          </a:p>
          <a:p>
            <a:pPr algn="l" rtl="0"/>
            <a:endParaRPr lang="en-US" dirty="0" smtClean="0"/>
          </a:p>
          <a:p>
            <a:pPr algn="l" rtl="0"/>
            <a:r>
              <a:rPr lang="en-US" dirty="0" smtClean="0"/>
              <a:t>HCO3   :29  </a:t>
            </a:r>
          </a:p>
          <a:p>
            <a:pPr algn="l" rtl="0"/>
            <a:endParaRPr lang="en-US" dirty="0"/>
          </a:p>
          <a:p>
            <a:pPr algn="r"/>
            <a:r>
              <a:rPr lang="fa-IR" dirty="0" smtClean="0"/>
              <a:t>امكان پذير نمي باشد </a:t>
            </a:r>
            <a:endParaRPr lang="fa-IR" dirty="0"/>
          </a:p>
        </p:txBody>
      </p:sp>
      <p:cxnSp>
        <p:nvCxnSpPr>
          <p:cNvPr id="5" name="Straight Connector 4"/>
          <p:cNvCxnSpPr/>
          <p:nvPr/>
        </p:nvCxnSpPr>
        <p:spPr>
          <a:xfrm>
            <a:off x="1785918" y="3429000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درمان اسيدوز تنفسي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علت : خفگي، نارسايي تنفسي، كاهش تبادلات گازي، اختلال </a:t>
            </a:r>
            <a:r>
              <a:rPr lang="en-US" dirty="0" smtClean="0"/>
              <a:t>CNS</a:t>
            </a:r>
            <a:r>
              <a:rPr lang="fa-IR" dirty="0" smtClean="0"/>
              <a:t> .</a:t>
            </a:r>
          </a:p>
          <a:p>
            <a:endParaRPr lang="fa-IR" dirty="0"/>
          </a:p>
          <a:p>
            <a:r>
              <a:rPr lang="fa-IR" dirty="0" smtClean="0"/>
              <a:t>مداخلات 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 - بدون ونتيلاتور : فيزيوتراپي تنفسي، دميدن در دستكش .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 - با ونتيلاتور: افزايش تعداد،حجم،زمان بازدم در تنفس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درمان الكالوز تنفسي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علت: اضطراب،ترس،تب،اختلال </a:t>
            </a:r>
            <a:r>
              <a:rPr lang="en-US" dirty="0" smtClean="0"/>
              <a:t>CNS</a:t>
            </a:r>
            <a:r>
              <a:rPr lang="fa-IR" dirty="0" smtClean="0"/>
              <a:t>،درد،تنظيم غلط دستگاه،مصرف ساليسيلات .</a:t>
            </a:r>
          </a:p>
          <a:p>
            <a:endParaRPr lang="fa-IR" dirty="0"/>
          </a:p>
          <a:p>
            <a:r>
              <a:rPr lang="fa-IR" dirty="0" smtClean="0"/>
              <a:t>اقدامات : 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   - بدون ونتيلاتور : تنفس در كيسه، افزايش مسير تنفس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   - با ونتيلاتور : افزايش فضاي مرده،تنظيم زمان تنفس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شريان مناسب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fa-IR" dirty="0" smtClean="0"/>
              <a:t>آيا تفاوت بين بنمونه خون شريان هاي مختلف وجود دارد؟</a:t>
            </a:r>
          </a:p>
          <a:p>
            <a:endParaRPr lang="fa-IR" dirty="0"/>
          </a:p>
          <a:p>
            <a:r>
              <a:rPr lang="fa-IR" dirty="0" smtClean="0"/>
              <a:t>راديال</a:t>
            </a:r>
          </a:p>
          <a:p>
            <a:endParaRPr lang="fa-IR" dirty="0"/>
          </a:p>
          <a:p>
            <a:r>
              <a:rPr lang="fa-IR" dirty="0" smtClean="0"/>
              <a:t>براكيال</a:t>
            </a:r>
          </a:p>
          <a:p>
            <a:endParaRPr lang="fa-IR" dirty="0"/>
          </a:p>
          <a:p>
            <a:r>
              <a:rPr lang="fa-IR" dirty="0" smtClean="0"/>
              <a:t>فمورال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درمان اسيدوز متابوليك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علت: افزايش متابوليسم، تب،‌مصرف مواد اسيدي،هيپر تيروئيديسم </a:t>
            </a:r>
          </a:p>
          <a:p>
            <a:r>
              <a:rPr lang="fa-IR" dirty="0" smtClean="0"/>
              <a:t>( موجب هيپركالمي ميگردد)</a:t>
            </a:r>
          </a:p>
          <a:p>
            <a:endParaRPr lang="fa-IR" dirty="0"/>
          </a:p>
          <a:p>
            <a:r>
              <a:rPr lang="fa-IR" dirty="0" smtClean="0"/>
              <a:t>اقدامات: </a:t>
            </a:r>
          </a:p>
          <a:p>
            <a:pPr>
              <a:buNone/>
            </a:pPr>
            <a:r>
              <a:rPr lang="fa-IR" dirty="0" smtClean="0"/>
              <a:t>    - تزريق بيكربنات 1 ميلي ليتر به ازاي هر كيلو وزن بدن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   يا </a:t>
            </a:r>
            <a:r>
              <a:rPr lang="en-US" dirty="0" smtClean="0"/>
              <a:t>BE×W ÷ 3    </a:t>
            </a:r>
            <a:r>
              <a:rPr lang="fa-IR" dirty="0" smtClean="0"/>
              <a:t> كه نصف ميزان محاسبه شده تزريق و پس از 20 دقيقه </a:t>
            </a:r>
            <a:r>
              <a:rPr lang="en-US" dirty="0" smtClean="0"/>
              <a:t>ABG</a:t>
            </a:r>
            <a:r>
              <a:rPr lang="fa-IR" dirty="0" smtClean="0"/>
              <a:t> كنترل و در صورت نياز مابقي تزريق ميشود.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درمان الكالوز متابوليك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علت : تجويز زياد بيكربنات، استفراغ، ساكشن معده،هيپر آلدسترونيسم </a:t>
            </a:r>
          </a:p>
          <a:p>
            <a:r>
              <a:rPr lang="fa-IR" dirty="0" smtClean="0"/>
              <a:t>( موجب هيپوكالمي ميگردد)</a:t>
            </a:r>
          </a:p>
          <a:p>
            <a:endParaRPr lang="fa-IR" dirty="0"/>
          </a:p>
          <a:p>
            <a:r>
              <a:rPr lang="fa-IR" dirty="0" smtClean="0"/>
              <a:t>اقدامات: </a:t>
            </a:r>
          </a:p>
          <a:p>
            <a:pPr>
              <a:buNone/>
            </a:pPr>
            <a:r>
              <a:rPr lang="fa-IR" dirty="0"/>
              <a:t> </a:t>
            </a:r>
            <a:r>
              <a:rPr lang="fa-IR" dirty="0" smtClean="0"/>
              <a:t>  - تجويز سرم نمكي همراه </a:t>
            </a:r>
            <a:r>
              <a:rPr lang="en-US" dirty="0" err="1" smtClean="0"/>
              <a:t>KCl</a:t>
            </a:r>
            <a:r>
              <a:rPr lang="en-US" dirty="0" smtClean="0"/>
              <a:t> </a:t>
            </a:r>
            <a:r>
              <a:rPr lang="fa-IR" dirty="0" smtClean="0"/>
              <a:t> و </a:t>
            </a:r>
            <a:r>
              <a:rPr lang="en-US" dirty="0" err="1" smtClean="0"/>
              <a:t>NaCl</a:t>
            </a:r>
            <a:r>
              <a:rPr lang="fa-IR" dirty="0" smtClean="0"/>
              <a:t> و ديورتيك .</a:t>
            </a:r>
          </a:p>
          <a:p>
            <a:pPr>
              <a:buNone/>
            </a:pPr>
            <a:endParaRPr lang="fa-IR" dirty="0"/>
          </a:p>
          <a:p>
            <a:pPr algn="l" rtl="0"/>
            <a:r>
              <a:rPr lang="en-US" dirty="0" smtClean="0"/>
              <a:t>H2O+CO2      H2CO3     H + HCO3</a:t>
            </a:r>
            <a:endParaRPr lang="fa-IR" dirty="0" smtClean="0"/>
          </a:p>
          <a:p>
            <a:pPr>
              <a:buNone/>
            </a:pPr>
            <a:endParaRPr lang="fa-IR" dirty="0" smtClean="0"/>
          </a:p>
          <a:p>
            <a:pPr>
              <a:buNone/>
            </a:pPr>
            <a:endParaRPr lang="fa-IR" dirty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428860" y="457200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>
            <a:off x="3929058" y="4572008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>
            <a:off x="2428860" y="442913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10800000">
            <a:off x="3857620" y="4429132"/>
            <a:ext cx="285752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786446" y="4286256"/>
            <a:ext cx="142876" cy="158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3568" y="1412776"/>
            <a:ext cx="7467600" cy="4873752"/>
          </a:xfrm>
        </p:spPr>
        <p:txBody>
          <a:bodyPr>
            <a:normAutofit/>
          </a:bodyPr>
          <a:lstStyle/>
          <a:p>
            <a:pPr algn="ctr"/>
            <a:r>
              <a:rPr lang="fa-IR" sz="8000" dirty="0" smtClean="0">
                <a:solidFill>
                  <a:srgbClr val="0070C0"/>
                </a:solidFill>
              </a:rPr>
              <a:t>خسته نباشید</a:t>
            </a:r>
            <a:endParaRPr lang="fa-IR" sz="8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3385277"/>
      </p:ext>
    </p:extLst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سرنگ مناسب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fa-IR" dirty="0" smtClean="0"/>
              <a:t>آيا نوع سرنگ در خونگيري مهم است؟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نصف حجم سرنگ خون گرفته شود. </a:t>
            </a:r>
          </a:p>
          <a:p>
            <a:endParaRPr lang="fa-IR" dirty="0"/>
          </a:p>
          <a:p>
            <a:endParaRPr lang="fa-IR" dirty="0"/>
          </a:p>
        </p:txBody>
      </p:sp>
      <p:pic>
        <p:nvPicPr>
          <p:cNvPr id="1026" name="Picture 2" descr="D:\مقالات\ICU\ICU picture\Syringe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71678"/>
            <a:ext cx="3500430" cy="4411961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سر سوزن مناسب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fa-IR" dirty="0" smtClean="0"/>
              <a:t>هرچه سر سوزن كوچك تر باشد آسيب كمتر ميباشد.</a:t>
            </a:r>
          </a:p>
          <a:p>
            <a:endParaRPr lang="fa-IR" dirty="0"/>
          </a:p>
          <a:p>
            <a:r>
              <a:rPr lang="fa-IR" dirty="0" smtClean="0"/>
              <a:t>سرسوزن انسولين به دليل باريكي بيش از حد موجب ليز گلبولي در هنگام خونگيري ميشود.</a:t>
            </a:r>
          </a:p>
          <a:p>
            <a:endParaRPr lang="fa-IR" dirty="0"/>
          </a:p>
          <a:p>
            <a:r>
              <a:rPr lang="fa-IR" dirty="0" smtClean="0"/>
              <a:t>بهترين سر سوزن شماره 23 مي باشد (آبي).</a:t>
            </a:r>
            <a:endParaRPr lang="fa-IR" dirty="0"/>
          </a:p>
        </p:txBody>
      </p:sp>
      <p:pic>
        <p:nvPicPr>
          <p:cNvPr id="3074" name="Picture 2" descr="D:\مقالات\ICU\ICU picture\500647037_c6f8abf4eb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929198"/>
            <a:ext cx="3243252" cy="1493821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fa-IR" dirty="0" smtClean="0"/>
              <a:t>تست آلن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a-IR" dirty="0" smtClean="0"/>
              <a:t>جهت اطمينان از خونرساني مناسب شريان راديال در صورت آسيب شريان اولنار انجام ميشود. </a:t>
            </a:r>
          </a:p>
          <a:p>
            <a:endParaRPr lang="fa-IR" dirty="0"/>
          </a:p>
          <a:p>
            <a:endParaRPr lang="fa-IR" dirty="0"/>
          </a:p>
        </p:txBody>
      </p:sp>
      <p:pic>
        <p:nvPicPr>
          <p:cNvPr id="2050" name="Picture 2" descr="D:\مقالات\ICU\ICU picture\Allen test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14546" y="2726982"/>
            <a:ext cx="4777600" cy="3630976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a-IR" dirty="0" smtClean="0"/>
              <a:t>هپارينه كردن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1600200"/>
            <a:ext cx="8501122" cy="4525963"/>
          </a:xfr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/>
          <a:lstStyle/>
          <a:p>
            <a:r>
              <a:rPr lang="fa-IR" dirty="0" smtClean="0"/>
              <a:t>ميزان هپارين بسته به ميزان خون مورد نياز تعيين ميشود.</a:t>
            </a:r>
          </a:p>
          <a:p>
            <a:endParaRPr lang="fa-IR" dirty="0"/>
          </a:p>
          <a:p>
            <a:endParaRPr lang="fa-IR" dirty="0" smtClean="0"/>
          </a:p>
          <a:p>
            <a:r>
              <a:rPr lang="fa-IR" dirty="0" smtClean="0"/>
              <a:t>به ازاي هر ميلي ليتر خون 0/1 ميلي ليتر هپارين لازم است.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0">
            <a:scrgbClr r="0" g="0" b="0"/>
          </a:lnRef>
          <a:fillRef idx="1002">
            <a:schemeClr val="lt2"/>
          </a:fillRef>
          <a:effectRef idx="0">
            <a:scrgbClr r="0" g="0" b="0"/>
          </a:effectRef>
          <a:fontRef idx="major"/>
        </p:style>
        <p:txBody>
          <a:bodyPr/>
          <a:lstStyle/>
          <a:p>
            <a:r>
              <a:rPr lang="fa-IR" dirty="0" smtClean="0"/>
              <a:t>روش ورود سوزن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fa-IR" dirty="0" smtClean="0"/>
          </a:p>
          <a:p>
            <a:endParaRPr lang="fa-IR" dirty="0"/>
          </a:p>
          <a:p>
            <a:r>
              <a:rPr lang="fa-IR" dirty="0" smtClean="0"/>
              <a:t>زاويه ورود سوزن 90 درجه و پس از پيدا كردن محل گذر شريان انجام ميشود.</a:t>
            </a:r>
          </a:p>
          <a:p>
            <a:endParaRPr lang="fa-IR" dirty="0"/>
          </a:p>
        </p:txBody>
      </p:sp>
      <p:pic>
        <p:nvPicPr>
          <p:cNvPr id="4098" name="Picture 2" descr="D:\مقالات\ICU\ICU picture\Blood gas.bmp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3500438"/>
            <a:ext cx="5055420" cy="3357562"/>
          </a:xfrm>
          <a:prstGeom prst="rect">
            <a:avLst/>
          </a:prstGeom>
          <a:noFill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روش خونگيري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fa-IR" dirty="0" smtClean="0"/>
          </a:p>
          <a:p>
            <a:endParaRPr lang="fa-IR" dirty="0"/>
          </a:p>
          <a:p>
            <a:r>
              <a:rPr lang="fa-IR" dirty="0" smtClean="0"/>
              <a:t>در هنگام خونگيري از ايجاد خلاء و ايجاد فاصله بين خون و پيستون سرنگ خودداري شود.</a:t>
            </a:r>
            <a:endParaRPr lang="fa-IR" dirty="0"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263</TotalTime>
  <Words>764</Words>
  <Application>Microsoft Office PowerPoint</Application>
  <PresentationFormat>On-screen Show (4:3)</PresentationFormat>
  <Paragraphs>205</Paragraphs>
  <Slides>32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Calibri</vt:lpstr>
      <vt:lpstr>Century Schoolbook</vt:lpstr>
      <vt:lpstr>Times New Roman</vt:lpstr>
      <vt:lpstr>Wingdings</vt:lpstr>
      <vt:lpstr>Wingdings 2</vt:lpstr>
      <vt:lpstr>Oriel</vt:lpstr>
      <vt:lpstr>ABG</vt:lpstr>
      <vt:lpstr>روش نمونه گيري</vt:lpstr>
      <vt:lpstr>شريان مناسب</vt:lpstr>
      <vt:lpstr>سرنگ مناسب</vt:lpstr>
      <vt:lpstr>سر سوزن مناسب</vt:lpstr>
      <vt:lpstr>تست آلن</vt:lpstr>
      <vt:lpstr>هپارينه كردن</vt:lpstr>
      <vt:lpstr>روش ورود سوزن</vt:lpstr>
      <vt:lpstr>روش خونگيري</vt:lpstr>
      <vt:lpstr>مراقبت پس از خونگيري</vt:lpstr>
      <vt:lpstr>روش مسدود كردن سر سوزن</vt:lpstr>
      <vt:lpstr>روش ارسال</vt:lpstr>
      <vt:lpstr>مكانيسم هاي فيزيووژيك تنظيم اسيد و باز</vt:lpstr>
      <vt:lpstr>سيستم بافري(تامپون)</vt:lpstr>
      <vt:lpstr>سيستم بافري(تامپون)</vt:lpstr>
      <vt:lpstr>سيستم تنفسي</vt:lpstr>
      <vt:lpstr>سيستم كليوي</vt:lpstr>
      <vt:lpstr>پارامترهاي ABG</vt:lpstr>
      <vt:lpstr>تفسير ABG</vt:lpstr>
      <vt:lpstr>تفسير ABG</vt:lpstr>
      <vt:lpstr>تفسير ABG</vt:lpstr>
      <vt:lpstr>تفسير ABG</vt:lpstr>
      <vt:lpstr>تفسير ABG</vt:lpstr>
      <vt:lpstr>تفسير ABG</vt:lpstr>
      <vt:lpstr>تفسير ABG</vt:lpstr>
      <vt:lpstr>تفسير ABG</vt:lpstr>
      <vt:lpstr>تفسير ABG</vt:lpstr>
      <vt:lpstr>درمان اسيدوز تنفسي</vt:lpstr>
      <vt:lpstr>درمان الكالوز تنفسي</vt:lpstr>
      <vt:lpstr>درمان اسيدوز متابوليك</vt:lpstr>
      <vt:lpstr>درمان الكالوز متابوليك</vt:lpstr>
      <vt:lpstr>PowerPoint Presentation</vt:lpstr>
    </vt:vector>
  </TitlesOfParts>
  <Company>MRT Win2Farsi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ABG</dc:title>
  <dc:creator>Dear User!</dc:creator>
  <cp:lastModifiedBy>Arshia</cp:lastModifiedBy>
  <cp:revision>36</cp:revision>
  <dcterms:created xsi:type="dcterms:W3CDTF">2008-02-22T11:20:41Z</dcterms:created>
  <dcterms:modified xsi:type="dcterms:W3CDTF">2016-11-13T19:32:59Z</dcterms:modified>
</cp:coreProperties>
</file>