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8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7E64B89-086A-4CA8-95A7-F6CA16B80250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FA8BFFF-38BD-47F2-9C03-4288F66A2E18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A4A6BDB-96FA-4268-9C61-A9BB022D9698}" type="datetimeFigureOut">
              <a:rPr lang="fa-IR" smtClean="0"/>
              <a:pPr/>
              <a:t>1434/12/06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3813A01-A48A-4064-ACC1-E9E3EA38316D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428596" y="3328972"/>
            <a:ext cx="45719" cy="45719"/>
          </a:xfrm>
        </p:spPr>
        <p:txBody>
          <a:bodyPr>
            <a:normAutofit fontScale="90000"/>
          </a:bodyPr>
          <a:lstStyle/>
          <a:p>
            <a:endParaRPr lang="fa-IR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2428868"/>
            <a:ext cx="7854696" cy="1752600"/>
          </a:xfr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sz="8000" i="1" u="sng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pneumonia</a:t>
            </a:r>
            <a:endParaRPr lang="fa-IR" sz="8000" i="1" u="sng" spc="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2400" dirty="0" smtClean="0">
                <a:solidFill>
                  <a:schemeClr val="tx1"/>
                </a:solidFill>
              </a:rPr>
              <a:t>فقط کشت خلط مثبت می شود بفیه ازمایشها طبیعی می باشد.</a:t>
            </a:r>
            <a:endParaRPr lang="fa-IR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در پرتو نگاری نیز لب های تحتانی در  گیر می باشد.</a:t>
            </a:r>
          </a:p>
          <a:p>
            <a:r>
              <a:rPr lang="fa-IR" dirty="0" smtClean="0">
                <a:solidFill>
                  <a:srgbClr val="00B050"/>
                </a:solidFill>
              </a:rPr>
              <a:t>ا</a:t>
            </a:r>
            <a:r>
              <a:rPr lang="fa-IR" dirty="0" smtClean="0">
                <a:solidFill>
                  <a:srgbClr val="00B050"/>
                </a:solidFill>
              </a:rPr>
              <a:t>ریترومایسین و تتراسایکلین </a:t>
            </a:r>
          </a:p>
          <a:p>
            <a:r>
              <a:rPr lang="fa-IR" dirty="0" smtClean="0">
                <a:solidFill>
                  <a:srgbClr val="00B050"/>
                </a:solidFill>
              </a:rPr>
              <a:t>                                                          دیر درمان می شود معمولا مهلک نیست.اما به سایر ارگان های بدن نیز سرایت میکند.</a:t>
            </a:r>
            <a:endParaRPr lang="fa-IR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</a:rPr>
              <a:t>تدابیر مراقبتی=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بستگی به سن ,نوع نمونیا,شدت بیماری دارد.</a:t>
            </a:r>
          </a:p>
          <a:p>
            <a:endParaRPr lang="fa-IR" dirty="0" smtClean="0"/>
          </a:p>
          <a:p>
            <a:r>
              <a:rPr lang="fa-IR" dirty="0" smtClean="0"/>
              <a:t>به طور کلی=</a:t>
            </a:r>
          </a:p>
          <a:p>
            <a:r>
              <a:rPr lang="fa-IR" dirty="0" smtClean="0"/>
              <a:t>بررسی مداوم بیمار,کاستن تب ایجاد سهولت در تنفس, تزریق انتی بیوتیک,تامین استراحت مایعات و غذا,حمایت و اموزش والدین</a:t>
            </a:r>
            <a:endParaRPr lang="fa-I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400" dirty="0" smtClean="0">
                <a:solidFill>
                  <a:srgbClr val="FF0000"/>
                </a:solidFill>
              </a:rPr>
              <a:t>موارد مورد توجه=</a:t>
            </a: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>کنترل ضربان قلب و تنفس از نظر تعداد, عمق و نوع</a:t>
            </a:r>
            <a:br>
              <a:rPr lang="fa-IR" sz="3200" dirty="0" smtClean="0"/>
            </a:br>
            <a:r>
              <a:rPr lang="fa-IR" sz="3200" dirty="0" smtClean="0"/>
              <a:t>سمع ریه</a:t>
            </a:r>
            <a:br>
              <a:rPr lang="fa-IR" sz="3200" dirty="0" smtClean="0"/>
            </a:br>
            <a:r>
              <a:rPr lang="fa-IR" sz="3200" dirty="0" smtClean="0"/>
              <a:t>مشاهده ی پرش های بینی</a:t>
            </a:r>
            <a:br>
              <a:rPr lang="fa-IR" sz="3200" dirty="0" smtClean="0"/>
            </a:br>
            <a:r>
              <a:rPr lang="fa-IR" sz="3200" dirty="0" smtClean="0"/>
              <a:t>رتراکسیون</a:t>
            </a:r>
            <a:br>
              <a:rPr lang="fa-IR" sz="3200" dirty="0" smtClean="0"/>
            </a:br>
            <a:r>
              <a:rPr lang="fa-IR" sz="3200" dirty="0" smtClean="0"/>
              <a:t> رنگ پوست و مخاط </a:t>
            </a:r>
            <a:br>
              <a:rPr lang="fa-IR" sz="3200" dirty="0" smtClean="0"/>
            </a:br>
            <a:r>
              <a:rPr lang="fa-IR" sz="3200" dirty="0" smtClean="0"/>
              <a:t>درد شکم یا سینه</a:t>
            </a:r>
            <a:br>
              <a:rPr lang="fa-IR" sz="3200" dirty="0" smtClean="0"/>
            </a:br>
            <a:r>
              <a:rPr lang="fa-IR" sz="3200" dirty="0" smtClean="0"/>
              <a:t>تنگی نفس توهم و بی قراری و تحریک پذیری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5786454"/>
            <a:ext cx="3429024" cy="569106"/>
          </a:xfrm>
        </p:spPr>
        <p:txBody>
          <a:bodyPr/>
          <a:lstStyle/>
          <a:p>
            <a:endParaRPr lang="fa-IR" dirty="0" smtClean="0"/>
          </a:p>
          <a:p>
            <a:endParaRPr lang="fa-IR" dirty="0" smtClean="0"/>
          </a:p>
          <a:p>
            <a:endParaRPr lang="fa-I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2400" dirty="0" smtClean="0">
                <a:solidFill>
                  <a:srgbClr val="FF0000"/>
                </a:solidFill>
              </a:rPr>
              <a:t>کاستن تب </a:t>
            </a: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 smtClean="0"/>
              <a:t>هرگز از اسپرین استفاده نشود.[هموفیلوس انفولانزا]</a:t>
            </a:r>
            <a:endParaRPr lang="fa-I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/>
              <a:t>تسهیل تنفس =</a:t>
            </a:r>
          </a:p>
          <a:p>
            <a:pPr algn="just"/>
            <a:r>
              <a:rPr lang="fa-IR" dirty="0" smtClean="0">
                <a:solidFill>
                  <a:srgbClr val="FFFF00"/>
                </a:solidFill>
              </a:rPr>
              <a:t>ایجاد محیط مرطوب و وضعیت مناسب در صورت لزوم توراسنتز یا سیستم تخلیه ای بسته ی مداومو رطوبت کافی</a:t>
            </a:r>
          </a:p>
          <a:p>
            <a:pPr algn="just"/>
            <a:r>
              <a:rPr lang="fa-IR" dirty="0" smtClean="0"/>
              <a:t>تامین راه هوایی= </a:t>
            </a:r>
          </a:p>
          <a:p>
            <a:pPr algn="just"/>
            <a:r>
              <a:rPr lang="fa-IR" dirty="0" smtClean="0">
                <a:solidFill>
                  <a:srgbClr val="FFFF00"/>
                </a:solidFill>
              </a:rPr>
              <a:t>جلوگیری از اسپیراسیون</a:t>
            </a:r>
          </a:p>
          <a:p>
            <a:pPr algn="just"/>
            <a:r>
              <a:rPr lang="fa-IR" dirty="0" smtClean="0"/>
              <a:t>تامین رطوبت با اکسیژن</a:t>
            </a:r>
          </a:p>
          <a:p>
            <a:pPr algn="just"/>
            <a:r>
              <a:rPr lang="fa-IR" dirty="0" smtClean="0"/>
              <a:t>قرار گرفتن در وضعیت مناسب</a:t>
            </a:r>
          </a:p>
          <a:p>
            <a:pPr algn="just"/>
            <a:r>
              <a:rPr lang="fa-IR" dirty="0" smtClean="0">
                <a:solidFill>
                  <a:srgbClr val="FFFF00"/>
                </a:solidFill>
              </a:rPr>
              <a:t>هر از دو ساعت تغییر وضعیت داده شود.</a:t>
            </a:r>
            <a:endParaRPr lang="fa-I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2400" b="1" dirty="0" smtClean="0">
                <a:solidFill>
                  <a:srgbClr val="FF0000"/>
                </a:solidFill>
              </a:rPr>
              <a:t>توراسنتز و تخلیه ی مداوم ترشحات از سیستم تنفس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2800" dirty="0" smtClean="0"/>
              <a:t>در مواردی مثل </a:t>
            </a:r>
            <a:r>
              <a:rPr lang="fa-IR" sz="2800" dirty="0" smtClean="0">
                <a:solidFill>
                  <a:srgbClr val="FF0000"/>
                </a:solidFill>
              </a:rPr>
              <a:t>استافیلوکوک</a:t>
            </a:r>
            <a:r>
              <a:rPr lang="fa-IR" sz="2800" dirty="0" smtClean="0"/>
              <a:t> که ترشحات زیاد می باشد. از تخلیه ی مداوم استفاده می شود اما به محض بهتر شدن سریع خارج میگردد.</a:t>
            </a:r>
            <a:br>
              <a:rPr lang="fa-IR" sz="2800" dirty="0" smtClean="0"/>
            </a:br>
            <a:r>
              <a:rPr lang="fa-IR" sz="2800" dirty="0" smtClean="0"/>
              <a:t>در امپیم انتی بیوتیک در </a:t>
            </a:r>
            <a:r>
              <a:rPr lang="fa-IR" sz="2800" dirty="0" smtClean="0">
                <a:solidFill>
                  <a:srgbClr val="FF0000"/>
                </a:solidFill>
              </a:rPr>
              <a:t>جنب</a:t>
            </a:r>
            <a:r>
              <a:rPr lang="fa-IR" sz="2800" dirty="0" smtClean="0"/>
              <a:t> تزریق میگردد</a:t>
            </a:r>
            <a:r>
              <a:rPr lang="fa-IR" dirty="0" smtClean="0"/>
              <a:t>.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5143512"/>
            <a:ext cx="7572428" cy="1212048"/>
          </a:xfrm>
        </p:spPr>
        <p:txBody>
          <a:bodyPr>
            <a:noAutofit/>
          </a:bodyPr>
          <a:lstStyle/>
          <a:p>
            <a:pPr lvl="2" algn="just">
              <a:buNone/>
            </a:pPr>
            <a:r>
              <a:rPr lang="fa-IR" sz="2000" b="1" dirty="0" smtClean="0">
                <a:solidFill>
                  <a:srgbClr val="FF0000"/>
                </a:solidFill>
              </a:rPr>
              <a:t>مصرف انتی بیوتیک</a:t>
            </a:r>
          </a:p>
          <a:p>
            <a:pPr algn="just"/>
            <a:r>
              <a:rPr lang="fa-IR" sz="2000" b="1" dirty="0" smtClean="0">
                <a:solidFill>
                  <a:srgbClr val="FF0000"/>
                </a:solidFill>
              </a:rPr>
              <a:t>تامین استراحت</a:t>
            </a:r>
          </a:p>
          <a:p>
            <a:pPr algn="just"/>
            <a:r>
              <a:rPr lang="fa-IR" sz="2000" b="1" dirty="0" smtClean="0">
                <a:solidFill>
                  <a:srgbClr val="FF0000"/>
                </a:solidFill>
              </a:rPr>
              <a:t>تامین مایعات</a:t>
            </a:r>
          </a:p>
          <a:p>
            <a:pPr algn="just"/>
            <a:r>
              <a:rPr lang="fa-IR" sz="2000" b="1" dirty="0" smtClean="0">
                <a:solidFill>
                  <a:srgbClr val="FF0000"/>
                </a:solidFill>
              </a:rPr>
              <a:t>و غذا حمایت و اموزش</a:t>
            </a:r>
            <a:endParaRPr lang="fa-I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sz="2800" dirty="0" smtClean="0"/>
              <a:t>در پنمونی استافیلوکوک زمان بستری زیاد می باشد </a:t>
            </a:r>
            <a:r>
              <a:rPr lang="fa-IR" sz="2800" dirty="0" smtClean="0">
                <a:solidFill>
                  <a:srgbClr val="FF0000"/>
                </a:solidFill>
              </a:rPr>
              <a:t>چندهفته</a:t>
            </a:r>
            <a:r>
              <a:rPr lang="fa-IR" sz="2800" dirty="0" smtClean="0"/>
              <a:t/>
            </a:r>
            <a:br>
              <a:rPr lang="fa-IR" sz="2800" dirty="0" smtClean="0"/>
            </a:br>
            <a:r>
              <a:rPr lang="fa-IR" sz="2800" dirty="0" smtClean="0"/>
              <a:t/>
            </a:r>
            <a:br>
              <a:rPr lang="fa-IR" sz="2800" dirty="0" smtClean="0"/>
            </a:br>
            <a:r>
              <a:rPr lang="fa-IR" sz="2800" dirty="0" smtClean="0"/>
              <a:t>در </a:t>
            </a:r>
            <a:r>
              <a:rPr lang="fa-IR" sz="2800" dirty="0" smtClean="0">
                <a:solidFill>
                  <a:srgbClr val="FF0000"/>
                </a:solidFill>
              </a:rPr>
              <a:t>همو فیلوس انفولانزا </a:t>
            </a:r>
            <a:r>
              <a:rPr lang="fa-IR" sz="2800" dirty="0" smtClean="0"/>
              <a:t>مرگ ومیر نیز بیشتر می باشد.</a:t>
            </a:r>
            <a:br>
              <a:rPr lang="fa-IR" sz="2800" dirty="0" smtClean="0"/>
            </a:br>
            <a:r>
              <a:rPr lang="fa-IR" sz="2800" dirty="0" smtClean="0"/>
              <a:t/>
            </a:r>
            <a:br>
              <a:rPr lang="fa-IR" sz="2800" dirty="0" smtClean="0"/>
            </a:br>
            <a:r>
              <a:rPr lang="fa-IR" sz="2800" dirty="0" smtClean="0">
                <a:solidFill>
                  <a:srgbClr val="FF0000"/>
                </a:solidFill>
              </a:rPr>
              <a:t>میکو پلاسما </a:t>
            </a:r>
            <a:r>
              <a:rPr lang="fa-IR" sz="2800" dirty="0" smtClean="0"/>
              <a:t>ممکن است به دیگر نواحی بدن نیز حمله کند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3857628"/>
            <a:ext cx="7358114" cy="2712246"/>
          </a:xfrm>
        </p:spPr>
        <p:txBody>
          <a:bodyPr/>
          <a:lstStyle/>
          <a:p>
            <a:endParaRPr lang="fa-IR" dirty="0" smtClean="0"/>
          </a:p>
          <a:p>
            <a:r>
              <a:rPr lang="fa-IR" dirty="0" smtClean="0"/>
              <a:t>واکسن هموفیلو س انفولانزا </a:t>
            </a:r>
            <a:r>
              <a:rPr lang="fa-IR" dirty="0" smtClean="0">
                <a:solidFill>
                  <a:srgbClr val="FF0000"/>
                </a:solidFill>
              </a:rPr>
              <a:t>نیم میلی </a:t>
            </a:r>
            <a:r>
              <a:rPr lang="fa-IR" dirty="0" smtClean="0"/>
              <a:t>زیر جلی تزریق میگردد.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 24ماهگی تا6سالگی</a:t>
            </a:r>
            <a:endParaRPr lang="fa-I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801004" cy="1702490"/>
          </a:xfrm>
        </p:spPr>
        <p:txBody>
          <a:bodyPr/>
          <a:lstStyle/>
          <a:p>
            <a:r>
              <a:rPr lang="fa-IR" dirty="0" smtClean="0"/>
              <a:t>         پنمونی:       </a:t>
            </a:r>
            <a:br>
              <a:rPr lang="fa-IR" dirty="0" smtClean="0"/>
            </a:br>
            <a:r>
              <a:rPr lang="fa-IR" dirty="0" smtClean="0"/>
              <a:t>التهاب توام با تراکم پارانشیم ریه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پنموتیت:</a:t>
            </a:r>
          </a:p>
          <a:p>
            <a:r>
              <a:rPr lang="fa-IR" dirty="0" smtClean="0"/>
              <a:t>التهاب حاد موضعی ریه بدون توکسمی</a:t>
            </a:r>
            <a:endParaRPr lang="fa-IR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1-وضعیت تشریحی</a:t>
            </a:r>
          </a:p>
          <a:p>
            <a:r>
              <a:rPr lang="fa-IR" dirty="0" smtClean="0"/>
              <a:t>لوبار-لوبولر-بین بافتی-برونکوپنمونی</a:t>
            </a:r>
          </a:p>
          <a:p>
            <a:endParaRPr lang="fa-IR" dirty="0" smtClean="0"/>
          </a:p>
          <a:p>
            <a:r>
              <a:rPr lang="fa-IR" dirty="0" smtClean="0"/>
              <a:t>2-عامل مسبب</a:t>
            </a:r>
          </a:p>
          <a:p>
            <a:r>
              <a:rPr lang="fa-IR" dirty="0" smtClean="0"/>
              <a:t>بکتری-ویروس میگوپلاسماپنمونیه</a:t>
            </a:r>
          </a:p>
          <a:p>
            <a:r>
              <a:rPr lang="fa-IR" dirty="0" smtClean="0"/>
              <a:t>3-تغییرات بیماری زا در بافت</a:t>
            </a:r>
            <a:endParaRPr lang="fa-I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72" y="512064"/>
            <a:ext cx="5000628" cy="845234"/>
          </a:xfrm>
        </p:spPr>
        <p:txBody>
          <a:bodyPr/>
          <a:lstStyle/>
          <a:p>
            <a:r>
              <a:rPr lang="fa-IR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انواع پنمونی عفونی            </a:t>
            </a:r>
            <a:endParaRPr lang="fa-IR" b="1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800" dirty="0" smtClean="0">
                <a:solidFill>
                  <a:srgbClr val="C00000"/>
                </a:solidFill>
              </a:rPr>
              <a:t>پنموکوک=</a:t>
            </a: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>باعث تراکم تمام یا بخشی از یک لب در پنمونی لومبار یا تراکم لوبولهای پراکنده در برونکوپنمونی می شوند</a:t>
            </a:r>
            <a:r>
              <a:rPr lang="fa-IR" dirty="0" smtClean="0"/>
              <a:t>.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28934"/>
            <a:ext cx="7658128" cy="3426626"/>
          </a:xfrm>
        </p:spPr>
        <p:txBody>
          <a:bodyPr>
            <a:normAutofit fontScale="92500" lnSpcReduction="10000"/>
          </a:bodyPr>
          <a:lstStyle/>
          <a:p>
            <a:r>
              <a:rPr lang="fa-IR" sz="4000" dirty="0" smtClean="0">
                <a:solidFill>
                  <a:srgbClr val="FF0000"/>
                </a:solidFill>
              </a:rPr>
              <a:t>استافیلوکوک=</a:t>
            </a:r>
          </a:p>
          <a:p>
            <a:r>
              <a:rPr lang="fa-IR" dirty="0" smtClean="0"/>
              <a:t>باعث تخریب بافت می شوندو سبب ابسه های کوچک متعدد می شوند.</a:t>
            </a:r>
          </a:p>
          <a:p>
            <a:r>
              <a:rPr lang="fa-IR" sz="4000" dirty="0" smtClean="0">
                <a:solidFill>
                  <a:srgbClr val="FF0000"/>
                </a:solidFill>
              </a:rPr>
              <a:t>هموفیلوس انفولانزا=</a:t>
            </a:r>
          </a:p>
          <a:p>
            <a:r>
              <a:rPr lang="fa-IR" dirty="0" smtClean="0"/>
              <a:t>باعث تخریب وسیع پوشش راههای هوایی کوچک والتهاب بین بافت و خیز خونریزی دهنده می شود</a:t>
            </a:r>
            <a:endParaRPr lang="fa-I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642918"/>
            <a:ext cx="7358114" cy="1000132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میکوپلاسما پنمونیه=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sz="3600" dirty="0" smtClean="0"/>
              <a:t>در سطح سلول و بین انها پنهان شده سبب زخم و نکروز مخاط پوششی می شوند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3000372"/>
            <a:ext cx="7615262" cy="3355188"/>
          </a:xfrm>
        </p:spPr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</a:rPr>
              <a:t>پنمونیا ناشی از گرم منفی ها به دلیل=</a:t>
            </a:r>
          </a:p>
          <a:p>
            <a:r>
              <a:rPr lang="fa-IR" dirty="0" smtClean="0"/>
              <a:t>مصرف انتی بیوتیک ها ,تضعیف سیستم ایمنی ,وسایل الوده ی بیمارستان , افزایش زمان بستری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758138" cy="1488176"/>
          </a:xfr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 rtl="0"/>
            <a:r>
              <a:rPr lang="fa-IR" dirty="0" smtClean="0"/>
              <a:t>پنمونی باکتریال</a:t>
            </a:r>
            <a:br>
              <a:rPr lang="fa-IR" dirty="0" smtClean="0"/>
            </a:br>
            <a:r>
              <a:rPr lang="fa-IR" dirty="0" smtClean="0">
                <a:solidFill>
                  <a:schemeClr val="tx1"/>
                </a:solidFill>
              </a:rPr>
              <a:t>پنموکوک ,استرپتوکوک,استافیلوکوک     </a:t>
            </a:r>
            <a:endParaRPr lang="fa-I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2786058"/>
            <a:ext cx="7329510" cy="3569502"/>
          </a:xfrm>
        </p:spPr>
        <p:txBody>
          <a:bodyPr/>
          <a:lstStyle/>
          <a:p>
            <a:r>
              <a:rPr lang="fa-IR" dirty="0" smtClean="0"/>
              <a:t>پنموکوک شایع ترین است ومعمولا شروع ان با عفونت ویروسی سیتم تنفسی فوقانی است که سیستم ایمنی بدن را ضعیف میکند.</a:t>
            </a:r>
            <a:endParaRPr lang="fa-I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3200" dirty="0" smtClean="0"/>
              <a:t>شروع ناگهانی است با ضعف بدن و تب وسرفه وتنفس های سریع وسطحی  ودرد سینه می باشد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71678"/>
            <a:ext cx="7658128" cy="4283882"/>
          </a:xfrm>
        </p:spPr>
        <p:txBody>
          <a:bodyPr/>
          <a:lstStyle/>
          <a:p>
            <a:endParaRPr lang="fa-IR" dirty="0" smtClean="0"/>
          </a:p>
          <a:p>
            <a:endParaRPr lang="fa-IR" dirty="0" smtClean="0"/>
          </a:p>
          <a:p>
            <a:r>
              <a:rPr lang="fa-IR" dirty="0" smtClean="0"/>
              <a:t>در کودک خردسال احتمال تشنج و بزرگسالان تب و لرز می باشد.</a:t>
            </a:r>
          </a:p>
          <a:p>
            <a:r>
              <a:rPr lang="fa-IR" dirty="0" smtClean="0"/>
              <a:t>تنفس عمیق که به شکم کشیده می شود .علایم مننژیت نیز می دهد.ممکن است دچار پنموتراکس شود.</a:t>
            </a:r>
            <a:endParaRPr lang="fa-I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7772400" cy="914400"/>
          </a:xfrm>
        </p:spPr>
        <p:txBody>
          <a:bodyPr/>
          <a:lstStyle/>
          <a:p>
            <a:pPr algn="r"/>
            <a:r>
              <a:rPr lang="fa-IR" sz="3600" dirty="0" smtClean="0"/>
              <a:t>پنمونیای ویروسی=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3200" dirty="0" smtClean="0">
                <a:solidFill>
                  <a:schemeClr val="tx1"/>
                </a:solidFill>
              </a:rPr>
              <a:t>شایع تر از باکتریال است</a:t>
            </a:r>
            <a:endParaRPr lang="fa-IR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2285992"/>
            <a:ext cx="7543824" cy="4069568"/>
          </a:xfrm>
          <a:solidFill>
            <a:schemeClr val="bg1"/>
          </a:solidFill>
        </p:spPr>
        <p:txBody>
          <a:bodyPr/>
          <a:lstStyle/>
          <a:p>
            <a:r>
              <a:rPr lang="fa-IR" dirty="0" smtClean="0"/>
              <a:t>سن سیتیال شایع ترین ان است.</a:t>
            </a:r>
          </a:p>
          <a:p>
            <a:r>
              <a:rPr lang="fa-IR" dirty="0" smtClean="0"/>
              <a:t>هراه با تب و ضعف و سرفه  و رال و افزایش گلبولهای سفید می باشد.و نواحی متراکم منتشر در عکسبرداری نیز دیده می شود.</a:t>
            </a:r>
          </a:p>
          <a:p>
            <a:r>
              <a:rPr lang="fa-IR" sz="4000" dirty="0" smtClean="0">
                <a:solidFill>
                  <a:srgbClr val="FF0000"/>
                </a:solidFill>
              </a:rPr>
              <a:t>درمان خاصی ندارد</a:t>
            </a:r>
          </a:p>
          <a:p>
            <a:r>
              <a:rPr lang="fa-IR" sz="4000" dirty="0" smtClean="0">
                <a:solidFill>
                  <a:srgbClr val="FF0000"/>
                </a:solidFill>
              </a:rPr>
              <a:t>در موارد شدید بستری می شود.</a:t>
            </a:r>
            <a:endParaRPr lang="fa-I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2800" dirty="0" smtClean="0"/>
              <a:t>اکسیزن درمانی و سرم </a:t>
            </a:r>
            <a:r>
              <a:rPr lang="fa-IR" sz="2800" dirty="0" smtClean="0"/>
              <a:t>درمانی  </a:t>
            </a:r>
            <a:r>
              <a:rPr lang="fa-IR" sz="2800" dirty="0" smtClean="0"/>
              <a:t>و ایزوله کردن</a:t>
            </a:r>
            <a:r>
              <a:rPr lang="fa-IR" dirty="0" smtClean="0"/>
              <a:t/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FFFF00"/>
                </a:solidFill>
              </a:rPr>
              <a:t>پنمونی </a:t>
            </a:r>
            <a:r>
              <a:rPr lang="fa-IR" sz="4000" dirty="0" smtClean="0">
                <a:solidFill>
                  <a:srgbClr val="FFFF00"/>
                </a:solidFill>
              </a:rPr>
              <a:t>اتپیک</a:t>
            </a:r>
          </a:p>
          <a:p>
            <a:r>
              <a:rPr lang="fa-IR" sz="3200" dirty="0" smtClean="0">
                <a:solidFill>
                  <a:srgbClr val="FF0000"/>
                </a:solidFill>
              </a:rPr>
              <a:t>عامل ان مایکوپلاسما نمونیه می باشد.در سن مدرسه و نوجوانی دیره می شود.</a:t>
            </a:r>
          </a:p>
          <a:p>
            <a:endParaRPr lang="fa-IR" sz="3200" dirty="0" smtClean="0">
              <a:solidFill>
                <a:srgbClr val="FF0000"/>
              </a:solidFill>
            </a:endParaRPr>
          </a:p>
          <a:p>
            <a:r>
              <a:rPr lang="fa-IR" sz="3200" dirty="0" smtClean="0">
                <a:solidFill>
                  <a:srgbClr val="FF0000"/>
                </a:solidFill>
              </a:rPr>
              <a:t> 2-3 هفته دوره ی کمون میباشد.</a:t>
            </a:r>
          </a:p>
          <a:p>
            <a:r>
              <a:rPr lang="fa-IR" sz="3200" dirty="0" smtClean="0">
                <a:solidFill>
                  <a:srgbClr val="FF0000"/>
                </a:solidFill>
              </a:rPr>
              <a:t>شروع تدریجی می </a:t>
            </a:r>
            <a:r>
              <a:rPr lang="fa-IR" sz="2800" dirty="0" smtClean="0">
                <a:solidFill>
                  <a:srgbClr val="FF0000"/>
                </a:solidFill>
              </a:rPr>
              <a:t>باشد.</a:t>
            </a:r>
          </a:p>
          <a:p>
            <a:r>
              <a:rPr lang="fa-IR" sz="2800" dirty="0" smtClean="0">
                <a:solidFill>
                  <a:srgbClr val="FF0000"/>
                </a:solidFill>
              </a:rPr>
              <a:t>شدت بیماری بستگی به تیتر انتی بادی دارد.رالهای اهنگ دار در ریه شنیده می شود.</a:t>
            </a:r>
            <a:endParaRPr lang="fa-IR" sz="2800" dirty="0" smtClean="0">
              <a:solidFill>
                <a:srgbClr val="FF0000"/>
              </a:solidFill>
            </a:endParaRPr>
          </a:p>
          <a:p>
            <a:endParaRPr lang="fa-I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</TotalTime>
  <Words>440</Words>
  <Application>Microsoft Office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Metro</vt:lpstr>
      <vt:lpstr>Slide 1</vt:lpstr>
      <vt:lpstr>         پنمونی:        التهاب توام با تراکم پارانشیم ریه</vt:lpstr>
      <vt:lpstr>انواع پنمونی عفونی            </vt:lpstr>
      <vt:lpstr>پنموکوک= باعث تراکم تمام یا بخشی از یک لب در پنمونی لومبار یا تراکم لوبولهای پراکنده در برونکوپنمونی می شوند.</vt:lpstr>
      <vt:lpstr>میکوپلاسما پنمونیه= در سطح سلول و بین انها پنهان شده سبب زخم و نکروز مخاط پوششی می شوند</vt:lpstr>
      <vt:lpstr>پنمونی باکتریال پنموکوک ,استرپتوکوک,استافیلوکوک     </vt:lpstr>
      <vt:lpstr>شروع ناگهانی است با ضعف بدن و تب وسرفه وتنفس های سریع وسطحی  ودرد سینه می باشد</vt:lpstr>
      <vt:lpstr>پنمونیای ویروسی=  شایع تر از باکتریال است</vt:lpstr>
      <vt:lpstr>اکسیزن درمانی و سرم درمانی  و ایزوله کردن </vt:lpstr>
      <vt:lpstr>فقط کشت خلط مثبت می شود بفیه ازمایشها طبیعی می باشد.</vt:lpstr>
      <vt:lpstr>تدابیر مراقبتی=</vt:lpstr>
      <vt:lpstr>موارد مورد توجه=  کنترل ضربان قلب و تنفس از نظر تعداد, عمق و نوع سمع ریه مشاهده ی پرش های بینی رتراکسیون  رنگ پوست و مخاط  درد شکم یا سینه تنگی نفس توهم و بی قراری و تحریک پذیری</vt:lpstr>
      <vt:lpstr>کاستن تب  هرگز از اسپرین استفاده نشود.[هموفیلوس انفولانزا]</vt:lpstr>
      <vt:lpstr>توراسنتز و تخلیه ی مداوم ترشحات از سیستم تنفس   در مواردی مثل استافیلوکوک که ترشحات زیاد می باشد. از تخلیه ی مداوم استفاده می شود اما به محض بهتر شدن سریع خارج میگردد. در امپیم انتی بیوتیک در جنب تزریق میگردد.</vt:lpstr>
      <vt:lpstr>در پنمونی استافیلوکوک زمان بستری زیاد می باشد چندهفته  در همو فیلوس انفولانزا مرگ ومیر نیز بیشتر می باشد.  میکو پلاسما ممکن است به دیگر نواحی بدن نیز حمله کند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sarmadi</dc:creator>
  <cp:lastModifiedBy>sarmadi</cp:lastModifiedBy>
  <cp:revision>32</cp:revision>
  <dcterms:created xsi:type="dcterms:W3CDTF">2013-10-10T04:09:26Z</dcterms:created>
  <dcterms:modified xsi:type="dcterms:W3CDTF">2013-10-10T15:00:23Z</dcterms:modified>
</cp:coreProperties>
</file>