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326" r:id="rId2"/>
    <p:sldId id="340" r:id="rId3"/>
    <p:sldId id="360" r:id="rId4"/>
    <p:sldId id="359" r:id="rId5"/>
    <p:sldId id="341" r:id="rId6"/>
    <p:sldId id="342" r:id="rId7"/>
    <p:sldId id="343" r:id="rId8"/>
    <p:sldId id="361" r:id="rId9"/>
    <p:sldId id="362" r:id="rId10"/>
    <p:sldId id="370" r:id="rId11"/>
    <p:sldId id="345" r:id="rId12"/>
    <p:sldId id="346" r:id="rId13"/>
    <p:sldId id="347" r:id="rId14"/>
    <p:sldId id="366" r:id="rId15"/>
    <p:sldId id="349" r:id="rId16"/>
    <p:sldId id="369" r:id="rId17"/>
    <p:sldId id="350" r:id="rId18"/>
    <p:sldId id="351" r:id="rId19"/>
    <p:sldId id="365" r:id="rId20"/>
    <p:sldId id="356" r:id="rId21"/>
    <p:sldId id="358" r:id="rId22"/>
    <p:sldId id="355" r:id="rId23"/>
    <p:sldId id="363" r:id="rId24"/>
    <p:sldId id="364" r:id="rId25"/>
    <p:sldId id="375" r:id="rId26"/>
    <p:sldId id="268" r:id="rId27"/>
    <p:sldId id="269" r:id="rId28"/>
    <p:sldId id="270" r:id="rId29"/>
    <p:sldId id="271" r:id="rId30"/>
    <p:sldId id="276" r:id="rId31"/>
    <p:sldId id="277" r:id="rId32"/>
    <p:sldId id="280" r:id="rId33"/>
    <p:sldId id="335" r:id="rId34"/>
    <p:sldId id="334" r:id="rId35"/>
    <p:sldId id="307" r:id="rId36"/>
    <p:sldId id="308" r:id="rId37"/>
    <p:sldId id="377" r:id="rId38"/>
    <p:sldId id="378" r:id="rId39"/>
    <p:sldId id="379" r:id="rId40"/>
    <p:sldId id="380" r:id="rId41"/>
    <p:sldId id="381" r:id="rId42"/>
    <p:sldId id="382" r:id="rId43"/>
    <p:sldId id="282" r:id="rId44"/>
    <p:sldId id="283" r:id="rId45"/>
    <p:sldId id="314" r:id="rId46"/>
    <p:sldId id="313" r:id="rId47"/>
    <p:sldId id="315" r:id="rId48"/>
    <p:sldId id="317" r:id="rId49"/>
    <p:sldId id="304" r:id="rId50"/>
    <p:sldId id="312" r:id="rId51"/>
    <p:sldId id="284" r:id="rId52"/>
    <p:sldId id="305" r:id="rId53"/>
    <p:sldId id="285" r:id="rId54"/>
    <p:sldId id="286" r:id="rId55"/>
    <p:sldId id="287" r:id="rId56"/>
    <p:sldId id="288" r:id="rId57"/>
    <p:sldId id="289" r:id="rId58"/>
    <p:sldId id="290" r:id="rId59"/>
    <p:sldId id="291" r:id="rId60"/>
    <p:sldId id="292" r:id="rId61"/>
    <p:sldId id="294" r:id="rId62"/>
    <p:sldId id="295" r:id="rId63"/>
    <p:sldId id="259" r:id="rId64"/>
    <p:sldId id="260" r:id="rId65"/>
    <p:sldId id="264" r:id="rId66"/>
    <p:sldId id="336" r:id="rId67"/>
    <p:sldId id="337" r:id="rId68"/>
    <p:sldId id="338" r:id="rId69"/>
    <p:sldId id="339" r:id="rId70"/>
    <p:sldId id="300" r:id="rId71"/>
    <p:sldId id="318" r:id="rId72"/>
    <p:sldId id="319" r:id="rId73"/>
    <p:sldId id="301" r:id="rId74"/>
    <p:sldId id="302" r:id="rId75"/>
    <p:sldId id="303" r:id="rId76"/>
    <p:sldId id="310" r:id="rId77"/>
    <p:sldId id="311" r:id="rId78"/>
    <p:sldId id="265" r:id="rId79"/>
    <p:sldId id="296" r:id="rId80"/>
    <p:sldId id="298" r:id="rId81"/>
    <p:sldId id="299" r:id="rId82"/>
    <p:sldId id="327" r:id="rId83"/>
    <p:sldId id="332" r:id="rId84"/>
    <p:sldId id="328" r:id="rId85"/>
    <p:sldId id="329" r:id="rId86"/>
    <p:sldId id="330" r:id="rId87"/>
    <p:sldId id="372" r:id="rId88"/>
    <p:sldId id="374" r:id="rId89"/>
    <p:sldId id="373" r:id="rId90"/>
    <p:sldId id="371" r:id="rId91"/>
    <p:sldId id="383" r:id="rId92"/>
    <p:sldId id="352" r:id="rId93"/>
    <p:sldId id="376" r:id="rId94"/>
  </p:sldIdLst>
  <p:sldSz cx="9144000" cy="6858000" type="screen4x3"/>
  <p:notesSz cx="6858000" cy="9144000"/>
  <p:embeddedFontLst>
    <p:embeddedFont>
      <p:font typeface="Tahoma" panose="020B0604030504040204" pitchFamily="34" charset="0"/>
      <p:regular r:id="rId95"/>
      <p:bold r:id="rId96"/>
    </p:embeddedFont>
    <p:embeddedFont>
      <p:font typeface="Garamond" panose="02020404030301010803" pitchFamily="18" charset="0"/>
      <p:regular r:id="rId97"/>
      <p:bold r:id="rId98"/>
      <p:italic r:id="rId99"/>
    </p:embeddedFont>
    <p:embeddedFont>
      <p:font typeface="B Jadid" panose="00000700000000000000" pitchFamily="2" charset="-78"/>
      <p:bold r:id="rId100"/>
    </p:embeddedFont>
    <p:embeddedFont>
      <p:font typeface="Calibri" panose="020F0502020204030204" pitchFamily="34" charset="0"/>
      <p:regular r:id="rId101"/>
      <p:bold r:id="rId102"/>
      <p:italic r:id="rId103"/>
      <p:boldItalic r:id="rId104"/>
    </p:embeddedFont>
    <p:embeddedFont>
      <p:font typeface="Vladimir Script" panose="03050402040407070305" pitchFamily="66" charset="0"/>
      <p:regular r:id="rId105"/>
    </p:embeddedFont>
    <p:embeddedFont>
      <p:font typeface="2  Koodak" panose="00000700000000000000" pitchFamily="2" charset="-78"/>
      <p:bold r:id="rId106"/>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1" d="100"/>
          <a:sy n="41" d="100"/>
        </p:scale>
        <p:origin x="10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9.fntdata"/><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F068C34-BFD2-42EF-9095-4E0E2CC93141}" type="datetimeFigureOut">
              <a:rPr lang="fa-IR" smtClean="0"/>
              <a:t>29/10/1444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4514DC4-C942-4D85-8BF2-7E070EBA4EE3}" type="slidenum">
              <a:rPr lang="fa-IR" smtClean="0"/>
              <a:t>‹#›</a:t>
            </a:fld>
            <a:endParaRPr lang="fa-IR"/>
          </a:p>
        </p:txBody>
      </p:sp>
    </p:spTree>
    <p:extLst>
      <p:ext uri="{BB962C8B-B14F-4D97-AF65-F5344CB8AC3E}">
        <p14:creationId xmlns:p14="http://schemas.microsoft.com/office/powerpoint/2010/main" val="278578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F068C34-BFD2-42EF-9095-4E0E2CC93141}" type="datetimeFigureOut">
              <a:rPr lang="fa-IR" smtClean="0"/>
              <a:t>29/10/1444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4514DC4-C942-4D85-8BF2-7E070EBA4EE3}" type="slidenum">
              <a:rPr lang="fa-IR" smtClean="0"/>
              <a:t>‹#›</a:t>
            </a:fld>
            <a:endParaRPr lang="fa-IR"/>
          </a:p>
        </p:txBody>
      </p:sp>
    </p:spTree>
    <p:extLst>
      <p:ext uri="{BB962C8B-B14F-4D97-AF65-F5344CB8AC3E}">
        <p14:creationId xmlns:p14="http://schemas.microsoft.com/office/powerpoint/2010/main" val="26836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F068C34-BFD2-42EF-9095-4E0E2CC93141}" type="datetimeFigureOut">
              <a:rPr lang="fa-IR" smtClean="0"/>
              <a:t>29/10/1444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4514DC4-C942-4D85-8BF2-7E070EBA4EE3}" type="slidenum">
              <a:rPr lang="fa-IR" smtClean="0"/>
              <a:t>‹#›</a:t>
            </a:fld>
            <a:endParaRPr lang="fa-IR"/>
          </a:p>
        </p:txBody>
      </p:sp>
    </p:spTree>
    <p:extLst>
      <p:ext uri="{BB962C8B-B14F-4D97-AF65-F5344CB8AC3E}">
        <p14:creationId xmlns:p14="http://schemas.microsoft.com/office/powerpoint/2010/main" val="173777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F068C34-BFD2-42EF-9095-4E0E2CC93141}" type="datetimeFigureOut">
              <a:rPr lang="fa-IR" smtClean="0"/>
              <a:t>29/10/1444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4514DC4-C942-4D85-8BF2-7E070EBA4EE3}" type="slidenum">
              <a:rPr lang="fa-IR" smtClean="0"/>
              <a:t>‹#›</a:t>
            </a:fld>
            <a:endParaRPr lang="fa-IR"/>
          </a:p>
        </p:txBody>
      </p:sp>
    </p:spTree>
    <p:extLst>
      <p:ext uri="{BB962C8B-B14F-4D97-AF65-F5344CB8AC3E}">
        <p14:creationId xmlns:p14="http://schemas.microsoft.com/office/powerpoint/2010/main" val="383081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68C34-BFD2-42EF-9095-4E0E2CC93141}" type="datetimeFigureOut">
              <a:rPr lang="fa-IR" smtClean="0"/>
              <a:t>29/10/1444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4514DC4-C942-4D85-8BF2-7E070EBA4EE3}" type="slidenum">
              <a:rPr lang="fa-IR" smtClean="0"/>
              <a:t>‹#›</a:t>
            </a:fld>
            <a:endParaRPr lang="fa-IR"/>
          </a:p>
        </p:txBody>
      </p:sp>
    </p:spTree>
    <p:extLst>
      <p:ext uri="{BB962C8B-B14F-4D97-AF65-F5344CB8AC3E}">
        <p14:creationId xmlns:p14="http://schemas.microsoft.com/office/powerpoint/2010/main" val="3977430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F068C34-BFD2-42EF-9095-4E0E2CC93141}" type="datetimeFigureOut">
              <a:rPr lang="fa-IR" smtClean="0"/>
              <a:t>29/10/1444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4514DC4-C942-4D85-8BF2-7E070EBA4EE3}" type="slidenum">
              <a:rPr lang="fa-IR" smtClean="0"/>
              <a:t>‹#›</a:t>
            </a:fld>
            <a:endParaRPr lang="fa-IR"/>
          </a:p>
        </p:txBody>
      </p:sp>
    </p:spTree>
    <p:extLst>
      <p:ext uri="{BB962C8B-B14F-4D97-AF65-F5344CB8AC3E}">
        <p14:creationId xmlns:p14="http://schemas.microsoft.com/office/powerpoint/2010/main" val="1425415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F068C34-BFD2-42EF-9095-4E0E2CC93141}" type="datetimeFigureOut">
              <a:rPr lang="fa-IR" smtClean="0"/>
              <a:t>29/10/1444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4514DC4-C942-4D85-8BF2-7E070EBA4EE3}" type="slidenum">
              <a:rPr lang="fa-IR" smtClean="0"/>
              <a:t>‹#›</a:t>
            </a:fld>
            <a:endParaRPr lang="fa-IR"/>
          </a:p>
        </p:txBody>
      </p:sp>
    </p:spTree>
    <p:extLst>
      <p:ext uri="{BB962C8B-B14F-4D97-AF65-F5344CB8AC3E}">
        <p14:creationId xmlns:p14="http://schemas.microsoft.com/office/powerpoint/2010/main" val="321569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F068C34-BFD2-42EF-9095-4E0E2CC93141}" type="datetimeFigureOut">
              <a:rPr lang="fa-IR" smtClean="0"/>
              <a:t>29/10/1444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4514DC4-C942-4D85-8BF2-7E070EBA4EE3}" type="slidenum">
              <a:rPr lang="fa-IR" smtClean="0"/>
              <a:t>‹#›</a:t>
            </a:fld>
            <a:endParaRPr lang="fa-IR"/>
          </a:p>
        </p:txBody>
      </p:sp>
    </p:spTree>
    <p:extLst>
      <p:ext uri="{BB962C8B-B14F-4D97-AF65-F5344CB8AC3E}">
        <p14:creationId xmlns:p14="http://schemas.microsoft.com/office/powerpoint/2010/main" val="401131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68C34-BFD2-42EF-9095-4E0E2CC93141}" type="datetimeFigureOut">
              <a:rPr lang="fa-IR" smtClean="0"/>
              <a:t>29/10/1444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4514DC4-C942-4D85-8BF2-7E070EBA4EE3}" type="slidenum">
              <a:rPr lang="fa-IR" smtClean="0"/>
              <a:t>‹#›</a:t>
            </a:fld>
            <a:endParaRPr lang="fa-IR"/>
          </a:p>
        </p:txBody>
      </p:sp>
    </p:spTree>
    <p:extLst>
      <p:ext uri="{BB962C8B-B14F-4D97-AF65-F5344CB8AC3E}">
        <p14:creationId xmlns:p14="http://schemas.microsoft.com/office/powerpoint/2010/main" val="123212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68C34-BFD2-42EF-9095-4E0E2CC93141}" type="datetimeFigureOut">
              <a:rPr lang="fa-IR" smtClean="0"/>
              <a:t>29/10/1444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4514DC4-C942-4D85-8BF2-7E070EBA4EE3}" type="slidenum">
              <a:rPr lang="fa-IR" smtClean="0"/>
              <a:t>‹#›</a:t>
            </a:fld>
            <a:endParaRPr lang="fa-IR"/>
          </a:p>
        </p:txBody>
      </p:sp>
    </p:spTree>
    <p:extLst>
      <p:ext uri="{BB962C8B-B14F-4D97-AF65-F5344CB8AC3E}">
        <p14:creationId xmlns:p14="http://schemas.microsoft.com/office/powerpoint/2010/main" val="172379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68C34-BFD2-42EF-9095-4E0E2CC93141}" type="datetimeFigureOut">
              <a:rPr lang="fa-IR" smtClean="0"/>
              <a:t>29/10/1444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4514DC4-C942-4D85-8BF2-7E070EBA4EE3}" type="slidenum">
              <a:rPr lang="fa-IR" smtClean="0"/>
              <a:t>‹#›</a:t>
            </a:fld>
            <a:endParaRPr lang="fa-IR"/>
          </a:p>
        </p:txBody>
      </p:sp>
    </p:spTree>
    <p:extLst>
      <p:ext uri="{BB962C8B-B14F-4D97-AF65-F5344CB8AC3E}">
        <p14:creationId xmlns:p14="http://schemas.microsoft.com/office/powerpoint/2010/main" val="194792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F068C34-BFD2-42EF-9095-4E0E2CC93141}" type="datetimeFigureOut">
              <a:rPr lang="fa-IR" smtClean="0"/>
              <a:t>29/10/1444</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4514DC4-C942-4D85-8BF2-7E070EBA4EE3}" type="slidenum">
              <a:rPr lang="fa-IR" smtClean="0"/>
              <a:t>‹#›</a:t>
            </a:fld>
            <a:endParaRPr lang="fa-IR"/>
          </a:p>
        </p:txBody>
      </p:sp>
    </p:spTree>
    <p:extLst>
      <p:ext uri="{BB962C8B-B14F-4D97-AF65-F5344CB8AC3E}">
        <p14:creationId xmlns:p14="http://schemas.microsoft.com/office/powerpoint/2010/main" val="717171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file:///G:\POWER\ab%20va%20sang.pp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916832"/>
            <a:ext cx="8060432" cy="1584176"/>
          </a:xfrm>
        </p:spPr>
        <p:txBody>
          <a:bodyPr/>
          <a:lstStyle/>
          <a:p>
            <a:r>
              <a:rPr lang="en-US" dirty="0" smtClean="0">
                <a:solidFill>
                  <a:schemeClr val="bg1"/>
                </a:solidFill>
              </a:rPr>
              <a:t>Psychiatric emergency       </a:t>
            </a:r>
            <a:endParaRPr lang="fa-IR" dirty="0">
              <a:solidFill>
                <a:schemeClr val="bg1"/>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581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a-IR" dirty="0" smtClean="0">
                <a:solidFill>
                  <a:schemeClr val="bg1"/>
                </a:solidFill>
              </a:rPr>
              <a:t>نوروزهای مهم </a:t>
            </a:r>
            <a:endParaRPr lang="fa-IR" dirty="0">
              <a:solidFill>
                <a:schemeClr val="bg1"/>
              </a:solidFill>
            </a:endParaRPr>
          </a:p>
        </p:txBody>
      </p:sp>
      <p:sp>
        <p:nvSpPr>
          <p:cNvPr id="3" name="Content Placeholder 2"/>
          <p:cNvSpPr>
            <a:spLocks noGrp="1"/>
          </p:cNvSpPr>
          <p:nvPr>
            <p:ph idx="1"/>
          </p:nvPr>
        </p:nvSpPr>
        <p:spPr/>
        <p:txBody>
          <a:bodyPr/>
          <a:lstStyle/>
          <a:p>
            <a:pPr marL="0" indent="0" algn="l">
              <a:buNone/>
            </a:pPr>
            <a:r>
              <a:rPr lang="fa-IR" dirty="0" smtClean="0">
                <a:solidFill>
                  <a:schemeClr val="bg1"/>
                </a:solidFill>
              </a:rPr>
              <a:t>(آستنی ونوروآستنی)</a:t>
            </a:r>
            <a:r>
              <a:rPr lang="en-US" dirty="0" smtClean="0">
                <a:solidFill>
                  <a:schemeClr val="bg1"/>
                </a:solidFill>
              </a:rPr>
              <a:t>1.Asteny and </a:t>
            </a:r>
            <a:r>
              <a:rPr lang="en-US" dirty="0" err="1" smtClean="0">
                <a:solidFill>
                  <a:schemeClr val="bg1"/>
                </a:solidFill>
              </a:rPr>
              <a:t>Neuro</a:t>
            </a:r>
            <a:r>
              <a:rPr lang="en-US" dirty="0" smtClean="0">
                <a:solidFill>
                  <a:schemeClr val="bg1"/>
                </a:solidFill>
              </a:rPr>
              <a:t> </a:t>
            </a:r>
            <a:r>
              <a:rPr lang="en-US" dirty="0" err="1" smtClean="0">
                <a:solidFill>
                  <a:schemeClr val="bg1"/>
                </a:solidFill>
              </a:rPr>
              <a:t>Asteny</a:t>
            </a:r>
            <a:r>
              <a:rPr lang="en-US" dirty="0">
                <a:solidFill>
                  <a:schemeClr val="bg1"/>
                </a:solidFill>
              </a:rPr>
              <a:t> </a:t>
            </a:r>
            <a:r>
              <a:rPr lang="en-US" dirty="0" smtClean="0">
                <a:solidFill>
                  <a:schemeClr val="bg1"/>
                </a:solidFill>
              </a:rPr>
              <a:t> </a:t>
            </a:r>
          </a:p>
          <a:p>
            <a:pPr marL="0" indent="0" algn="l">
              <a:buNone/>
            </a:pPr>
            <a:r>
              <a:rPr lang="fa-IR" dirty="0" smtClean="0">
                <a:solidFill>
                  <a:schemeClr val="bg1"/>
                </a:solidFill>
              </a:rPr>
              <a:t>(اضطراب)</a:t>
            </a:r>
            <a:r>
              <a:rPr lang="en-US" dirty="0" smtClean="0">
                <a:solidFill>
                  <a:schemeClr val="bg1"/>
                </a:solidFill>
              </a:rPr>
              <a:t>2.Anxiety </a:t>
            </a:r>
          </a:p>
          <a:p>
            <a:pPr marL="0" indent="0" algn="l">
              <a:buNone/>
            </a:pPr>
            <a:r>
              <a:rPr lang="fa-IR" dirty="0" smtClean="0">
                <a:solidFill>
                  <a:schemeClr val="bg1"/>
                </a:solidFill>
              </a:rPr>
              <a:t>(وسواس)</a:t>
            </a:r>
            <a:r>
              <a:rPr lang="en-US" dirty="0" smtClean="0">
                <a:solidFill>
                  <a:schemeClr val="bg1"/>
                </a:solidFill>
              </a:rPr>
              <a:t>3.Obesession </a:t>
            </a:r>
          </a:p>
          <a:p>
            <a:pPr marL="0" indent="0" algn="l">
              <a:buNone/>
            </a:pPr>
            <a:r>
              <a:rPr lang="fa-IR" dirty="0" smtClean="0">
                <a:solidFill>
                  <a:schemeClr val="bg1"/>
                </a:solidFill>
              </a:rPr>
              <a:t>(ترس های مرضی )</a:t>
            </a:r>
            <a:r>
              <a:rPr lang="en-US" dirty="0" smtClean="0">
                <a:solidFill>
                  <a:schemeClr val="bg1"/>
                </a:solidFill>
              </a:rPr>
              <a:t>4.Phobia </a:t>
            </a:r>
          </a:p>
          <a:p>
            <a:pPr marL="0" indent="0" algn="l">
              <a:buNone/>
            </a:pPr>
            <a:r>
              <a:rPr lang="fa-IR" dirty="0" smtClean="0">
                <a:solidFill>
                  <a:schemeClr val="bg1"/>
                </a:solidFill>
              </a:rPr>
              <a:t>   (هیستری </a:t>
            </a:r>
            <a:r>
              <a:rPr lang="en-US" dirty="0" smtClean="0">
                <a:solidFill>
                  <a:schemeClr val="bg1"/>
                </a:solidFill>
              </a:rPr>
              <a:t>5.Heistry ( </a:t>
            </a:r>
          </a:p>
          <a:p>
            <a:pPr marL="0" indent="0" algn="l">
              <a:buNone/>
            </a:pPr>
            <a:r>
              <a:rPr lang="fa-IR" dirty="0" smtClean="0">
                <a:solidFill>
                  <a:schemeClr val="bg1"/>
                </a:solidFill>
              </a:rPr>
              <a:t>(بدبینی)</a:t>
            </a:r>
            <a:r>
              <a:rPr lang="en-US" dirty="0" smtClean="0">
                <a:solidFill>
                  <a:schemeClr val="bg1"/>
                </a:solidFill>
              </a:rPr>
              <a:t>6.Paranoia</a:t>
            </a:r>
            <a:endParaRPr lang="fa-IR" dirty="0">
              <a:solidFill>
                <a:schemeClr val="bg1"/>
              </a:solidFill>
            </a:endParaRPr>
          </a:p>
        </p:txBody>
      </p:sp>
    </p:spTree>
    <p:extLst>
      <p:ext uri="{BB962C8B-B14F-4D97-AF65-F5344CB8AC3E}">
        <p14:creationId xmlns:p14="http://schemas.microsoft.com/office/powerpoint/2010/main" val="31973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000" kern="0" dirty="0" err="1" smtClean="0">
                <a:solidFill>
                  <a:schemeClr val="bg1"/>
                </a:solidFill>
                <a:latin typeface="Tahoma"/>
                <a:cs typeface="Arial"/>
              </a:rPr>
              <a:t>Astenia</a:t>
            </a:r>
            <a:endParaRPr lang="fa-IR" sz="4000" dirty="0">
              <a:solidFill>
                <a:schemeClr val="bg1"/>
              </a:solidFill>
            </a:endParaRPr>
          </a:p>
        </p:txBody>
      </p:sp>
      <p:sp>
        <p:nvSpPr>
          <p:cNvPr id="3" name="Content Placeholder 2"/>
          <p:cNvSpPr>
            <a:spLocks noGrp="1"/>
          </p:cNvSpPr>
          <p:nvPr>
            <p:ph idx="1"/>
          </p:nvPr>
        </p:nvSpPr>
        <p:spPr/>
        <p:txBody>
          <a:bodyPr/>
          <a:lstStyle/>
          <a:p>
            <a:pPr marL="0" lvl="0" indent="0" fontAlgn="base">
              <a:spcAft>
                <a:spcPct val="0"/>
              </a:spcAft>
              <a:buClr>
                <a:srgbClr val="3333CC"/>
              </a:buClr>
              <a:buSzPct val="60000"/>
              <a:buNone/>
            </a:pPr>
            <a:r>
              <a:rPr lang="fa-IR" kern="0" dirty="0">
                <a:solidFill>
                  <a:schemeClr val="bg1"/>
                </a:solidFill>
                <a:latin typeface="Tahoma"/>
              </a:rPr>
              <a:t>آستنی یعنی ضعف عصبی یا کمبود نیرو</a:t>
            </a:r>
          </a:p>
          <a:p>
            <a:pPr marL="0" lvl="0" indent="0" fontAlgn="base">
              <a:spcAft>
                <a:spcPct val="0"/>
              </a:spcAft>
              <a:buClr>
                <a:srgbClr val="3333CC"/>
              </a:buClr>
              <a:buSzPct val="60000"/>
              <a:buNone/>
            </a:pPr>
            <a:r>
              <a:rPr lang="fa-IR" kern="0" dirty="0">
                <a:solidFill>
                  <a:schemeClr val="bg1"/>
                </a:solidFill>
                <a:latin typeface="Tahoma"/>
              </a:rPr>
              <a:t>افراد مبتلا به آستنی به محض اینکه از خواب بیدار می شوند احساس شدید خستگی می کنند و به دشواری می توانند کار کنند.این فرد تمرکز حواس ندارد و احساس میکند سرش پوک است.</a:t>
            </a:r>
          </a:p>
          <a:p>
            <a:pPr marL="0" lvl="0" indent="0" fontAlgn="base">
              <a:spcAft>
                <a:spcPct val="0"/>
              </a:spcAft>
              <a:buClr>
                <a:srgbClr val="3333CC"/>
              </a:buClr>
              <a:buSzPct val="60000"/>
              <a:buNone/>
            </a:pPr>
            <a:r>
              <a:rPr lang="fa-IR" kern="0" dirty="0">
                <a:solidFill>
                  <a:schemeClr val="bg1"/>
                </a:solidFill>
                <a:latin typeface="Tahoma"/>
              </a:rPr>
              <a:t>علت های آن عبارتند از کار زیاد، محیط اجتماعی خسته کننده، مسمومیت ها و...</a:t>
            </a:r>
            <a:endParaRPr lang="en-US" kern="0" dirty="0">
              <a:solidFill>
                <a:schemeClr val="bg1"/>
              </a:solidFill>
              <a:latin typeface="Tahoma"/>
              <a:cs typeface="Arial"/>
            </a:endParaRPr>
          </a:p>
          <a:p>
            <a:endParaRPr lang="fa-IR" dirty="0">
              <a:solidFill>
                <a:schemeClr val="bg1"/>
              </a:solidFill>
            </a:endParaRPr>
          </a:p>
        </p:txBody>
      </p:sp>
    </p:spTree>
    <p:extLst>
      <p:ext uri="{BB962C8B-B14F-4D97-AF65-F5344CB8AC3E}">
        <p14:creationId xmlns:p14="http://schemas.microsoft.com/office/powerpoint/2010/main" val="4802813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err="1" smtClean="0">
                <a:solidFill>
                  <a:schemeClr val="bg1"/>
                </a:solidFill>
              </a:rPr>
              <a:t>Neuroasteny</a:t>
            </a:r>
            <a:endParaRPr lang="fa-IR" sz="4000" dirty="0">
              <a:solidFill>
                <a:schemeClr val="bg1"/>
              </a:solidFill>
            </a:endParaRPr>
          </a:p>
        </p:txBody>
      </p:sp>
      <p:sp>
        <p:nvSpPr>
          <p:cNvPr id="3" name="Content Placeholder 2"/>
          <p:cNvSpPr>
            <a:spLocks noGrp="1"/>
          </p:cNvSpPr>
          <p:nvPr>
            <p:ph idx="1"/>
          </p:nvPr>
        </p:nvSpPr>
        <p:spPr/>
        <p:txBody>
          <a:bodyPr/>
          <a:lstStyle/>
          <a:p>
            <a:pPr marL="0" lvl="0" indent="0" fontAlgn="base">
              <a:spcAft>
                <a:spcPct val="0"/>
              </a:spcAft>
              <a:buClr>
                <a:srgbClr val="3333CC"/>
              </a:buClr>
              <a:buSzPct val="60000"/>
              <a:buNone/>
            </a:pPr>
            <a:r>
              <a:rPr lang="fa-IR" kern="0" dirty="0">
                <a:solidFill>
                  <a:schemeClr val="bg1"/>
                </a:solidFill>
                <a:latin typeface="Tahoma"/>
              </a:rPr>
              <a:t>در واقع سستی کلی دستگاه عصبی است و دستگاه عصبی نظم خود را از دست می دهد و از نشانه های آن خستگی زیاد، احساس ناتوانی جسمی و خستگی عصبی، ماهیچه ای و مغز را نام برد.</a:t>
            </a:r>
          </a:p>
          <a:p>
            <a:pPr marL="0" lvl="0" indent="0" fontAlgn="base">
              <a:spcAft>
                <a:spcPct val="0"/>
              </a:spcAft>
              <a:buClr>
                <a:srgbClr val="3333CC"/>
              </a:buClr>
              <a:buSzPct val="60000"/>
              <a:buNone/>
            </a:pPr>
            <a:r>
              <a:rPr lang="fa-IR" kern="0" dirty="0">
                <a:solidFill>
                  <a:schemeClr val="bg1"/>
                </a:solidFill>
                <a:latin typeface="Tahoma"/>
              </a:rPr>
              <a:t>در این بیماری واکنش های بیمار غیر منتظره، متغیر، ناگهانی و متضاد و بی حساب است.بیمار با کوچکترین بهانه و به شدت عصبانی می شود، از شادی به غم عمیق روی می آورد بدون آنکه کسی بتواند آن را پیش بینی کند.</a:t>
            </a:r>
            <a:endParaRPr lang="en-US" kern="0" dirty="0">
              <a:solidFill>
                <a:schemeClr val="bg1"/>
              </a:solidFill>
              <a:latin typeface="Tahoma"/>
              <a:cs typeface="Arial"/>
            </a:endParaRPr>
          </a:p>
          <a:p>
            <a:endParaRPr lang="fa-IR" dirty="0">
              <a:solidFill>
                <a:schemeClr val="bg1"/>
              </a:solidFill>
            </a:endParaRPr>
          </a:p>
        </p:txBody>
      </p:sp>
    </p:spTree>
    <p:extLst>
      <p:ext uri="{BB962C8B-B14F-4D97-AF65-F5344CB8AC3E}">
        <p14:creationId xmlns:p14="http://schemas.microsoft.com/office/powerpoint/2010/main" val="22899802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000" kern="0" dirty="0" err="1" smtClean="0">
                <a:solidFill>
                  <a:schemeClr val="bg1"/>
                </a:solidFill>
                <a:latin typeface="Tahoma"/>
                <a:cs typeface="Arial"/>
              </a:rPr>
              <a:t>Anixety</a:t>
            </a:r>
            <a:endParaRPr lang="fa-IR" sz="4000" dirty="0">
              <a:solidFill>
                <a:schemeClr val="bg1"/>
              </a:solidFill>
            </a:endParaRPr>
          </a:p>
        </p:txBody>
      </p:sp>
      <p:sp>
        <p:nvSpPr>
          <p:cNvPr id="3" name="Content Placeholder 2"/>
          <p:cNvSpPr>
            <a:spLocks noGrp="1"/>
          </p:cNvSpPr>
          <p:nvPr>
            <p:ph idx="1"/>
          </p:nvPr>
        </p:nvSpPr>
        <p:spPr/>
        <p:txBody>
          <a:bodyPr/>
          <a:lstStyle/>
          <a:p>
            <a:pPr marL="0" lvl="0" indent="0" fontAlgn="base">
              <a:spcAft>
                <a:spcPct val="0"/>
              </a:spcAft>
              <a:buClr>
                <a:srgbClr val="3333CC"/>
              </a:buClr>
              <a:buSzPct val="60000"/>
              <a:buNone/>
            </a:pPr>
            <a:r>
              <a:rPr lang="fa-IR" kern="0" dirty="0">
                <a:solidFill>
                  <a:schemeClr val="bg1"/>
                </a:solidFill>
                <a:latin typeface="Tahoma"/>
              </a:rPr>
              <a:t>هر موجود باهوشی اضطراب دارد و اضطراب یک حالت کاملا طبیعی است ولی موقعی</a:t>
            </a:r>
            <a:r>
              <a:rPr lang="en-US" kern="0" dirty="0">
                <a:solidFill>
                  <a:schemeClr val="bg1"/>
                </a:solidFill>
                <a:latin typeface="Tahoma"/>
                <a:cs typeface="Arial"/>
              </a:rPr>
              <a:t> </a:t>
            </a:r>
            <a:r>
              <a:rPr lang="fa-IR" kern="0" dirty="0">
                <a:solidFill>
                  <a:schemeClr val="bg1"/>
                </a:solidFill>
                <a:latin typeface="Tahoma"/>
              </a:rPr>
              <a:t> مساله ساز می شود که از تحمل انسان فراتر رود.</a:t>
            </a:r>
          </a:p>
          <a:p>
            <a:pPr marL="0" lvl="0" indent="0" fontAlgn="base">
              <a:spcAft>
                <a:spcPct val="0"/>
              </a:spcAft>
              <a:buClr>
                <a:srgbClr val="3333CC"/>
              </a:buClr>
              <a:buSzPct val="60000"/>
              <a:buNone/>
            </a:pPr>
            <a:r>
              <a:rPr lang="fa-IR" kern="0" dirty="0">
                <a:solidFill>
                  <a:schemeClr val="bg1"/>
                </a:solidFill>
                <a:latin typeface="Tahoma"/>
              </a:rPr>
              <a:t>اضطراب عبارت است از واکنش در مقابل خطری که وجود خارجی ندارد.</a:t>
            </a:r>
          </a:p>
          <a:p>
            <a:pPr marL="0" lvl="0" indent="0" fontAlgn="base">
              <a:spcAft>
                <a:spcPct val="0"/>
              </a:spcAft>
              <a:buClr>
                <a:srgbClr val="3333CC"/>
              </a:buClr>
              <a:buSzPct val="60000"/>
              <a:buNone/>
            </a:pPr>
            <a:r>
              <a:rPr lang="fa-IR" kern="0" dirty="0">
                <a:solidFill>
                  <a:schemeClr val="bg1"/>
                </a:solidFill>
                <a:latin typeface="Tahoma"/>
              </a:rPr>
              <a:t>از نشانه های اضطراب رنگ پریدگی، ضربان سریع قلب، عرق کردن، تشنج اعضای داخلی و ...</a:t>
            </a:r>
            <a:endParaRPr lang="en-US" kern="0" dirty="0">
              <a:solidFill>
                <a:schemeClr val="bg1"/>
              </a:solidFill>
              <a:latin typeface="Tahoma"/>
              <a:cs typeface="Arial"/>
            </a:endParaRPr>
          </a:p>
        </p:txBody>
      </p:sp>
    </p:spTree>
    <p:extLst>
      <p:ext uri="{BB962C8B-B14F-4D97-AF65-F5344CB8AC3E}">
        <p14:creationId xmlns:p14="http://schemas.microsoft.com/office/powerpoint/2010/main" val="92611820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2">
            <a:normAutofit/>
          </a:bodyPr>
          <a:lstStyle/>
          <a:p>
            <a:pPr algn="l" rtl="0"/>
            <a:r>
              <a:rPr lang="fa-IR" dirty="0">
                <a:solidFill>
                  <a:schemeClr val="bg1"/>
                </a:solidFill>
              </a:rPr>
              <a:t> </a:t>
            </a:r>
            <a:r>
              <a:rPr lang="fa-IR" dirty="0" smtClean="0">
                <a:solidFill>
                  <a:schemeClr val="bg1"/>
                </a:solidFill>
              </a:rPr>
              <a:t>                                                    </a:t>
            </a:r>
            <a:r>
              <a:rPr lang="en-US" dirty="0" smtClean="0">
                <a:solidFill>
                  <a:schemeClr val="bg1"/>
                </a:solidFill>
              </a:rPr>
              <a:t>Obsession</a:t>
            </a:r>
            <a:endParaRPr lang="fa-IR" dirty="0">
              <a:solidFill>
                <a:schemeClr val="bg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9264" y="1600200"/>
            <a:ext cx="3394472" cy="4525963"/>
          </a:xfrm>
        </p:spPr>
      </p:pic>
      <p:sp>
        <p:nvSpPr>
          <p:cNvPr id="4" name="Content Placeholder 3"/>
          <p:cNvSpPr>
            <a:spLocks noGrp="1"/>
          </p:cNvSpPr>
          <p:nvPr>
            <p:ph sz="half" idx="2"/>
          </p:nvPr>
        </p:nvSpPr>
        <p:spPr/>
        <p:txBody>
          <a:bodyPr/>
          <a:lstStyle/>
          <a:p>
            <a:pPr lvl="0" fontAlgn="base">
              <a:spcAft>
                <a:spcPct val="0"/>
              </a:spcAft>
              <a:buClr>
                <a:srgbClr val="FFCC00"/>
              </a:buClr>
              <a:buSzPct val="70000"/>
              <a:buNone/>
              <a:defRPr/>
            </a:pPr>
            <a:r>
              <a:rPr lang="fa-IR" sz="3200" kern="0" dirty="0" smtClean="0">
                <a:solidFill>
                  <a:srgbClr val="FFFFFF"/>
                </a:solidFill>
                <a:effectLst>
                  <a:outerShdw blurRad="38100" dist="38100" dir="2700000" algn="tl">
                    <a:srgbClr val="000000"/>
                  </a:outerShdw>
                </a:effectLst>
                <a:latin typeface="Garamond"/>
                <a:cs typeface="Arial"/>
              </a:rPr>
              <a:t>  -انجام  مداوم و تکراری  یک عمل ویا تمرکزمداوم  وپیاپی درفکرکردن به یک موضوع (درگیری فکری وعملی به کار) </a:t>
            </a:r>
            <a:endParaRPr lang="en-US" sz="3200" kern="0" dirty="0">
              <a:solidFill>
                <a:srgbClr val="FFFFFF"/>
              </a:solidFill>
              <a:effectLst>
                <a:outerShdw blurRad="38100" dist="38100" dir="2700000" algn="tl">
                  <a:srgbClr val="000000"/>
                </a:outerShdw>
              </a:effectLst>
              <a:latin typeface="Garamond"/>
              <a:cs typeface="Arial"/>
            </a:endParaRPr>
          </a:p>
          <a:p>
            <a:endParaRPr lang="fa-IR" dirty="0"/>
          </a:p>
        </p:txBody>
      </p:sp>
    </p:spTree>
    <p:extLst>
      <p:ext uri="{BB962C8B-B14F-4D97-AF65-F5344CB8AC3E}">
        <p14:creationId xmlns:p14="http://schemas.microsoft.com/office/powerpoint/2010/main" val="11373474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chemeClr val="bg1"/>
                </a:solidFill>
              </a:rPr>
              <a:t>Phobia</a:t>
            </a:r>
            <a:endParaRPr lang="fa-IR" sz="3600" dirty="0">
              <a:solidFill>
                <a:schemeClr val="bg1"/>
              </a:solidFill>
            </a:endParaRPr>
          </a:p>
        </p:txBody>
      </p:sp>
      <p:sp>
        <p:nvSpPr>
          <p:cNvPr id="3" name="Content Placeholder 2"/>
          <p:cNvSpPr>
            <a:spLocks noGrp="1"/>
          </p:cNvSpPr>
          <p:nvPr>
            <p:ph idx="1"/>
          </p:nvPr>
        </p:nvSpPr>
        <p:spPr/>
        <p:txBody>
          <a:bodyPr/>
          <a:lstStyle/>
          <a:p>
            <a:pPr marL="0" lvl="0" indent="0" fontAlgn="base">
              <a:spcAft>
                <a:spcPct val="0"/>
              </a:spcAft>
              <a:buClr>
                <a:srgbClr val="3333CC"/>
              </a:buClr>
              <a:buSzPct val="60000"/>
              <a:buNone/>
            </a:pPr>
            <a:r>
              <a:rPr lang="fa-IR" kern="0" dirty="0" smtClean="0">
                <a:solidFill>
                  <a:schemeClr val="bg1"/>
                </a:solidFill>
                <a:latin typeface="Tahoma"/>
              </a:rPr>
              <a:t>نوعی </a:t>
            </a:r>
            <a:r>
              <a:rPr lang="fa-IR" kern="0" dirty="0">
                <a:solidFill>
                  <a:schemeClr val="bg1"/>
                </a:solidFill>
                <a:latin typeface="Tahoma"/>
              </a:rPr>
              <a:t>وسواس است که علایم آن عبارت است از ترس از یک اندیشه،یک شی یا یک موقعیت معین.</a:t>
            </a:r>
          </a:p>
          <a:p>
            <a:pPr marL="0" lvl="0" indent="0" fontAlgn="base">
              <a:spcAft>
                <a:spcPct val="0"/>
              </a:spcAft>
              <a:buClr>
                <a:srgbClr val="3333CC"/>
              </a:buClr>
              <a:buSzPct val="60000"/>
              <a:buNone/>
            </a:pPr>
            <a:r>
              <a:rPr lang="fa-IR" kern="0" dirty="0">
                <a:solidFill>
                  <a:schemeClr val="bg1"/>
                </a:solidFill>
                <a:latin typeface="Tahoma"/>
              </a:rPr>
              <a:t>ترس مرضی ترسی است که کل زندگی فرد را تحت الشعاع خود قرار می دهد، به صورت یک وسواس خاص در می آید و گاهی مانع هر نوع فعالیت طبیعی فرد می شود.</a:t>
            </a:r>
            <a:endParaRPr lang="en-US" kern="0" dirty="0">
              <a:solidFill>
                <a:schemeClr val="bg1"/>
              </a:solidFill>
              <a:latin typeface="Tahoma"/>
              <a:cs typeface="Arial"/>
            </a:endParaRPr>
          </a:p>
          <a:p>
            <a:endParaRPr lang="fa-IR" dirty="0"/>
          </a:p>
        </p:txBody>
      </p:sp>
    </p:spTree>
    <p:extLst>
      <p:ext uri="{BB962C8B-B14F-4D97-AF65-F5344CB8AC3E}">
        <p14:creationId xmlns:p14="http://schemas.microsoft.com/office/powerpoint/2010/main" val="378563770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26542"/>
            <a:ext cx="6737994" cy="166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73" y="2157710"/>
            <a:ext cx="8529757" cy="4514201"/>
          </a:xfrm>
          <a:prstGeom prst="rect">
            <a:avLst/>
          </a:prstGeom>
        </p:spPr>
      </p:pic>
      <p:sp>
        <p:nvSpPr>
          <p:cNvPr id="3" name="Rectangle 2"/>
          <p:cNvSpPr/>
          <p:nvPr/>
        </p:nvSpPr>
        <p:spPr>
          <a:xfrm rot="10800000" flipV="1">
            <a:off x="-15240" y="-42900"/>
            <a:ext cx="2235722" cy="769441"/>
          </a:xfrm>
          <a:prstGeom prst="rect">
            <a:avLst/>
          </a:prstGeom>
        </p:spPr>
        <p:txBody>
          <a:bodyPr wrap="square">
            <a:spAutoFit/>
          </a:bodyPr>
          <a:lstStyle/>
          <a:p>
            <a:r>
              <a:rPr lang="en-US" sz="4400" dirty="0" err="1" smtClean="0">
                <a:solidFill>
                  <a:schemeClr val="bg1"/>
                </a:solidFill>
                <a:ea typeface="+mj-ea"/>
                <a:cs typeface="Times New Roman"/>
              </a:rPr>
              <a:t>Heistry</a:t>
            </a:r>
            <a:endParaRPr lang="fa-IR" dirty="0">
              <a:solidFill>
                <a:schemeClr val="bg1"/>
              </a:solidFill>
            </a:endParaRPr>
          </a:p>
        </p:txBody>
      </p:sp>
    </p:spTree>
    <p:extLst>
      <p:ext uri="{BB962C8B-B14F-4D97-AF65-F5344CB8AC3E}">
        <p14:creationId xmlns:p14="http://schemas.microsoft.com/office/powerpoint/2010/main" val="83068591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fontAlgn="base">
              <a:spcAft>
                <a:spcPct val="0"/>
              </a:spcAft>
              <a:buClr>
                <a:srgbClr val="3333CC"/>
              </a:buClr>
              <a:buSzPct val="60000"/>
              <a:buNone/>
            </a:pPr>
            <a:endParaRPr lang="fa-IR" kern="0" dirty="0">
              <a:solidFill>
                <a:schemeClr val="bg1"/>
              </a:solidFill>
              <a:latin typeface="Tahoma"/>
            </a:endParaRPr>
          </a:p>
          <a:p>
            <a:pPr lvl="0" fontAlgn="base">
              <a:spcAft>
                <a:spcPct val="0"/>
              </a:spcAft>
              <a:buClr>
                <a:srgbClr val="3333CC"/>
              </a:buClr>
              <a:buSzPct val="60000"/>
              <a:buFont typeface="Wingdings" pitchFamily="2" charset="2"/>
              <a:buChar char="n"/>
            </a:pPr>
            <a:r>
              <a:rPr lang="fa-IR" kern="0" dirty="0">
                <a:solidFill>
                  <a:schemeClr val="bg1"/>
                </a:solidFill>
                <a:latin typeface="Tahoma"/>
              </a:rPr>
              <a:t>بسیاری از پزشکان قدیمی </a:t>
            </a:r>
            <a:r>
              <a:rPr lang="fa-IR" kern="0" dirty="0" smtClean="0">
                <a:solidFill>
                  <a:schemeClr val="bg1"/>
                </a:solidFill>
                <a:latin typeface="Tahoma"/>
              </a:rPr>
              <a:t>هیستری </a:t>
            </a:r>
            <a:r>
              <a:rPr lang="fa-IR" kern="0" dirty="0">
                <a:solidFill>
                  <a:schemeClr val="bg1"/>
                </a:solidFill>
                <a:latin typeface="Tahoma"/>
              </a:rPr>
              <a:t>را بیماری زنانه می پنداشتند اما امروزه همه می دانند که این بیماری هم در زنان و هم در مردان دیده می شود.</a:t>
            </a:r>
            <a:endParaRPr lang="en-US" kern="0" dirty="0">
              <a:solidFill>
                <a:schemeClr val="bg1"/>
              </a:solidFill>
              <a:latin typeface="Tahoma"/>
              <a:cs typeface="Arial"/>
            </a:endParaRPr>
          </a:p>
          <a:p>
            <a:endParaRPr lang="fa-IR" dirty="0">
              <a:solidFill>
                <a:schemeClr val="bg1"/>
              </a:solidFill>
            </a:endParaRPr>
          </a:p>
        </p:txBody>
      </p:sp>
    </p:spTree>
    <p:extLst>
      <p:ext uri="{BB962C8B-B14F-4D97-AF65-F5344CB8AC3E}">
        <p14:creationId xmlns:p14="http://schemas.microsoft.com/office/powerpoint/2010/main" val="341604536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smtClean="0">
                <a:solidFill>
                  <a:schemeClr val="bg1"/>
                </a:solidFill>
              </a:rPr>
              <a:t>Paranoia</a:t>
            </a:r>
            <a:endParaRPr lang="fa-IR" sz="4000" dirty="0">
              <a:solidFill>
                <a:schemeClr val="bg1"/>
              </a:solidFill>
            </a:endParaRPr>
          </a:p>
        </p:txBody>
      </p:sp>
      <p:sp>
        <p:nvSpPr>
          <p:cNvPr id="3" name="Content Placeholder 2"/>
          <p:cNvSpPr>
            <a:spLocks noGrp="1"/>
          </p:cNvSpPr>
          <p:nvPr>
            <p:ph idx="1"/>
          </p:nvPr>
        </p:nvSpPr>
        <p:spPr/>
        <p:txBody>
          <a:bodyPr/>
          <a:lstStyle/>
          <a:p>
            <a:pPr marL="0" lvl="0" indent="0" algn="just" fontAlgn="base">
              <a:spcAft>
                <a:spcPct val="0"/>
              </a:spcAft>
              <a:buClr>
                <a:srgbClr val="3333CC"/>
              </a:buClr>
              <a:buSzPct val="60000"/>
              <a:buNone/>
            </a:pPr>
            <a:r>
              <a:rPr lang="fa-IR" kern="0" dirty="0">
                <a:solidFill>
                  <a:schemeClr val="bg1"/>
                </a:solidFill>
                <a:latin typeface="Tahoma"/>
              </a:rPr>
              <a:t>بیماری پارانویا </a:t>
            </a:r>
            <a:r>
              <a:rPr lang="fa-IR" kern="0" dirty="0" smtClean="0">
                <a:solidFill>
                  <a:schemeClr val="bg1"/>
                </a:solidFill>
                <a:latin typeface="Tahoma"/>
              </a:rPr>
              <a:t>,بیماریه تغییر </a:t>
            </a:r>
            <a:r>
              <a:rPr lang="fa-IR" kern="0" dirty="0">
                <a:solidFill>
                  <a:schemeClr val="bg1"/>
                </a:solidFill>
                <a:latin typeface="Tahoma"/>
              </a:rPr>
              <a:t>شکل شخصیت است.</a:t>
            </a:r>
          </a:p>
          <a:p>
            <a:pPr marL="0" lvl="0" indent="0" algn="just" fontAlgn="base">
              <a:spcAft>
                <a:spcPct val="0"/>
              </a:spcAft>
              <a:buClr>
                <a:srgbClr val="3333CC"/>
              </a:buClr>
              <a:buSzPct val="60000"/>
              <a:buNone/>
            </a:pPr>
            <a:r>
              <a:rPr lang="fa-IR" kern="0" dirty="0">
                <a:solidFill>
                  <a:schemeClr val="bg1"/>
                </a:solidFill>
                <a:latin typeface="Tahoma"/>
              </a:rPr>
              <a:t>انسان پارانویایی کسی است که در زبان عامیانه می گویند: جنون خود بزرگ بینی و جنون جور و ستم دارد.</a:t>
            </a:r>
          </a:p>
          <a:p>
            <a:pPr marL="0" lvl="0" indent="0" algn="just" fontAlgn="base">
              <a:spcAft>
                <a:spcPct val="0"/>
              </a:spcAft>
              <a:buClr>
                <a:srgbClr val="3333CC"/>
              </a:buClr>
              <a:buSzPct val="60000"/>
              <a:buNone/>
            </a:pPr>
            <a:r>
              <a:rPr lang="fa-IR" kern="0" dirty="0">
                <a:solidFill>
                  <a:schemeClr val="bg1"/>
                </a:solidFill>
                <a:latin typeface="Tahoma"/>
              </a:rPr>
              <a:t>از نشانه های آن می توان به: غرور نامحدود، ریاکاری، خودخواه و طلبکاری اشاره کرد.</a:t>
            </a:r>
            <a:endParaRPr lang="en-US" kern="0" dirty="0">
              <a:solidFill>
                <a:schemeClr val="bg1"/>
              </a:solidFill>
              <a:latin typeface="Tahoma"/>
              <a:cs typeface="Arial"/>
            </a:endParaRPr>
          </a:p>
        </p:txBody>
      </p:sp>
    </p:spTree>
    <p:extLst>
      <p:ext uri="{BB962C8B-B14F-4D97-AF65-F5344CB8AC3E}">
        <p14:creationId xmlns:p14="http://schemas.microsoft.com/office/powerpoint/2010/main" val="241547254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Trea</a:t>
            </a:r>
            <a:r>
              <a:rPr lang="en-US" dirty="0">
                <a:solidFill>
                  <a:schemeClr val="bg1"/>
                </a:solidFill>
              </a:rPr>
              <a:t>t</a:t>
            </a:r>
            <a:r>
              <a:rPr lang="en-US" dirty="0" smtClean="0">
                <a:solidFill>
                  <a:schemeClr val="bg1"/>
                </a:solidFill>
              </a:rPr>
              <a:t>ment</a:t>
            </a:r>
            <a:endParaRPr lang="fa-IR" dirty="0">
              <a:solidFill>
                <a:schemeClr val="bg1"/>
              </a:solidFill>
            </a:endParaRPr>
          </a:p>
        </p:txBody>
      </p:sp>
      <p:sp>
        <p:nvSpPr>
          <p:cNvPr id="3" name="Content Placeholder 2"/>
          <p:cNvSpPr>
            <a:spLocks noGrp="1"/>
          </p:cNvSpPr>
          <p:nvPr>
            <p:ph idx="1"/>
          </p:nvPr>
        </p:nvSpPr>
        <p:spPr/>
        <p:txBody>
          <a:bodyPr/>
          <a:lstStyle/>
          <a:p>
            <a:pPr lvl="0" fontAlgn="base">
              <a:spcAft>
                <a:spcPct val="0"/>
              </a:spcAft>
              <a:buClr>
                <a:srgbClr val="FFCC00"/>
              </a:buClr>
              <a:buSzPct val="70000"/>
              <a:buFont typeface="Wingdings" pitchFamily="2" charset="2"/>
              <a:buChar char="n"/>
              <a:defRPr/>
            </a:pPr>
            <a:r>
              <a:rPr lang="fa-IR" b="1" kern="0" dirty="0" smtClean="0">
                <a:solidFill>
                  <a:srgbClr val="FFFFFF"/>
                </a:solidFill>
                <a:effectLst>
                  <a:outerShdw blurRad="38100" dist="38100" dir="2700000" algn="tl">
                    <a:srgbClr val="000000"/>
                  </a:outerShdw>
                </a:effectLst>
                <a:latin typeface="Garamond"/>
              </a:rPr>
              <a:t>هیستری:آرام </a:t>
            </a:r>
            <a:r>
              <a:rPr lang="fa-IR" b="1" kern="0" dirty="0">
                <a:solidFill>
                  <a:srgbClr val="FFFFFF"/>
                </a:solidFill>
                <a:effectLst>
                  <a:outerShdw blurRad="38100" dist="38100" dir="2700000" algn="tl">
                    <a:srgbClr val="000000"/>
                  </a:outerShdw>
                </a:effectLst>
                <a:latin typeface="Garamond"/>
              </a:rPr>
              <a:t>کردن بیمار واطرافیان-ضد افسردگی (درصورت وجود افسردگی)</a:t>
            </a:r>
          </a:p>
          <a:p>
            <a:pPr lvl="0" fontAlgn="base">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فوبیا:رفتار درمانی</a:t>
            </a:r>
          </a:p>
          <a:p>
            <a:pPr lvl="0" fontAlgn="base">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وسواس:لیتیوم-فلوکستین(</a:t>
            </a:r>
            <a:r>
              <a:rPr lang="en-US" b="1" kern="0" dirty="0">
                <a:solidFill>
                  <a:srgbClr val="FFFFFF"/>
                </a:solidFill>
                <a:effectLst>
                  <a:outerShdw blurRad="38100" dist="38100" dir="2700000" algn="tl">
                    <a:srgbClr val="000000"/>
                  </a:outerShdw>
                </a:effectLst>
                <a:latin typeface="Garamond"/>
                <a:cs typeface="Arial"/>
              </a:rPr>
              <a:t>SSRIs</a:t>
            </a:r>
            <a:r>
              <a:rPr lang="fa-IR" b="1" kern="0" dirty="0">
                <a:solidFill>
                  <a:srgbClr val="FFFFFF"/>
                </a:solidFill>
                <a:effectLst>
                  <a:outerShdw blurRad="38100" dist="38100" dir="2700000" algn="tl">
                    <a:srgbClr val="000000"/>
                  </a:outerShdw>
                </a:effectLst>
                <a:latin typeface="Garamond"/>
              </a:rPr>
              <a:t>)-رفتار درمانی</a:t>
            </a:r>
            <a:endParaRPr lang="en-US" b="1" kern="0" dirty="0">
              <a:solidFill>
                <a:srgbClr val="FFFFFF"/>
              </a:solidFill>
              <a:effectLst>
                <a:outerShdw blurRad="38100" dist="38100" dir="2700000" algn="tl">
                  <a:srgbClr val="000000"/>
                </a:outerShdw>
              </a:effectLst>
              <a:latin typeface="Garamond"/>
              <a:cs typeface="Arial"/>
            </a:endParaRPr>
          </a:p>
          <a:p>
            <a:endParaRPr lang="fa-IR" dirty="0"/>
          </a:p>
        </p:txBody>
      </p:sp>
    </p:spTree>
    <p:extLst>
      <p:ext uri="{BB962C8B-B14F-4D97-AF65-F5344CB8AC3E}">
        <p14:creationId xmlns:p14="http://schemas.microsoft.com/office/powerpoint/2010/main" val="64813966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kern="0" dirty="0">
                <a:solidFill>
                  <a:schemeClr val="bg1"/>
                </a:solidFill>
                <a:latin typeface="Tahoma"/>
                <a:cs typeface="Arial"/>
              </a:rPr>
              <a:t>تقسیم بندی بیماریهای روانی از نظر شدت و ضعف</a:t>
            </a:r>
            <a:endParaRPr lang="fa-IR" sz="3600" dirty="0">
              <a:solidFill>
                <a:schemeClr val="bg1"/>
              </a:solidFill>
            </a:endParaRPr>
          </a:p>
        </p:txBody>
      </p:sp>
      <p:sp>
        <p:nvSpPr>
          <p:cNvPr id="3" name="Content Placeholder 2"/>
          <p:cNvSpPr>
            <a:spLocks noGrp="1"/>
          </p:cNvSpPr>
          <p:nvPr>
            <p:ph idx="1"/>
          </p:nvPr>
        </p:nvSpPr>
        <p:spPr>
          <a:xfrm>
            <a:off x="395536" y="1668669"/>
            <a:ext cx="8229600" cy="4525963"/>
          </a:xfrm>
        </p:spPr>
        <p:txBody>
          <a:bodyPr/>
          <a:lstStyle/>
          <a:p>
            <a:pPr marL="0" lvl="0" indent="0" fontAlgn="base">
              <a:spcAft>
                <a:spcPct val="0"/>
              </a:spcAft>
              <a:buClr>
                <a:srgbClr val="3333CC"/>
              </a:buClr>
              <a:buSzPct val="60000"/>
              <a:buNone/>
            </a:pPr>
            <a:r>
              <a:rPr lang="en-US" kern="0" dirty="0" smtClean="0">
                <a:solidFill>
                  <a:schemeClr val="bg1"/>
                </a:solidFill>
                <a:latin typeface="Tahoma"/>
              </a:rPr>
              <a:t>Neuroz.1</a:t>
            </a:r>
            <a:r>
              <a:rPr lang="fa-IR" kern="0" dirty="0" smtClean="0">
                <a:solidFill>
                  <a:schemeClr val="bg1"/>
                </a:solidFill>
                <a:latin typeface="Tahoma"/>
              </a:rPr>
              <a:t>                  </a:t>
            </a:r>
            <a:endParaRPr lang="fa-IR" kern="0" dirty="0">
              <a:solidFill>
                <a:schemeClr val="bg1"/>
              </a:solidFill>
              <a:latin typeface="Tahoma"/>
            </a:endParaRPr>
          </a:p>
          <a:p>
            <a:pPr lvl="0" fontAlgn="base">
              <a:spcAft>
                <a:spcPct val="0"/>
              </a:spcAft>
              <a:buClr>
                <a:srgbClr val="3333CC"/>
              </a:buClr>
              <a:buSzPct val="60000"/>
              <a:buNone/>
            </a:pPr>
            <a:r>
              <a:rPr lang="fa-IR" kern="0" dirty="0">
                <a:solidFill>
                  <a:srgbClr val="000000"/>
                </a:solidFill>
                <a:latin typeface="Tahoma"/>
              </a:rPr>
              <a:t>                           </a:t>
            </a:r>
          </a:p>
          <a:p>
            <a:pPr lvl="0" fontAlgn="base">
              <a:spcAft>
                <a:spcPct val="0"/>
              </a:spcAft>
              <a:buClr>
                <a:srgbClr val="3333CC"/>
              </a:buClr>
              <a:buSzPct val="60000"/>
              <a:buFont typeface="Wingdings" pitchFamily="2" charset="2"/>
              <a:buChar char="n"/>
            </a:pPr>
            <a:endParaRPr lang="fa-IR" kern="0" dirty="0">
              <a:solidFill>
                <a:srgbClr val="000000"/>
              </a:solidFill>
              <a:latin typeface="Tahoma"/>
            </a:endParaRPr>
          </a:p>
          <a:p>
            <a:pPr marL="0" lvl="0" indent="0" fontAlgn="base">
              <a:spcAft>
                <a:spcPct val="0"/>
              </a:spcAft>
              <a:buClr>
                <a:srgbClr val="3333CC"/>
              </a:buClr>
              <a:buSzPct val="60000"/>
              <a:buNone/>
            </a:pPr>
            <a:r>
              <a:rPr lang="en-US" kern="0" dirty="0" smtClean="0">
                <a:solidFill>
                  <a:schemeClr val="bg1"/>
                </a:solidFill>
                <a:latin typeface="Tahoma"/>
              </a:rPr>
              <a:t>Psychos.2</a:t>
            </a:r>
            <a:endParaRPr lang="fa-IR" kern="0" dirty="0">
              <a:solidFill>
                <a:schemeClr val="bg1"/>
              </a:solidFill>
              <a:latin typeface="Tahom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 y="1478280"/>
            <a:ext cx="2702064" cy="4906742"/>
          </a:xfrm>
          <a:prstGeom prst="rect">
            <a:avLst/>
          </a:prstGeom>
        </p:spPr>
      </p:pic>
    </p:spTree>
    <p:extLst>
      <p:ext uri="{BB962C8B-B14F-4D97-AF65-F5344CB8AC3E}">
        <p14:creationId xmlns:p14="http://schemas.microsoft.com/office/powerpoint/2010/main" val="639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10000"/>
                                  </p:iterate>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fontAlgn="base">
              <a:spcAft>
                <a:spcPct val="0"/>
              </a:spcAft>
              <a:buNone/>
            </a:pPr>
            <a:r>
              <a:rPr lang="fa-IR" sz="3600" b="1" kern="0" dirty="0">
                <a:solidFill>
                  <a:schemeClr val="bg1"/>
                </a:solidFill>
                <a:latin typeface="Arial"/>
              </a:rPr>
              <a:t>اگزازپام وکلردیاز پوکسید دو داروی ضد اضطراب وایمی پرامین وفلوکستین دو داری ضد افسردگی است که توسط پزشکان در اغلب بیماران نوروتیک تجویز می شود .</a:t>
            </a:r>
          </a:p>
          <a:p>
            <a:endParaRPr lang="fa-IR" dirty="0">
              <a:solidFill>
                <a:schemeClr val="bg1"/>
              </a:solidFill>
            </a:endParaRPr>
          </a:p>
        </p:txBody>
      </p:sp>
    </p:spTree>
    <p:extLst>
      <p:ext uri="{BB962C8B-B14F-4D97-AF65-F5344CB8AC3E}">
        <p14:creationId xmlns:p14="http://schemas.microsoft.com/office/powerpoint/2010/main" val="284079649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342900" lvl="0" indent="-342900" fontAlgn="base">
              <a:spcBef>
                <a:spcPct val="20000"/>
              </a:spcBef>
              <a:spcAft>
                <a:spcPct val="0"/>
              </a:spcAft>
            </a:pPr>
            <a:r>
              <a:rPr lang="fa-IR" sz="3600" b="1" kern="0" dirty="0">
                <a:solidFill>
                  <a:schemeClr val="bg1"/>
                </a:solidFill>
                <a:latin typeface="Arial"/>
                <a:ea typeface="+mn-ea"/>
                <a:cs typeface="Arial"/>
              </a:rPr>
              <a:t>فلوکستین یکی از جدید ترین داروهای ضد وسواس نیزمی باشد .</a:t>
            </a:r>
            <a:r>
              <a:rPr lang="en-US" sz="3600" b="1" kern="0" dirty="0">
                <a:solidFill>
                  <a:schemeClr val="bg1"/>
                </a:solidFill>
                <a:latin typeface="Arial"/>
                <a:ea typeface="+mn-ea"/>
                <a:cs typeface="Arial"/>
              </a:rPr>
              <a:t/>
            </a:r>
            <a:br>
              <a:rPr lang="en-US" sz="3600" b="1" kern="0" dirty="0">
                <a:solidFill>
                  <a:schemeClr val="bg1"/>
                </a:solidFill>
                <a:latin typeface="Arial"/>
                <a:ea typeface="+mn-ea"/>
                <a:cs typeface="Arial"/>
              </a:rPr>
            </a:br>
            <a:endParaRPr lang="fa-IR" dirty="0">
              <a:solidFill>
                <a:schemeClr val="bg1"/>
              </a:solidFill>
            </a:endParaRPr>
          </a:p>
        </p:txBody>
      </p:sp>
    </p:spTree>
    <p:extLst>
      <p:ext uri="{BB962C8B-B14F-4D97-AF65-F5344CB8AC3E}">
        <p14:creationId xmlns:p14="http://schemas.microsoft.com/office/powerpoint/2010/main" val="12554738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fontAlgn="base">
              <a:spcAft>
                <a:spcPct val="0"/>
              </a:spcAft>
              <a:buNone/>
            </a:pPr>
            <a:r>
              <a:rPr lang="fa-IR" b="1" kern="0" dirty="0">
                <a:solidFill>
                  <a:schemeClr val="bg1"/>
                </a:solidFill>
                <a:latin typeface="Arial"/>
              </a:rPr>
              <a:t>تابلوی اصلی </a:t>
            </a:r>
            <a:endParaRPr lang="fa-IR" b="1" kern="0" dirty="0" smtClean="0">
              <a:solidFill>
                <a:schemeClr val="bg1"/>
              </a:solidFill>
              <a:latin typeface="Arial"/>
            </a:endParaRPr>
          </a:p>
          <a:p>
            <a:pPr lvl="0" fontAlgn="base">
              <a:spcAft>
                <a:spcPct val="0"/>
              </a:spcAft>
              <a:buNone/>
            </a:pPr>
            <a:r>
              <a:rPr lang="fa-IR" b="1" kern="0" dirty="0" smtClean="0">
                <a:solidFill>
                  <a:schemeClr val="bg1"/>
                </a:solidFill>
                <a:latin typeface="Arial"/>
              </a:rPr>
              <a:t>در </a:t>
            </a:r>
            <a:r>
              <a:rPr lang="fa-IR" b="1" kern="0" dirty="0">
                <a:solidFill>
                  <a:schemeClr val="bg1"/>
                </a:solidFill>
                <a:latin typeface="Arial"/>
              </a:rPr>
              <a:t>غالب </a:t>
            </a:r>
            <a:r>
              <a:rPr lang="fa-IR" b="1" kern="0" dirty="0" smtClean="0">
                <a:solidFill>
                  <a:schemeClr val="bg1"/>
                </a:solidFill>
                <a:latin typeface="Arial"/>
              </a:rPr>
              <a:t>نوروزها،تنش،ترس،نگرانی،افسردگی،عصبانیت </a:t>
            </a:r>
            <a:r>
              <a:rPr lang="fa-IR" b="1" kern="0" dirty="0">
                <a:solidFill>
                  <a:schemeClr val="bg1"/>
                </a:solidFill>
                <a:latin typeface="Arial"/>
              </a:rPr>
              <a:t>وپرخاشگری،مشکل خواب،اشتها ودردهای پراکنده است.</a:t>
            </a:r>
          </a:p>
          <a:p>
            <a:pPr lvl="0" fontAlgn="base">
              <a:spcAft>
                <a:spcPct val="0"/>
              </a:spcAft>
              <a:buNone/>
            </a:pPr>
            <a:r>
              <a:rPr lang="fa-IR" b="1" kern="0" dirty="0">
                <a:solidFill>
                  <a:schemeClr val="bg1"/>
                </a:solidFill>
                <a:latin typeface="Arial"/>
              </a:rPr>
              <a:t>نوروزها اغلب بدنبال فشارهاوکشمکشهای روانی ومحیطی وبر روی یک زمینه مستعد بوجود می آیند.</a:t>
            </a:r>
            <a:endParaRPr lang="en-US" b="1" kern="0" dirty="0">
              <a:solidFill>
                <a:schemeClr val="bg1"/>
              </a:solidFill>
              <a:latin typeface="Arial"/>
              <a:cs typeface="Arial"/>
            </a:endParaRPr>
          </a:p>
          <a:p>
            <a:endParaRPr lang="fa-IR" dirty="0">
              <a:solidFill>
                <a:schemeClr val="bg1"/>
              </a:solidFill>
            </a:endParaRPr>
          </a:p>
        </p:txBody>
      </p:sp>
    </p:spTree>
    <p:extLst>
      <p:ext uri="{BB962C8B-B14F-4D97-AF65-F5344CB8AC3E}">
        <p14:creationId xmlns:p14="http://schemas.microsoft.com/office/powerpoint/2010/main" val="2155788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lvl="0" indent="-342900" fontAlgn="base">
              <a:spcBef>
                <a:spcPct val="20000"/>
              </a:spcBef>
              <a:spcAft>
                <a:spcPct val="0"/>
              </a:spcAft>
              <a:defRPr/>
            </a:pPr>
            <a:r>
              <a:rPr lang="fa-IR" sz="3600" b="1" kern="0" dirty="0">
                <a:solidFill>
                  <a:srgbClr val="FFFFFF"/>
                </a:solidFill>
                <a:effectLst>
                  <a:outerShdw blurRad="38100" dist="38100" dir="2700000" algn="tl">
                    <a:srgbClr val="000000"/>
                  </a:outerShdw>
                </a:effectLst>
                <a:latin typeface="Garamond"/>
                <a:ea typeface="+mn-ea"/>
                <a:cs typeface="Arial"/>
              </a:rPr>
              <a:t>در برخورد با بيماران خفيف رواني موارد زير را رعايت كنيد:</a:t>
            </a:r>
            <a:br>
              <a:rPr lang="fa-IR" sz="3600" b="1" kern="0" dirty="0">
                <a:solidFill>
                  <a:srgbClr val="FFFFFF"/>
                </a:solidFill>
                <a:effectLst>
                  <a:outerShdw blurRad="38100" dist="38100" dir="2700000" algn="tl">
                    <a:srgbClr val="000000"/>
                  </a:outerShdw>
                </a:effectLst>
                <a:latin typeface="Garamond"/>
                <a:ea typeface="+mn-ea"/>
                <a:cs typeface="Arial"/>
              </a:rPr>
            </a:br>
            <a:endParaRPr lang="fa-IR" sz="3600" dirty="0"/>
          </a:p>
        </p:txBody>
      </p:sp>
      <p:sp>
        <p:nvSpPr>
          <p:cNvPr id="3" name="Content Placeholder 2"/>
          <p:cNvSpPr>
            <a:spLocks noGrp="1"/>
          </p:cNvSpPr>
          <p:nvPr>
            <p:ph idx="1"/>
          </p:nvPr>
        </p:nvSpPr>
        <p:spPr/>
        <p:txBody>
          <a:bodyPr/>
          <a:lstStyle/>
          <a:p>
            <a:pPr lvl="0" fontAlgn="base">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به خوبي و با حوصله و صميميت به درد دل آنان گوش دهيد</a:t>
            </a:r>
          </a:p>
          <a:p>
            <a:pPr lvl="0" fontAlgn="base">
              <a:spcAft>
                <a:spcPct val="0"/>
              </a:spcAft>
              <a:buClr>
                <a:srgbClr val="FFCC00"/>
              </a:buClr>
              <a:buSzPct val="70000"/>
              <a:buNone/>
              <a:defRPr/>
            </a:pPr>
            <a:r>
              <a:rPr lang="fa-IR" b="1" kern="0" dirty="0">
                <a:solidFill>
                  <a:srgbClr val="FFFFFF"/>
                </a:solidFill>
                <a:effectLst>
                  <a:outerShdw blurRad="38100" dist="38100" dir="2700000" algn="tl">
                    <a:srgbClr val="000000"/>
                  </a:outerShdw>
                </a:effectLst>
                <a:latin typeface="Garamond"/>
              </a:rPr>
              <a:t> </a:t>
            </a:r>
          </a:p>
          <a:p>
            <a:pPr lvl="0" fontAlgn="base">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به بيمار آرامش و اطمينان دهيد كه شكايات جسمي او ،نشان دهنده بيماري خطرناكي نيست و قابل رفع مي باشد.</a:t>
            </a:r>
          </a:p>
          <a:p>
            <a:pPr lvl="0" fontAlgn="base">
              <a:spcAft>
                <a:spcPct val="0"/>
              </a:spcAft>
              <a:buClr>
                <a:srgbClr val="FFCC00"/>
              </a:buClr>
              <a:buSzPct val="70000"/>
              <a:buFont typeface="Wingdings" pitchFamily="2" charset="2"/>
              <a:buChar char="n"/>
              <a:defRPr/>
            </a:pPr>
            <a:endParaRPr lang="fa-IR" b="1" kern="0" dirty="0">
              <a:solidFill>
                <a:srgbClr val="FFFFFF"/>
              </a:solidFill>
              <a:effectLst>
                <a:outerShdw blurRad="38100" dist="38100" dir="2700000" algn="tl">
                  <a:srgbClr val="000000"/>
                </a:outerShdw>
              </a:effectLst>
              <a:latin typeface="Garamond"/>
            </a:endParaRPr>
          </a:p>
          <a:p>
            <a:pPr lvl="0" fontAlgn="base">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راه حلهاي مختلف حل مشكلات را بابيماربه بحث ومشاوره بگذاريد</a:t>
            </a:r>
            <a:endParaRPr lang="en-US" b="1" kern="0" dirty="0">
              <a:solidFill>
                <a:srgbClr val="FFFFFF"/>
              </a:solidFill>
              <a:effectLst>
                <a:outerShdw blurRad="38100" dist="38100" dir="2700000" algn="tl">
                  <a:srgbClr val="000000"/>
                </a:outerShdw>
              </a:effectLst>
              <a:latin typeface="Garamond"/>
              <a:cs typeface="Arial"/>
            </a:endParaRPr>
          </a:p>
          <a:p>
            <a:endParaRPr lang="fa-IR" dirty="0"/>
          </a:p>
        </p:txBody>
      </p:sp>
    </p:spTree>
    <p:extLst>
      <p:ext uri="{BB962C8B-B14F-4D97-AF65-F5344CB8AC3E}">
        <p14:creationId xmlns:p14="http://schemas.microsoft.com/office/powerpoint/2010/main" val="149741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fontAlgn="base">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به بيماران اطمينان دهيد كه ناراحتي آنان چندان نگران كننده نيست.</a:t>
            </a:r>
          </a:p>
          <a:p>
            <a:pPr lvl="0" fontAlgn="base">
              <a:spcAft>
                <a:spcPct val="0"/>
              </a:spcAft>
              <a:buClr>
                <a:srgbClr val="FFCC00"/>
              </a:buClr>
              <a:buSzPct val="70000"/>
              <a:buFont typeface="Wingdings" pitchFamily="2" charset="2"/>
              <a:buChar char="n"/>
              <a:defRPr/>
            </a:pPr>
            <a:endParaRPr lang="fa-IR" b="1" kern="0" dirty="0">
              <a:solidFill>
                <a:srgbClr val="FFFFFF"/>
              </a:solidFill>
              <a:effectLst>
                <a:outerShdw blurRad="38100" dist="38100" dir="2700000" algn="tl">
                  <a:srgbClr val="000000"/>
                </a:outerShdw>
              </a:effectLst>
              <a:latin typeface="Garamond"/>
            </a:endParaRPr>
          </a:p>
          <a:p>
            <a:pPr lvl="0" fontAlgn="base">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به بيماران كمك كنيد تا با ايجاد اعتماد به نفس ،حضور در جلسات مذهبي ،عمل به دستورات ديني ،توكل و ايمان به خداوند به زندگي خود ارزش و معناي بيشتر دهند.</a:t>
            </a:r>
          </a:p>
          <a:p>
            <a:pPr lvl="0" fontAlgn="base">
              <a:spcAft>
                <a:spcPct val="0"/>
              </a:spcAft>
              <a:buClr>
                <a:srgbClr val="FFCC00"/>
              </a:buClr>
              <a:buSzPct val="70000"/>
              <a:buFont typeface="Wingdings" pitchFamily="2" charset="2"/>
              <a:buChar char="n"/>
              <a:defRPr/>
            </a:pPr>
            <a:endParaRPr lang="fa-IR" b="1" kern="0" dirty="0">
              <a:solidFill>
                <a:srgbClr val="FFFFFF"/>
              </a:solidFill>
              <a:effectLst>
                <a:outerShdw blurRad="38100" dist="38100" dir="2700000" algn="tl">
                  <a:srgbClr val="000000"/>
                </a:outerShdw>
              </a:effectLst>
              <a:latin typeface="Garamond"/>
            </a:endParaRPr>
          </a:p>
          <a:p>
            <a:pPr lvl="0" fontAlgn="base">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به بيماران بياموزيد كه دوست داشتن ديگران ،محبت كردن به اطرافيان و لذت بردن از چیزهایی مثل پرورش گل وگياه فشارها ونگرانيها را كم مي كند و به فرد آرامش مداوم مي بخشد.</a:t>
            </a:r>
            <a:endParaRPr lang="en-US" b="1" kern="0" dirty="0">
              <a:solidFill>
                <a:srgbClr val="FFFFFF"/>
              </a:solidFill>
              <a:effectLst>
                <a:outerShdw blurRad="38100" dist="38100" dir="2700000" algn="tl">
                  <a:srgbClr val="000000"/>
                </a:outerShdw>
              </a:effectLst>
              <a:latin typeface="Garamond"/>
              <a:cs typeface="Arial"/>
            </a:endParaRPr>
          </a:p>
          <a:p>
            <a:endParaRPr lang="fa-IR" dirty="0"/>
          </a:p>
        </p:txBody>
      </p:sp>
    </p:spTree>
    <p:extLst>
      <p:ext uri="{BB962C8B-B14F-4D97-AF65-F5344CB8AC3E}">
        <p14:creationId xmlns:p14="http://schemas.microsoft.com/office/powerpoint/2010/main" val="346044458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Psychos</a:t>
            </a:r>
            <a:endParaRPr lang="fa-IR" dirty="0">
              <a:solidFill>
                <a:schemeClr val="bg1"/>
              </a:solidFill>
            </a:endParaRPr>
          </a:p>
        </p:txBody>
      </p:sp>
    </p:spTree>
    <p:extLst>
      <p:ext uri="{BB962C8B-B14F-4D97-AF65-F5344CB8AC3E}">
        <p14:creationId xmlns:p14="http://schemas.microsoft.com/office/powerpoint/2010/main" val="3278466385"/>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chemeClr val="bg1"/>
                </a:solidFill>
              </a:rPr>
              <a:t>Pshychos</a:t>
            </a:r>
            <a:endParaRPr lang="fa-IR" sz="3600" dirty="0">
              <a:solidFill>
                <a:schemeClr val="bg1"/>
              </a:solidFill>
            </a:endParaRPr>
          </a:p>
        </p:txBody>
      </p:sp>
      <p:sp>
        <p:nvSpPr>
          <p:cNvPr id="3" name="Content Placeholder 2"/>
          <p:cNvSpPr>
            <a:spLocks noGrp="1"/>
          </p:cNvSpPr>
          <p:nvPr>
            <p:ph idx="1"/>
          </p:nvPr>
        </p:nvSpPr>
        <p:spPr/>
        <p:txBody>
          <a:bodyPr/>
          <a:lstStyle/>
          <a:p>
            <a:pPr>
              <a:defRPr/>
            </a:pPr>
            <a:r>
              <a:rPr lang="fa-IR" b="1" dirty="0">
                <a:solidFill>
                  <a:schemeClr val="bg1"/>
                </a:solidFill>
              </a:rPr>
              <a:t>ناراحتي شديد رواني حالت غير طبيعي در رفتار و گفتار بيمار است كه برخي از مردم به آن جنون يا ديوانگي مي گويند.</a:t>
            </a:r>
          </a:p>
          <a:p>
            <a:pPr marL="0" indent="0">
              <a:buNone/>
              <a:defRPr/>
            </a:pPr>
            <a:r>
              <a:rPr lang="fa-IR" b="1" dirty="0">
                <a:solidFill>
                  <a:schemeClr val="bg1"/>
                </a:solidFill>
              </a:rPr>
              <a:t> </a:t>
            </a:r>
            <a:r>
              <a:rPr lang="fa-IR" b="1" dirty="0" smtClean="0">
                <a:solidFill>
                  <a:schemeClr val="bg1"/>
                </a:solidFill>
              </a:rPr>
              <a:t>گاه </a:t>
            </a:r>
            <a:r>
              <a:rPr lang="fa-IR" b="1" dirty="0">
                <a:solidFill>
                  <a:schemeClr val="bg1"/>
                </a:solidFill>
              </a:rPr>
              <a:t>به صورت تدريجي و زماني ناگهاني ايجاد مي شود. </a:t>
            </a:r>
          </a:p>
          <a:p>
            <a:endParaRPr lang="fa-IR" dirty="0">
              <a:solidFill>
                <a:schemeClr val="bg1"/>
              </a:solidFill>
            </a:endParaRPr>
          </a:p>
        </p:txBody>
      </p:sp>
    </p:spTree>
    <p:extLst>
      <p:ext uri="{BB962C8B-B14F-4D97-AF65-F5344CB8AC3E}">
        <p14:creationId xmlns:p14="http://schemas.microsoft.com/office/powerpoint/2010/main" val="3460818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fa-IR" b="1" dirty="0">
                <a:solidFill>
                  <a:schemeClr val="bg1"/>
                </a:solidFill>
              </a:rPr>
              <a:t>اين بيماران  به غلط ناراحتي خود را به سحر و جادو نسبت مي دهند. </a:t>
            </a:r>
          </a:p>
          <a:p>
            <a:pPr>
              <a:defRPr/>
            </a:pPr>
            <a:r>
              <a:rPr lang="fa-IR" b="1" dirty="0">
                <a:solidFill>
                  <a:schemeClr val="bg1"/>
                </a:solidFill>
              </a:rPr>
              <a:t>آنها خود را بيمار نمي دانند و براي درمان مراجعه نمي كنند.</a:t>
            </a:r>
          </a:p>
          <a:p>
            <a:pPr>
              <a:defRPr/>
            </a:pPr>
            <a:r>
              <a:rPr lang="fa-IR" b="1" dirty="0">
                <a:solidFill>
                  <a:schemeClr val="bg1"/>
                </a:solidFill>
              </a:rPr>
              <a:t> رفتار غير عادي آنان براي مردم و خودشان ايجاد مزاحمت مي نمايد.</a:t>
            </a:r>
            <a:endParaRPr lang="en-US" b="1" dirty="0">
              <a:solidFill>
                <a:schemeClr val="bg1"/>
              </a:solidFill>
            </a:endParaRPr>
          </a:p>
          <a:p>
            <a:endParaRPr lang="fa-IR" sz="3600" dirty="0">
              <a:solidFill>
                <a:schemeClr val="bg1"/>
              </a:solidFill>
            </a:endParaRPr>
          </a:p>
        </p:txBody>
      </p:sp>
    </p:spTree>
    <p:extLst>
      <p:ext uri="{BB962C8B-B14F-4D97-AF65-F5344CB8AC3E}">
        <p14:creationId xmlns:p14="http://schemas.microsoft.com/office/powerpoint/2010/main" val="33169484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نحوه شناسایی بیماران شدید روانی </a:t>
            </a:r>
            <a:endParaRPr lang="fa-IR" sz="4000" dirty="0">
              <a:solidFill>
                <a:schemeClr val="bg1"/>
              </a:solidFill>
            </a:endParaRPr>
          </a:p>
        </p:txBody>
      </p:sp>
      <p:sp>
        <p:nvSpPr>
          <p:cNvPr id="3" name="Content Placeholder 2"/>
          <p:cNvSpPr>
            <a:spLocks noGrp="1"/>
          </p:cNvSpPr>
          <p:nvPr>
            <p:ph idx="1"/>
          </p:nvPr>
        </p:nvSpPr>
        <p:spPr/>
        <p:txBody>
          <a:bodyPr/>
          <a:lstStyle/>
          <a:p>
            <a:pPr>
              <a:lnSpc>
                <a:spcPct val="90000"/>
              </a:lnSpc>
              <a:defRPr/>
            </a:pPr>
            <a:r>
              <a:rPr lang="fa-IR" b="1" dirty="0">
                <a:solidFill>
                  <a:schemeClr val="bg1"/>
                </a:solidFill>
              </a:rPr>
              <a:t>بيمار اغلب حرفهاي بي ربط و غير منطقي مي زند. مثلا مي گويد من خدا يا پيغمبر هستم ،</a:t>
            </a:r>
          </a:p>
          <a:p>
            <a:pPr>
              <a:lnSpc>
                <a:spcPct val="90000"/>
              </a:lnSpc>
              <a:defRPr/>
            </a:pPr>
            <a:r>
              <a:rPr lang="fa-IR" b="1" dirty="0">
                <a:solidFill>
                  <a:schemeClr val="bg1"/>
                </a:solidFill>
              </a:rPr>
              <a:t>بيمار افكار هذياني دارد و فكر مي كند همه قصد آسيب رساندن به او را دارند.</a:t>
            </a:r>
          </a:p>
          <a:p>
            <a:pPr>
              <a:lnSpc>
                <a:spcPct val="90000"/>
              </a:lnSpc>
              <a:defRPr/>
            </a:pPr>
            <a:r>
              <a:rPr lang="fa-IR" b="1" dirty="0">
                <a:solidFill>
                  <a:schemeClr val="bg1"/>
                </a:solidFill>
              </a:rPr>
              <a:t>بيمار بي دليل خوشحال است و مدام مي خندد، پر حرف است وشكلك در مي آورد، بي خوابي شديد دارد</a:t>
            </a:r>
          </a:p>
          <a:p>
            <a:endParaRPr lang="fa-IR" dirty="0">
              <a:solidFill>
                <a:schemeClr val="bg1"/>
              </a:solidFill>
            </a:endParaRPr>
          </a:p>
        </p:txBody>
      </p:sp>
    </p:spTree>
    <p:extLst>
      <p:ext uri="{BB962C8B-B14F-4D97-AF65-F5344CB8AC3E}">
        <p14:creationId xmlns:p14="http://schemas.microsoft.com/office/powerpoint/2010/main" val="2026237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defRPr/>
            </a:pPr>
            <a:r>
              <a:rPr lang="fa-IR" b="1" dirty="0">
                <a:solidFill>
                  <a:schemeClr val="bg1"/>
                </a:solidFill>
              </a:rPr>
              <a:t>دچار كم خوري وپر خوري ونيز آشغال خوري مي شود. زود عصباني مي شودوبي دليل گريان وخندان مي شود.</a:t>
            </a:r>
          </a:p>
          <a:p>
            <a:pPr>
              <a:lnSpc>
                <a:spcPct val="90000"/>
              </a:lnSpc>
              <a:defRPr/>
            </a:pPr>
            <a:r>
              <a:rPr lang="fa-IR" b="1" dirty="0">
                <a:solidFill>
                  <a:schemeClr val="bg1"/>
                </a:solidFill>
              </a:rPr>
              <a:t>گاه به ديگران حمله مي كند و گاه ممكن است به خود آسيب برساند.</a:t>
            </a:r>
            <a:endParaRPr lang="fa-IR" dirty="0">
              <a:solidFill>
                <a:schemeClr val="bg1"/>
              </a:solidFill>
            </a:endParaRPr>
          </a:p>
          <a:p>
            <a:pPr>
              <a:lnSpc>
                <a:spcPct val="90000"/>
              </a:lnSpc>
              <a:defRPr/>
            </a:pPr>
            <a:r>
              <a:rPr lang="fa-IR" b="1" dirty="0">
                <a:solidFill>
                  <a:schemeClr val="bg1"/>
                </a:solidFill>
              </a:rPr>
              <a:t>وسايل و چيزهاي غير ضروري را بيهوده و بي هدف جمع مي كند (آشغال جمع كردن)</a:t>
            </a:r>
            <a:endParaRPr lang="en-US" b="1" dirty="0">
              <a:solidFill>
                <a:schemeClr val="bg1"/>
              </a:solidFill>
            </a:endParaRPr>
          </a:p>
          <a:p>
            <a:endParaRPr lang="fa-IR" dirty="0"/>
          </a:p>
        </p:txBody>
      </p:sp>
    </p:spTree>
    <p:extLst>
      <p:ext uri="{BB962C8B-B14F-4D97-AF65-F5344CB8AC3E}">
        <p14:creationId xmlns:p14="http://schemas.microsoft.com/office/powerpoint/2010/main" val="37841125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solidFill>
                  <a:schemeClr val="bg1"/>
                </a:solidFill>
              </a:rPr>
              <a:t>نوروزها</a:t>
            </a:r>
            <a:endParaRPr lang="fa-IR" dirty="0">
              <a:solidFill>
                <a:schemeClr val="bg1"/>
              </a:solidFill>
            </a:endParaRPr>
          </a:p>
        </p:txBody>
      </p:sp>
    </p:spTree>
    <p:extLst>
      <p:ext uri="{BB962C8B-B14F-4D97-AF65-F5344CB8AC3E}">
        <p14:creationId xmlns:p14="http://schemas.microsoft.com/office/powerpoint/2010/main" val="150873236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a:solidFill>
                  <a:schemeClr val="bg1"/>
                </a:solidFill>
              </a:rPr>
              <a:t>انواع پسیكوزها يا بيماري شديد رواني</a:t>
            </a:r>
            <a:endParaRPr lang="fa-IR" sz="4000" dirty="0">
              <a:solidFill>
                <a:schemeClr val="bg1"/>
              </a:solidFill>
            </a:endParaRPr>
          </a:p>
        </p:txBody>
      </p:sp>
      <p:sp>
        <p:nvSpPr>
          <p:cNvPr id="3" name="Content Placeholder 2"/>
          <p:cNvSpPr>
            <a:spLocks noGrp="1"/>
          </p:cNvSpPr>
          <p:nvPr>
            <p:ph idx="1"/>
          </p:nvPr>
        </p:nvSpPr>
        <p:spPr/>
        <p:txBody>
          <a:bodyPr/>
          <a:lstStyle/>
          <a:p>
            <a:pPr marL="0" indent="0">
              <a:buNone/>
            </a:pPr>
            <a:r>
              <a:rPr lang="fa-IR" dirty="0" smtClean="0">
                <a:solidFill>
                  <a:schemeClr val="bg1"/>
                </a:solidFill>
              </a:rPr>
              <a:t>1.اسکیزوفرن  </a:t>
            </a:r>
          </a:p>
          <a:p>
            <a:pPr marL="0" indent="0">
              <a:buNone/>
            </a:pPr>
            <a:r>
              <a:rPr lang="fa-IR" dirty="0" smtClean="0">
                <a:solidFill>
                  <a:schemeClr val="bg1"/>
                </a:solidFill>
              </a:rPr>
              <a:t>2.اختلال هذیانی </a:t>
            </a:r>
          </a:p>
          <a:p>
            <a:pPr marL="0" indent="0">
              <a:buNone/>
            </a:pPr>
            <a:r>
              <a:rPr lang="fa-IR" dirty="0" smtClean="0">
                <a:solidFill>
                  <a:schemeClr val="bg1"/>
                </a:solidFill>
              </a:rPr>
              <a:t>3.اختلال پسیکوتیک گذرا </a:t>
            </a:r>
          </a:p>
          <a:p>
            <a:pPr marL="0" indent="0">
              <a:buNone/>
            </a:pPr>
            <a:r>
              <a:rPr lang="fa-IR" dirty="0" smtClean="0">
                <a:solidFill>
                  <a:schemeClr val="bg1"/>
                </a:solidFill>
              </a:rPr>
              <a:t>4.اختلال اسکیزوفرنی فرم</a:t>
            </a:r>
          </a:p>
        </p:txBody>
      </p:sp>
    </p:spTree>
    <p:extLst>
      <p:ext uri="{BB962C8B-B14F-4D97-AF65-F5344CB8AC3E}">
        <p14:creationId xmlns:p14="http://schemas.microsoft.com/office/powerpoint/2010/main" val="30150770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fa-IR" dirty="0"/>
          </a:p>
          <a:p>
            <a:pPr marL="0" indent="0">
              <a:buNone/>
            </a:pPr>
            <a:r>
              <a:rPr lang="fa-IR" dirty="0">
                <a:solidFill>
                  <a:schemeClr val="bg1"/>
                </a:solidFill>
              </a:rPr>
              <a:t>5.اختلال اسکیزوافکتیو </a:t>
            </a:r>
          </a:p>
          <a:p>
            <a:pPr marL="0" indent="0">
              <a:buNone/>
            </a:pPr>
            <a:r>
              <a:rPr lang="fa-IR" dirty="0">
                <a:solidFill>
                  <a:schemeClr val="bg1"/>
                </a:solidFill>
              </a:rPr>
              <a:t>6.اختلال پسیکوتیک مشترک </a:t>
            </a:r>
          </a:p>
          <a:p>
            <a:pPr marL="0" indent="0">
              <a:buNone/>
            </a:pPr>
            <a:r>
              <a:rPr lang="fa-IR" dirty="0">
                <a:solidFill>
                  <a:schemeClr val="bg1"/>
                </a:solidFill>
              </a:rPr>
              <a:t>7.پسیکوتیک ناشی از بیماری طبی عمومی </a:t>
            </a:r>
          </a:p>
          <a:p>
            <a:pPr marL="0" indent="0">
              <a:buNone/>
            </a:pPr>
            <a:r>
              <a:rPr lang="fa-IR" dirty="0" smtClean="0">
                <a:solidFill>
                  <a:schemeClr val="bg1"/>
                </a:solidFill>
              </a:rPr>
              <a:t>8.اختلال پسیکوتیک ناشی از مواد </a:t>
            </a:r>
          </a:p>
          <a:p>
            <a:pPr marL="0" indent="0">
              <a:buNone/>
            </a:pPr>
            <a:r>
              <a:rPr lang="fa-IR" dirty="0" smtClean="0">
                <a:solidFill>
                  <a:schemeClr val="bg1"/>
                </a:solidFill>
              </a:rPr>
              <a:t>9.اختلال پسیکوتیک </a:t>
            </a:r>
            <a:r>
              <a:rPr lang="en-US" dirty="0" smtClean="0">
                <a:solidFill>
                  <a:schemeClr val="bg1"/>
                </a:solidFill>
              </a:rPr>
              <a:t>NOS</a:t>
            </a:r>
            <a:r>
              <a:rPr lang="fa-IR" dirty="0" smtClean="0">
                <a:solidFill>
                  <a:schemeClr val="bg1"/>
                </a:solidFill>
              </a:rPr>
              <a:t> طبقه بندی نشده</a:t>
            </a:r>
            <a:endParaRPr lang="fa-IR" dirty="0">
              <a:solidFill>
                <a:schemeClr val="bg1"/>
              </a:solidFill>
            </a:endParaRPr>
          </a:p>
        </p:txBody>
      </p:sp>
    </p:spTree>
    <p:extLst>
      <p:ext uri="{BB962C8B-B14F-4D97-AF65-F5344CB8AC3E}">
        <p14:creationId xmlns:p14="http://schemas.microsoft.com/office/powerpoint/2010/main" val="15981904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96952" y="15497"/>
            <a:ext cx="15121680" cy="4506686"/>
          </a:xfrm>
        </p:spPr>
        <p:txBody>
          <a:bodyPr>
            <a:normAutofit/>
          </a:bodyPr>
          <a:lstStyle/>
          <a:p>
            <a:r>
              <a:rPr lang="fa-IR" sz="6000" dirty="0" smtClean="0"/>
              <a:t>اسکیزوفرن</a:t>
            </a:r>
            <a:endParaRPr lang="fa-IR" sz="6000" dirty="0"/>
          </a:p>
        </p:txBody>
      </p:sp>
    </p:spTree>
    <p:extLst>
      <p:ext uri="{BB962C8B-B14F-4D97-AF65-F5344CB8AC3E}">
        <p14:creationId xmlns:p14="http://schemas.microsoft.com/office/powerpoint/2010/main" val="31805976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fa-IR" sz="3600" dirty="0">
              <a:solidFill>
                <a:schemeClr val="bg1"/>
              </a:solidFill>
            </a:endParaRPr>
          </a:p>
        </p:txBody>
      </p:sp>
      <p:sp>
        <p:nvSpPr>
          <p:cNvPr id="3" name="Subtitle 2"/>
          <p:cNvSpPr>
            <a:spLocks noGrp="1"/>
          </p:cNvSpPr>
          <p:nvPr>
            <p:ph type="subTitle" idx="1"/>
          </p:nvPr>
        </p:nvSpPr>
        <p:spPr>
          <a:xfrm>
            <a:off x="1371600" y="4725144"/>
            <a:ext cx="6400800" cy="913656"/>
          </a:xfrm>
        </p:spPr>
        <p:txBody>
          <a:bodyPr>
            <a:normAutofit/>
          </a:bodyPr>
          <a:lstStyle/>
          <a:p>
            <a:r>
              <a:rPr lang="fa-IR" sz="3600" dirty="0" smtClean="0">
                <a:solidFill>
                  <a:schemeClr val="bg1"/>
                </a:solidFill>
              </a:rPr>
              <a:t>.</a:t>
            </a:r>
            <a:endParaRPr lang="fa-IR" sz="3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72" y="31194"/>
            <a:ext cx="9252520" cy="684204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3" y="332656"/>
            <a:ext cx="7078663" cy="12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0800000" flipV="1">
            <a:off x="-1871384" y="1412035"/>
            <a:ext cx="9719984" cy="646331"/>
          </a:xfrm>
          <a:prstGeom prst="rect">
            <a:avLst/>
          </a:prstGeom>
        </p:spPr>
        <p:txBody>
          <a:bodyPr wrap="square">
            <a:spAutoFit/>
          </a:bodyPr>
          <a:lstStyle/>
          <a:p>
            <a:r>
              <a:rPr lang="fa-IR" sz="3600" dirty="0">
                <a:solidFill>
                  <a:prstClr val="white"/>
                </a:solidFill>
              </a:rPr>
              <a:t>فرن :به معنی ذهن است</a:t>
            </a:r>
            <a:endParaRPr lang="fa-IR" dirty="0"/>
          </a:p>
        </p:txBody>
      </p:sp>
    </p:spTree>
    <p:extLst>
      <p:ext uri="{BB962C8B-B14F-4D97-AF65-F5344CB8AC3E}">
        <p14:creationId xmlns:p14="http://schemas.microsoft.com/office/powerpoint/2010/main" val="104185960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اسکیزوفرن ؟؟سرطان اعصاب </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درواقع اسکیزوفرنی اختلالی است که تمام جنبه های زندگی قربانی را دربر می گیرد </a:t>
            </a:r>
          </a:p>
          <a:p>
            <a:r>
              <a:rPr lang="fa-IR" dirty="0" smtClean="0">
                <a:solidFill>
                  <a:schemeClr val="bg1"/>
                </a:solidFill>
              </a:rPr>
              <a:t>این اختلال درخلال دوره های حاداز طریق هذیان ,توهم, </a:t>
            </a:r>
          </a:p>
          <a:p>
            <a:r>
              <a:rPr lang="fa-IR" dirty="0">
                <a:solidFill>
                  <a:schemeClr val="bg1"/>
                </a:solidFill>
              </a:rPr>
              <a:t>ا</a:t>
            </a:r>
            <a:r>
              <a:rPr lang="fa-IR" dirty="0" smtClean="0">
                <a:solidFill>
                  <a:schemeClr val="bg1"/>
                </a:solidFill>
              </a:rPr>
              <a:t>فکارغیرمنطقی ,تکلم بی ربط ورفتارهای عجیب وغریب   </a:t>
            </a:r>
          </a:p>
          <a:p>
            <a:endParaRPr lang="fa-IR" dirty="0">
              <a:solidFill>
                <a:schemeClr val="bg1"/>
              </a:solidFill>
            </a:endParaRPr>
          </a:p>
        </p:txBody>
      </p:sp>
    </p:spTree>
    <p:extLst>
      <p:ext uri="{BB962C8B-B14F-4D97-AF65-F5344CB8AC3E}">
        <p14:creationId xmlns:p14="http://schemas.microsoft.com/office/powerpoint/2010/main" val="286106531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
            </a:r>
            <a:br>
              <a:rPr lang="fa-IR" dirty="0"/>
            </a:br>
            <a:r>
              <a:rPr lang="fa-IR" dirty="0" smtClean="0"/>
              <a:t/>
            </a:r>
            <a:br>
              <a:rPr lang="fa-IR" dirty="0" smtClean="0"/>
            </a:br>
            <a:r>
              <a:rPr lang="fa-IR" dirty="0"/>
              <a:t/>
            </a:r>
            <a:br>
              <a:rPr lang="fa-IR" dirty="0"/>
            </a:br>
            <a:r>
              <a:rPr lang="fa-IR" dirty="0" smtClean="0"/>
              <a:t/>
            </a:r>
            <a:br>
              <a:rPr lang="fa-IR" dirty="0" smtClean="0"/>
            </a:br>
            <a:endParaRPr lang="fa-IR" dirty="0"/>
          </a:p>
        </p:txBody>
      </p:sp>
      <p:sp>
        <p:nvSpPr>
          <p:cNvPr id="3" name="Content Placeholder 2"/>
          <p:cNvSpPr>
            <a:spLocks noGrp="1"/>
          </p:cNvSpPr>
          <p:nvPr>
            <p:ph idx="1"/>
          </p:nvPr>
        </p:nvSpPr>
        <p:spPr/>
        <p:txBody>
          <a:bodyPr/>
          <a:lstStyle/>
          <a:p>
            <a:r>
              <a:rPr lang="fa-IR" dirty="0" smtClean="0">
                <a:solidFill>
                  <a:schemeClr val="bg1"/>
                </a:solidFill>
              </a:rPr>
              <a:t>در اسکیزوفرن افزایش دوپامین ,وکاهش گابا,سروتونین ونوراپی نفرین راداریم  </a:t>
            </a:r>
          </a:p>
          <a:p>
            <a:r>
              <a:rPr lang="fa-IR" dirty="0" smtClean="0">
                <a:solidFill>
                  <a:schemeClr val="bg1"/>
                </a:solidFill>
              </a:rPr>
              <a:t>اختلال درسیستم ایمنی وکاهش سطحی </a:t>
            </a:r>
            <a:r>
              <a:rPr lang="en-US" dirty="0" smtClean="0">
                <a:solidFill>
                  <a:schemeClr val="bg1"/>
                </a:solidFill>
              </a:rPr>
              <a:t>FSH</a:t>
            </a:r>
            <a:r>
              <a:rPr lang="fa-IR" dirty="0" smtClean="0">
                <a:solidFill>
                  <a:schemeClr val="bg1"/>
                </a:solidFill>
              </a:rPr>
              <a:t>و</a:t>
            </a:r>
            <a:r>
              <a:rPr lang="en-US" dirty="0" smtClean="0">
                <a:solidFill>
                  <a:schemeClr val="bg1"/>
                </a:solidFill>
              </a:rPr>
              <a:t>LH</a:t>
            </a:r>
            <a:r>
              <a:rPr lang="fa-IR" dirty="0" smtClean="0">
                <a:solidFill>
                  <a:schemeClr val="bg1"/>
                </a:solidFill>
              </a:rPr>
              <a:t> فرد را مستعد اسکیزوفرن می کند.</a:t>
            </a:r>
          </a:p>
          <a:p>
            <a:endParaRPr lang="fa-IR" dirty="0"/>
          </a:p>
        </p:txBody>
      </p:sp>
    </p:spTree>
    <p:extLst>
      <p:ext uri="{BB962C8B-B14F-4D97-AF65-F5344CB8AC3E}">
        <p14:creationId xmlns:p14="http://schemas.microsoft.com/office/powerpoint/2010/main" val="8422957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solidFill>
                  <a:schemeClr val="bg1"/>
                </a:solidFill>
              </a:rPr>
              <a:t>روانی می باشد.</a:t>
            </a:r>
            <a:endParaRPr lang="fa-IR" sz="3600" dirty="0">
              <a:solidFill>
                <a:schemeClr val="bg1"/>
              </a:solidFill>
            </a:endParaRPr>
          </a:p>
        </p:txBody>
      </p:sp>
      <p:sp>
        <p:nvSpPr>
          <p:cNvPr id="3" name="Text Placeholder 2"/>
          <p:cNvSpPr>
            <a:spLocks noGrp="1"/>
          </p:cNvSpPr>
          <p:nvPr>
            <p:ph type="body" idx="1"/>
          </p:nvPr>
        </p:nvSpPr>
        <p:spPr/>
        <p:txBody>
          <a:bodyPr>
            <a:normAutofit/>
          </a:bodyPr>
          <a:lstStyle/>
          <a:p>
            <a:r>
              <a:rPr lang="fa-IR" sz="3600" dirty="0" smtClean="0">
                <a:solidFill>
                  <a:schemeClr val="bg1"/>
                </a:solidFill>
              </a:rPr>
              <a:t>اسکیزوفرن مزمن ترین وپرهزینه ترین اختلال  </a:t>
            </a:r>
            <a:endParaRPr lang="fa-IR" sz="36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2376264" cy="3069702"/>
          </a:xfrm>
          <a:prstGeom prst="rect">
            <a:avLst/>
          </a:prstGeom>
        </p:spPr>
      </p:pic>
    </p:spTree>
    <p:extLst>
      <p:ext uri="{BB962C8B-B14F-4D97-AF65-F5344CB8AC3E}">
        <p14:creationId xmlns:p14="http://schemas.microsoft.com/office/powerpoint/2010/main" val="26154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r"/>
            <a:r>
              <a:rPr lang="ar-SA" sz="3200" b="1" dirty="0">
                <a:solidFill>
                  <a:schemeClr val="bg1"/>
                </a:solidFill>
                <a:latin typeface="Times New Roman"/>
                <a:ea typeface="Times New Roman"/>
                <a:cs typeface="Tahoma"/>
              </a:rPr>
              <a:t>هيچ آزمايشي براي تشخيص شيزوفرني وجود ندارد</a:t>
            </a:r>
            <a:r>
              <a:rPr lang="en-US" sz="3200" dirty="0">
                <a:solidFill>
                  <a:schemeClr val="bg1"/>
                </a:solidFill>
                <a:latin typeface="Times New Roman"/>
                <a:ea typeface="Times New Roman"/>
              </a:rPr>
              <a:t/>
            </a:r>
            <a:br>
              <a:rPr lang="en-US" sz="3200" dirty="0">
                <a:solidFill>
                  <a:schemeClr val="bg1"/>
                </a:solidFill>
                <a:latin typeface="Times New Roman"/>
                <a:ea typeface="Times New Roman"/>
              </a:rPr>
            </a:br>
            <a:endParaRPr lang="fa-IR" sz="3200" dirty="0">
              <a:solidFill>
                <a:schemeClr val="bg1"/>
              </a:solidFill>
            </a:endParaRPr>
          </a:p>
        </p:txBody>
      </p:sp>
    </p:spTree>
    <p:extLst>
      <p:ext uri="{BB962C8B-B14F-4D97-AF65-F5344CB8AC3E}">
        <p14:creationId xmlns:p14="http://schemas.microsoft.com/office/powerpoint/2010/main" val="8061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Content Placeholder 3"/>
          <p:cNvSpPr>
            <a:spLocks noGrp="1"/>
          </p:cNvSpPr>
          <p:nvPr>
            <p:ph idx="1"/>
          </p:nvPr>
        </p:nvSpPr>
        <p:spPr/>
        <p:txBody>
          <a:bodyPr/>
          <a:lstStyle/>
          <a:p>
            <a:r>
              <a:rPr lang="ar-SA" dirty="0">
                <a:solidFill>
                  <a:schemeClr val="bg1"/>
                </a:solidFill>
              </a:rPr>
              <a:t>يك روانپزشك براي تشخيص بايد بيمار را از طريق مصاحبه با شخص و اعضاي خانواده مورد آزمايش قرار دهد. سوالات پزشك مي‌تواند در رابطه با مدت ظهور علائم، تغييراتي كه در توانايي شخص براي نحوه عملكرد و انجام كارها ايجاد شده، زمينه شكل‌گيري بيماري، سابقه ژنتيكي و خانوادگي و چگونگي تاثير داروها باشد. اسكن‌هاي مغزي (مانند </a:t>
            </a:r>
            <a:r>
              <a:rPr lang="en-US" dirty="0">
                <a:solidFill>
                  <a:schemeClr val="bg1"/>
                </a:solidFill>
              </a:rPr>
              <a:t>CT</a:t>
            </a:r>
            <a:r>
              <a:rPr lang="ar-SA" dirty="0">
                <a:solidFill>
                  <a:schemeClr val="bg1"/>
                </a:solidFill>
              </a:rPr>
              <a:t> يا </a:t>
            </a:r>
            <a:r>
              <a:rPr lang="en-US" dirty="0">
                <a:solidFill>
                  <a:schemeClr val="bg1"/>
                </a:solidFill>
              </a:rPr>
              <a:t>MRI</a:t>
            </a:r>
            <a:r>
              <a:rPr lang="ar-SA" dirty="0">
                <a:solidFill>
                  <a:schemeClr val="bg1"/>
                </a:solidFill>
              </a:rPr>
              <a:t>)‌ و آزمايشات خون ممكن است به منتفي دانستن اختلالات ديگر كه علائمي شبيه به شيزوفرني دارند، كمك كنند.</a:t>
            </a:r>
            <a:endParaRPr lang="en-US" dirty="0">
              <a:solidFill>
                <a:schemeClr val="bg1"/>
              </a:solidFill>
            </a:endParaRPr>
          </a:p>
          <a:p>
            <a:endParaRPr lang="fa-IR" dirty="0"/>
          </a:p>
        </p:txBody>
      </p:sp>
    </p:spTree>
    <p:extLst>
      <p:ext uri="{BB962C8B-B14F-4D97-AF65-F5344CB8AC3E}">
        <p14:creationId xmlns:p14="http://schemas.microsoft.com/office/powerpoint/2010/main" val="271212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ar-SA" sz="4000" b="1" dirty="0">
                <a:solidFill>
                  <a:prstClr val="white"/>
                </a:solidFill>
                <a:ea typeface="+mn-ea"/>
                <a:cs typeface="Arial"/>
              </a:rPr>
              <a:t>تست </a:t>
            </a:r>
            <a:r>
              <a:rPr lang="ar-SA" sz="4000" b="1" dirty="0" smtClean="0">
                <a:solidFill>
                  <a:prstClr val="white"/>
                </a:solidFill>
                <a:ea typeface="+mn-ea"/>
                <a:cs typeface="Arial"/>
              </a:rPr>
              <a:t>غربالگري </a:t>
            </a:r>
            <a:r>
              <a:rPr lang="ar-SA" sz="4000" b="1" dirty="0">
                <a:solidFill>
                  <a:prstClr val="white"/>
                </a:solidFill>
                <a:ea typeface="+mn-ea"/>
                <a:cs typeface="Arial"/>
              </a:rPr>
              <a:t>براي آگاهي </a:t>
            </a:r>
            <a:r>
              <a:rPr lang="ar-SA" sz="4000" b="1" dirty="0" smtClean="0">
                <a:solidFill>
                  <a:prstClr val="white"/>
                </a:solidFill>
                <a:ea typeface="+mn-ea"/>
                <a:cs typeface="Arial"/>
              </a:rPr>
              <a:t>از وجود شيزوفرني </a:t>
            </a:r>
            <a:r>
              <a:rPr lang="en-US" sz="3200" dirty="0">
                <a:solidFill>
                  <a:prstClr val="white"/>
                </a:solidFill>
                <a:ea typeface="+mn-ea"/>
                <a:cs typeface="+mn-cs"/>
              </a:rPr>
              <a:t/>
            </a:r>
            <a:br>
              <a:rPr lang="en-US" sz="3200" dirty="0">
                <a:solidFill>
                  <a:prstClr val="white"/>
                </a:solidFill>
                <a:ea typeface="+mn-ea"/>
                <a:cs typeface="+mn-cs"/>
              </a:rPr>
            </a:br>
            <a:endParaRPr lang="fa-IR" dirty="0"/>
          </a:p>
        </p:txBody>
      </p:sp>
      <p:sp>
        <p:nvSpPr>
          <p:cNvPr id="3" name="Content Placeholder 2"/>
          <p:cNvSpPr>
            <a:spLocks noGrp="1"/>
          </p:cNvSpPr>
          <p:nvPr>
            <p:ph idx="1"/>
          </p:nvPr>
        </p:nvSpPr>
        <p:spPr/>
        <p:txBody>
          <a:bodyPr>
            <a:normAutofit/>
          </a:bodyPr>
          <a:lstStyle/>
          <a:p>
            <a:r>
              <a:rPr lang="ar-SA" dirty="0" smtClean="0">
                <a:solidFill>
                  <a:schemeClr val="bg1"/>
                </a:solidFill>
              </a:rPr>
              <a:t>در </a:t>
            </a:r>
            <a:r>
              <a:rPr lang="ar-SA" dirty="0">
                <a:solidFill>
                  <a:schemeClr val="bg1"/>
                </a:solidFill>
              </a:rPr>
              <a:t>اين تست سوالاتي مطرح شده است كه اشخاص براساس آنچه معمولا احساس مي‌كنند يا در يك ماه گذشته احساس كرده‌اند، به آنها پاسخ مي‌دهند، براي هر سوال 6 گزينه «به هيچ وجه»، «كمي»، «تا اندازه‌اي»، «نسبتا»، «كاملا زياد» و «در تمام مدت» در نظر گرفته شده است. اگر پاسخ‌هايتان به بيش از 4 سوال مثبت است، بهتر است با يك روانپزشك مشورت كنيد.</a:t>
            </a:r>
            <a:endParaRPr lang="en-US" dirty="0">
              <a:solidFill>
                <a:schemeClr val="bg1"/>
              </a:solidFill>
            </a:endParaRPr>
          </a:p>
          <a:p>
            <a:pPr marL="0" indent="0">
              <a:buNone/>
            </a:pPr>
            <a:endParaRPr lang="fa-IR" dirty="0">
              <a:solidFill>
                <a:schemeClr val="bg1"/>
              </a:solidFill>
            </a:endParaRPr>
          </a:p>
        </p:txBody>
      </p:sp>
    </p:spTree>
    <p:extLst>
      <p:ext uri="{BB962C8B-B14F-4D97-AF65-F5344CB8AC3E}">
        <p14:creationId xmlns:p14="http://schemas.microsoft.com/office/powerpoint/2010/main" val="146888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fa-IR" sz="3200" b="1" kern="0" dirty="0">
                <a:solidFill>
                  <a:prstClr val="white"/>
                </a:solidFill>
                <a:latin typeface="Arial"/>
              </a:rPr>
              <a:t>نوروزها گروهی از اختلالات روانی خفیف هستندکه گرچه با نام بیماری اعصاب معروفنداما براحتی قابل تشخیص نیستند</a:t>
            </a:r>
            <a:endParaRPr lang="fa-IR" dirty="0"/>
          </a:p>
        </p:txBody>
      </p:sp>
    </p:spTree>
    <p:extLst>
      <p:ext uri="{BB962C8B-B14F-4D97-AF65-F5344CB8AC3E}">
        <p14:creationId xmlns:p14="http://schemas.microsoft.com/office/powerpoint/2010/main" val="234767030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r>
              <a:rPr lang="ar-SA" dirty="0">
                <a:solidFill>
                  <a:schemeClr val="bg1"/>
                </a:solidFill>
              </a:rPr>
              <a:t>1 ـ من احساس مي‌كنم ديگران فكر و احساسات مرا كنترل مي‌كنند.</a:t>
            </a:r>
            <a:endParaRPr lang="en-US" dirty="0">
              <a:solidFill>
                <a:schemeClr val="bg1"/>
              </a:solidFill>
            </a:endParaRPr>
          </a:p>
          <a:p>
            <a:r>
              <a:rPr lang="ar-SA" dirty="0">
                <a:solidFill>
                  <a:schemeClr val="bg1"/>
                </a:solidFill>
              </a:rPr>
              <a:t>2 ـ من چيزهايي را مي‌شنوم و مي‌بينم كه ديگران نمي‌شنوند و نمي‌بينند.</a:t>
            </a:r>
            <a:endParaRPr lang="en-US" dirty="0">
              <a:solidFill>
                <a:schemeClr val="bg1"/>
              </a:solidFill>
            </a:endParaRPr>
          </a:p>
          <a:p>
            <a:r>
              <a:rPr lang="ar-SA" dirty="0">
                <a:solidFill>
                  <a:schemeClr val="bg1"/>
                </a:solidFill>
              </a:rPr>
              <a:t>3 ـ من احساس مي‌كنم برايم دشوار است منظور خود را طوري بيان كنم كه ديگران بتوانند درك كنند.</a:t>
            </a:r>
            <a:endParaRPr lang="en-US" dirty="0">
              <a:solidFill>
                <a:schemeClr val="bg1"/>
              </a:solidFill>
            </a:endParaRPr>
          </a:p>
          <a:p>
            <a:r>
              <a:rPr lang="ar-SA" dirty="0">
                <a:solidFill>
                  <a:schemeClr val="bg1"/>
                </a:solidFill>
              </a:rPr>
              <a:t>4 ـ احساس مي‌كنم نمي‌توانم در هيچ يك از كارهايي كه با ديگران از جمله خانواده و دوستان مشترك باشد، شركت كنم.</a:t>
            </a:r>
            <a:endParaRPr lang="en-US" dirty="0">
              <a:solidFill>
                <a:schemeClr val="bg1"/>
              </a:solidFill>
            </a:endParaRPr>
          </a:p>
          <a:p>
            <a:endParaRPr lang="fa-IR" dirty="0">
              <a:solidFill>
                <a:schemeClr val="bg1"/>
              </a:solidFill>
            </a:endParaRPr>
          </a:p>
        </p:txBody>
      </p:sp>
    </p:spTree>
    <p:extLst>
      <p:ext uri="{BB962C8B-B14F-4D97-AF65-F5344CB8AC3E}">
        <p14:creationId xmlns:p14="http://schemas.microsoft.com/office/powerpoint/2010/main" val="176931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ar-SA" dirty="0">
                <a:solidFill>
                  <a:schemeClr val="bg1"/>
                </a:solidFill>
              </a:rPr>
              <a:t>5 ـ به چيزهايي درباره واقعيت و دنياي اطرافم اعتقاد دارم كه به نظر نمي‌رسد ديگران به آنها اعتقاد داشته باشند.</a:t>
            </a:r>
            <a:endParaRPr lang="en-US" dirty="0">
              <a:solidFill>
                <a:schemeClr val="bg1"/>
              </a:solidFill>
            </a:endParaRPr>
          </a:p>
          <a:p>
            <a:r>
              <a:rPr lang="ar-SA" dirty="0">
                <a:solidFill>
                  <a:schemeClr val="bg1"/>
                </a:solidFill>
              </a:rPr>
              <a:t>6 ـ وقتي درباره چيزهايي كه مي‌بينم و مي‌شنوم به ديگران مي‌گويم، آنها باور نمي‌كنند.</a:t>
            </a:r>
            <a:endParaRPr lang="en-US" dirty="0">
              <a:solidFill>
                <a:schemeClr val="bg1"/>
              </a:solidFill>
            </a:endParaRPr>
          </a:p>
          <a:p>
            <a:r>
              <a:rPr lang="ar-SA" dirty="0">
                <a:solidFill>
                  <a:schemeClr val="bg1"/>
                </a:solidFill>
              </a:rPr>
              <a:t>7 ـ من نمي‌توانم به آنچه كه فكر مي‌كنم، اعتماد كنم زيرا نمي‌دانم واقعي است يا نه.</a:t>
            </a:r>
            <a:endParaRPr lang="en-US" dirty="0">
              <a:solidFill>
                <a:schemeClr val="bg1"/>
              </a:solidFill>
            </a:endParaRPr>
          </a:p>
          <a:p>
            <a:r>
              <a:rPr lang="ar-SA" dirty="0">
                <a:solidFill>
                  <a:schemeClr val="bg1"/>
                </a:solidFill>
              </a:rPr>
              <a:t>8 ـ قدرت‌هاي سحرآميزي دارم كه ديگران ندارند و نمي‌توانند توجيه </a:t>
            </a:r>
            <a:r>
              <a:rPr lang="ar-SA" dirty="0" smtClean="0">
                <a:solidFill>
                  <a:schemeClr val="bg1"/>
                </a:solidFill>
              </a:rPr>
              <a:t>كنند</a:t>
            </a:r>
            <a:endParaRPr lang="fa-IR" dirty="0">
              <a:solidFill>
                <a:schemeClr val="bg1"/>
              </a:solidFill>
            </a:endParaRPr>
          </a:p>
        </p:txBody>
      </p:sp>
    </p:spTree>
    <p:extLst>
      <p:ext uri="{BB962C8B-B14F-4D97-AF65-F5344CB8AC3E}">
        <p14:creationId xmlns:p14="http://schemas.microsoft.com/office/powerpoint/2010/main" val="322289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endParaRPr lang="en-US" dirty="0">
              <a:solidFill>
                <a:schemeClr val="bg1"/>
              </a:solidFill>
            </a:endParaRPr>
          </a:p>
          <a:p>
            <a:r>
              <a:rPr lang="ar-SA" dirty="0">
                <a:solidFill>
                  <a:schemeClr val="bg1"/>
                </a:solidFill>
              </a:rPr>
              <a:t>9 ـ ديگران عليه من توطئه مي‌كنند.</a:t>
            </a:r>
            <a:endParaRPr lang="en-US" dirty="0">
              <a:solidFill>
                <a:schemeClr val="bg1"/>
              </a:solidFill>
            </a:endParaRPr>
          </a:p>
          <a:p>
            <a:r>
              <a:rPr lang="ar-SA" dirty="0">
                <a:solidFill>
                  <a:schemeClr val="bg1"/>
                </a:solidFill>
              </a:rPr>
              <a:t>10 ـ جمع كردن افكار برايم دشوار است.</a:t>
            </a:r>
            <a:endParaRPr lang="en-US" dirty="0">
              <a:solidFill>
                <a:schemeClr val="bg1"/>
              </a:solidFill>
            </a:endParaRPr>
          </a:p>
          <a:p>
            <a:r>
              <a:rPr lang="ar-SA" dirty="0">
                <a:solidFill>
                  <a:schemeClr val="bg1"/>
                </a:solidFill>
              </a:rPr>
              <a:t>11 ـ ديگران با من ناعادلانه رفتار مي‌كنند، چراكه نسبت به توانايي‌هاي خاص من حسادت مي‌ورزند.</a:t>
            </a:r>
            <a:endParaRPr lang="en-US" dirty="0">
              <a:solidFill>
                <a:schemeClr val="bg1"/>
              </a:solidFill>
            </a:endParaRPr>
          </a:p>
          <a:p>
            <a:r>
              <a:rPr lang="ar-SA" dirty="0">
                <a:solidFill>
                  <a:schemeClr val="bg1"/>
                </a:solidFill>
              </a:rPr>
              <a:t>12 ـ من با شخص يا اشخاصي درون سرم صحبت مي‌كنم كه هيچ‌كس ديگري نمي‌تواند بشنود</a:t>
            </a:r>
            <a:endParaRPr lang="fa-IR" dirty="0">
              <a:solidFill>
                <a:schemeClr val="bg1"/>
              </a:solidFill>
            </a:endParaRPr>
          </a:p>
        </p:txBody>
      </p:sp>
    </p:spTree>
    <p:extLst>
      <p:ext uri="{BB962C8B-B14F-4D97-AF65-F5344CB8AC3E}">
        <p14:creationId xmlns:p14="http://schemas.microsoft.com/office/powerpoint/2010/main" val="39364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fa-IR" sz="3600" dirty="0">
                <a:solidFill>
                  <a:schemeClr val="bg1"/>
                </a:solidFill>
              </a:rPr>
              <a:t>مهم ترین نشانه اسکیزوفرن چیست؟</a:t>
            </a:r>
            <a:br>
              <a:rPr lang="fa-IR" sz="3600" dirty="0">
                <a:solidFill>
                  <a:schemeClr val="bg1"/>
                </a:solidFill>
              </a:rPr>
            </a:br>
            <a:endParaRPr lang="fa-IR" sz="3600" dirty="0">
              <a:solidFill>
                <a:schemeClr val="bg1"/>
              </a:solidFill>
            </a:endParaRPr>
          </a:p>
        </p:txBody>
      </p:sp>
    </p:spTree>
    <p:extLst>
      <p:ext uri="{BB962C8B-B14F-4D97-AF65-F5344CB8AC3E}">
        <p14:creationId xmlns:p14="http://schemas.microsoft.com/office/powerpoint/2010/main" val="28331206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solidFill>
                  <a:schemeClr val="bg1"/>
                </a:solidFill>
              </a:rPr>
              <a:t>انواع اسکیزوفرن </a:t>
            </a:r>
            <a:endParaRPr lang="fa-IR" sz="3600" dirty="0">
              <a:solidFill>
                <a:schemeClr val="bg1"/>
              </a:solidFill>
            </a:endParaRPr>
          </a:p>
        </p:txBody>
      </p:sp>
      <p:sp>
        <p:nvSpPr>
          <p:cNvPr id="3" name="Content Placeholder 2"/>
          <p:cNvSpPr>
            <a:spLocks noGrp="1"/>
          </p:cNvSpPr>
          <p:nvPr>
            <p:ph sz="half" idx="1"/>
          </p:nvPr>
        </p:nvSpPr>
        <p:spPr>
          <a:xfrm>
            <a:off x="395536" y="1628800"/>
            <a:ext cx="4038600" cy="4525963"/>
          </a:xfrm>
        </p:spPr>
        <p:txBody>
          <a:bodyPr/>
          <a:lstStyle/>
          <a:p>
            <a:pPr marL="0" indent="0">
              <a:buNone/>
            </a:pPr>
            <a:r>
              <a:rPr lang="fa-IR" sz="3200" dirty="0" smtClean="0">
                <a:solidFill>
                  <a:schemeClr val="bg1"/>
                </a:solidFill>
              </a:rPr>
              <a:t>3.پارانوئید </a:t>
            </a:r>
          </a:p>
          <a:p>
            <a:pPr marL="0" indent="0">
              <a:buNone/>
            </a:pPr>
            <a:r>
              <a:rPr lang="fa-IR" sz="3200" dirty="0" smtClean="0">
                <a:solidFill>
                  <a:schemeClr val="bg1"/>
                </a:solidFill>
              </a:rPr>
              <a:t>4.نوع نامتمایز </a:t>
            </a:r>
          </a:p>
          <a:p>
            <a:pPr marL="0" indent="0">
              <a:buNone/>
            </a:pPr>
            <a:endParaRPr lang="fa-IR" dirty="0"/>
          </a:p>
        </p:txBody>
      </p:sp>
      <p:sp>
        <p:nvSpPr>
          <p:cNvPr id="4" name="Content Placeholder 3"/>
          <p:cNvSpPr>
            <a:spLocks noGrp="1"/>
          </p:cNvSpPr>
          <p:nvPr>
            <p:ph sz="half" idx="2"/>
          </p:nvPr>
        </p:nvSpPr>
        <p:spPr>
          <a:xfrm>
            <a:off x="4508500" y="1587500"/>
            <a:ext cx="4038600" cy="4525963"/>
          </a:xfrm>
        </p:spPr>
        <p:txBody>
          <a:bodyPr>
            <a:normAutofit/>
          </a:bodyPr>
          <a:lstStyle/>
          <a:p>
            <a:pPr marL="0" indent="0">
              <a:buNone/>
            </a:pPr>
            <a:r>
              <a:rPr lang="fa-IR" sz="3200" dirty="0" smtClean="0">
                <a:solidFill>
                  <a:schemeClr val="bg1"/>
                </a:solidFill>
              </a:rPr>
              <a:t>1.هبه فرنیک (آشفته) </a:t>
            </a:r>
          </a:p>
          <a:p>
            <a:pPr marL="0" indent="0">
              <a:buNone/>
            </a:pPr>
            <a:r>
              <a:rPr lang="fa-IR" sz="3200" dirty="0" smtClean="0">
                <a:solidFill>
                  <a:schemeClr val="bg1"/>
                </a:solidFill>
              </a:rPr>
              <a:t>2.کاتاتونیک </a:t>
            </a:r>
          </a:p>
          <a:p>
            <a:pPr marL="0" indent="0">
              <a:buNone/>
            </a:pPr>
            <a:r>
              <a:rPr lang="fa-IR" sz="3200" dirty="0" smtClean="0">
                <a:solidFill>
                  <a:schemeClr val="bg1"/>
                </a:solidFill>
              </a:rPr>
              <a:t> </a:t>
            </a:r>
          </a:p>
          <a:p>
            <a:pPr marL="0" indent="0">
              <a:buNone/>
            </a:pPr>
            <a:r>
              <a:rPr lang="fa-IR" sz="3200" dirty="0">
                <a:solidFill>
                  <a:schemeClr val="bg1"/>
                </a:solidFill>
              </a:rPr>
              <a:t> </a:t>
            </a:r>
            <a:r>
              <a:rPr lang="fa-IR" sz="3200" dirty="0" smtClean="0">
                <a:solidFill>
                  <a:schemeClr val="bg1"/>
                </a:solidFill>
              </a:rPr>
              <a:t>               5.نوع باقیمانده  </a:t>
            </a:r>
          </a:p>
          <a:p>
            <a:pPr marL="0" indent="0">
              <a:buNone/>
            </a:pPr>
            <a:endParaRPr lang="fa-IR" sz="3200" dirty="0">
              <a:solidFill>
                <a:schemeClr val="bg1"/>
              </a:solidFill>
            </a:endParaRPr>
          </a:p>
          <a:p>
            <a:pPr marL="0" indent="0">
              <a:buNone/>
            </a:pPr>
            <a:endParaRPr lang="fa-IR" sz="3200" dirty="0" smtClean="0">
              <a:solidFill>
                <a:schemeClr val="bg1"/>
              </a:solidFill>
            </a:endParaRPr>
          </a:p>
          <a:p>
            <a:pPr marL="0" indent="0">
              <a:buNone/>
            </a:pPr>
            <a:endParaRPr lang="fa-IR" sz="3200" dirty="0" smtClean="0">
              <a:solidFill>
                <a:schemeClr val="bg1"/>
              </a:solidFill>
            </a:endParaRPr>
          </a:p>
        </p:txBody>
      </p:sp>
    </p:spTree>
    <p:extLst>
      <p:ext uri="{BB962C8B-B14F-4D97-AF65-F5344CB8AC3E}">
        <p14:creationId xmlns:p14="http://schemas.microsoft.com/office/powerpoint/2010/main" val="377737617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dirty="0" smtClean="0">
                <a:solidFill>
                  <a:schemeClr val="bg1"/>
                </a:solidFill>
              </a:rPr>
              <a:t>دربین انواع اسکیزوفرن مشکل ترین نوع کدام است؟</a:t>
            </a:r>
            <a:endParaRPr lang="fa-IR" sz="3600" dirty="0">
              <a:solidFill>
                <a:schemeClr val="bg1"/>
              </a:solidFill>
            </a:endParaRPr>
          </a:p>
        </p:txBody>
      </p:sp>
    </p:spTree>
    <p:extLst>
      <p:ext uri="{BB962C8B-B14F-4D97-AF65-F5344CB8AC3E}">
        <p14:creationId xmlns:p14="http://schemas.microsoft.com/office/powerpoint/2010/main" val="138174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هبه فرنیک</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اکثرا فعال هستند ولی رفتاربدون هدف دارند </a:t>
            </a:r>
          </a:p>
          <a:p>
            <a:r>
              <a:rPr lang="fa-IR" dirty="0" smtClean="0">
                <a:solidFill>
                  <a:schemeClr val="bg1"/>
                </a:solidFill>
              </a:rPr>
              <a:t>اکثراین افرادتمایل به جمع کردن وسایل وتشکیل کلکسیون دارند </a:t>
            </a:r>
          </a:p>
          <a:p>
            <a:endParaRPr lang="fa-IR" dirty="0"/>
          </a:p>
        </p:txBody>
      </p:sp>
    </p:spTree>
    <p:extLst>
      <p:ext uri="{BB962C8B-B14F-4D97-AF65-F5344CB8AC3E}">
        <p14:creationId xmlns:p14="http://schemas.microsoft.com/office/powerpoint/2010/main" val="156510068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کاتاتونیک</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ویژگی بارزومشهودآن ,اختلال بارزدرعملکردهای حرکتی می باشد </a:t>
            </a:r>
          </a:p>
          <a:p>
            <a:r>
              <a:rPr lang="fa-IR" dirty="0" smtClean="0">
                <a:solidFill>
                  <a:schemeClr val="bg1"/>
                </a:solidFill>
              </a:rPr>
              <a:t>اکولالیا واکوپراکسیا دراین اختلال دیده می شود </a:t>
            </a:r>
          </a:p>
          <a:p>
            <a:endParaRPr lang="fa-IR" dirty="0">
              <a:solidFill>
                <a:schemeClr val="bg1"/>
              </a:solidFill>
            </a:endParaRPr>
          </a:p>
        </p:txBody>
      </p:sp>
    </p:spTree>
    <p:extLst>
      <p:ext uri="{BB962C8B-B14F-4D97-AF65-F5344CB8AC3E}">
        <p14:creationId xmlns:p14="http://schemas.microsoft.com/office/powerpoint/2010/main" val="29441976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dirty="0" smtClean="0">
                <a:solidFill>
                  <a:schemeClr val="bg1"/>
                </a:solidFill>
              </a:rPr>
              <a:t>برای تشخیص کاتاتونیک باید حداقل 2موردازمواردزیروجودداشته باشد</a:t>
            </a:r>
            <a:endParaRPr lang="fa-IR" sz="3600" dirty="0">
              <a:solidFill>
                <a:schemeClr val="bg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99592" y="1816100"/>
            <a:ext cx="3853267" cy="4637236"/>
          </a:xfrm>
        </p:spPr>
      </p:pic>
      <p:sp>
        <p:nvSpPr>
          <p:cNvPr id="4" name="Content Placeholder 3"/>
          <p:cNvSpPr>
            <a:spLocks noGrp="1"/>
          </p:cNvSpPr>
          <p:nvPr>
            <p:ph sz="half" idx="2"/>
          </p:nvPr>
        </p:nvSpPr>
        <p:spPr>
          <a:xfrm>
            <a:off x="4648200" y="1600200"/>
            <a:ext cx="4038600" cy="5069160"/>
          </a:xfrm>
        </p:spPr>
        <p:txBody>
          <a:bodyPr>
            <a:noAutofit/>
          </a:bodyPr>
          <a:lstStyle/>
          <a:p>
            <a:r>
              <a:rPr lang="fa-IR" sz="3200" dirty="0" smtClean="0">
                <a:solidFill>
                  <a:schemeClr val="bg1"/>
                </a:solidFill>
              </a:rPr>
              <a:t>بی حرکتی به صورت کاتالپسی </a:t>
            </a:r>
          </a:p>
          <a:p>
            <a:r>
              <a:rPr lang="fa-IR" sz="3200" dirty="0" smtClean="0">
                <a:solidFill>
                  <a:schemeClr val="bg1"/>
                </a:solidFill>
              </a:rPr>
              <a:t>منفی کار بسیارشدید </a:t>
            </a:r>
          </a:p>
          <a:p>
            <a:r>
              <a:rPr lang="fa-IR" sz="3200" dirty="0" smtClean="0">
                <a:solidFill>
                  <a:schemeClr val="bg1"/>
                </a:solidFill>
              </a:rPr>
              <a:t>مقاومت بدون انگیزه درمقابل دستورات  </a:t>
            </a:r>
          </a:p>
          <a:p>
            <a:r>
              <a:rPr lang="fa-IR" sz="3200" dirty="0" smtClean="0">
                <a:solidFill>
                  <a:schemeClr val="bg1"/>
                </a:solidFill>
              </a:rPr>
              <a:t>انعطاف مومی شکل اندام </a:t>
            </a:r>
          </a:p>
          <a:p>
            <a:r>
              <a:rPr lang="fa-IR" sz="3200" dirty="0" smtClean="0">
                <a:solidFill>
                  <a:schemeClr val="bg1"/>
                </a:solidFill>
              </a:rPr>
              <a:t>پژواک کلام ورفتار </a:t>
            </a:r>
          </a:p>
          <a:p>
            <a:r>
              <a:rPr lang="fa-IR" sz="3200" dirty="0" smtClean="0">
                <a:solidFill>
                  <a:schemeClr val="bg1"/>
                </a:solidFill>
              </a:rPr>
              <a:t>حرکات عجیب غریب  واداواطوار</a:t>
            </a:r>
            <a:endParaRPr lang="fa-IR" sz="3200" dirty="0">
              <a:solidFill>
                <a:schemeClr val="bg1"/>
              </a:solidFill>
            </a:endParaRPr>
          </a:p>
        </p:txBody>
      </p:sp>
    </p:spTree>
    <p:extLst>
      <p:ext uri="{BB962C8B-B14F-4D97-AF65-F5344CB8AC3E}">
        <p14:creationId xmlns:p14="http://schemas.microsoft.com/office/powerpoint/2010/main" val="3361568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پارانوئید</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یک تشخیص  دراسکیزوفرنی پارانوئید,انزوااجتماعی  به      </a:t>
            </a:r>
          </a:p>
          <a:p>
            <a:pPr marL="0" indent="0">
              <a:buNone/>
            </a:pPr>
            <a:r>
              <a:rPr lang="fa-IR" dirty="0" smtClean="0">
                <a:solidFill>
                  <a:schemeClr val="bg1"/>
                </a:solidFill>
              </a:rPr>
              <a:t>علت تخریب درتوانایی برقراری ارتباط می باشد. </a:t>
            </a:r>
          </a:p>
          <a:p>
            <a:pPr marL="0" indent="0">
              <a:buNone/>
            </a:pPr>
            <a:r>
              <a:rPr lang="fa-IR" dirty="0" smtClean="0">
                <a:solidFill>
                  <a:schemeClr val="bg1"/>
                </a:solidFill>
              </a:rPr>
              <a:t>پارانوئیدبهترین پیش آگهی رادربین اسکیزوفرن ها دارد.</a:t>
            </a:r>
            <a:endParaRPr lang="fa-IR" dirty="0">
              <a:solidFill>
                <a:schemeClr val="bg1"/>
              </a:solidFill>
            </a:endParaRPr>
          </a:p>
        </p:txBody>
      </p:sp>
    </p:spTree>
    <p:extLst>
      <p:ext uri="{BB962C8B-B14F-4D97-AF65-F5344CB8AC3E}">
        <p14:creationId xmlns:p14="http://schemas.microsoft.com/office/powerpoint/2010/main" val="4213571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lvl="0" indent="0" fontAlgn="base">
              <a:spcAft>
                <a:spcPct val="0"/>
              </a:spcAft>
              <a:buClr>
                <a:srgbClr val="3333CC"/>
              </a:buClr>
              <a:buSzPct val="60000"/>
              <a:buNone/>
            </a:pPr>
            <a:r>
              <a:rPr lang="fa-IR" kern="0" dirty="0">
                <a:solidFill>
                  <a:schemeClr val="bg1"/>
                </a:solidFill>
                <a:latin typeface="Tahoma"/>
              </a:rPr>
              <a:t>نوروز ,</a:t>
            </a:r>
            <a:r>
              <a:rPr lang="fa-IR" kern="0" dirty="0" smtClean="0">
                <a:solidFill>
                  <a:schemeClr val="bg1"/>
                </a:solidFill>
                <a:latin typeface="Tahoma"/>
              </a:rPr>
              <a:t>عملکرد </a:t>
            </a:r>
            <a:r>
              <a:rPr lang="fa-IR" kern="0" dirty="0">
                <a:solidFill>
                  <a:schemeClr val="bg1"/>
                </a:solidFill>
                <a:latin typeface="Tahoma"/>
              </a:rPr>
              <a:t>های اصلی شخصیت را دربرنمیگیرد و فرد به آن آگاهی دارد. افراد نوروتیک در مجموع تعدادی ویژگی مشترک دارند. مثلا خود را ناراحت حس می کنند، نقش اجتماعی خود را از یاد می برند، در مقابل دیگران خود را از یاد می برند، خوابهایشان اختلال دارد؛ روابط جنسی آنها مختل است و...</a:t>
            </a:r>
          </a:p>
          <a:p>
            <a:endParaRPr lang="fa-IR" dirty="0"/>
          </a:p>
        </p:txBody>
      </p:sp>
    </p:spTree>
    <p:extLst>
      <p:ext uri="{BB962C8B-B14F-4D97-AF65-F5344CB8AC3E}">
        <p14:creationId xmlns:p14="http://schemas.microsoft.com/office/powerpoint/2010/main" val="9186350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نامتمایز</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بیمارانی که درآن ها رفتار اسکیزوفرن مشهودمی باشد ولی نمی توان آن رادرگروه خاصی طبقه بندی نمود</a:t>
            </a:r>
            <a:endParaRPr lang="fa-IR" dirty="0">
              <a:solidFill>
                <a:schemeClr val="bg1"/>
              </a:solidFill>
            </a:endParaRPr>
          </a:p>
        </p:txBody>
      </p:sp>
    </p:spTree>
    <p:extLst>
      <p:ext uri="{BB962C8B-B14F-4D97-AF65-F5344CB8AC3E}">
        <p14:creationId xmlns:p14="http://schemas.microsoft.com/office/powerpoint/2010/main" val="283222394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اختلال هذیانی </a:t>
            </a:r>
            <a:endParaRPr lang="fa-IR" sz="4000" dirty="0">
              <a:solidFill>
                <a:schemeClr val="bg1"/>
              </a:solidFill>
            </a:endParaRPr>
          </a:p>
        </p:txBody>
      </p:sp>
      <p:sp>
        <p:nvSpPr>
          <p:cNvPr id="3" name="Content Placeholder 2"/>
          <p:cNvSpPr>
            <a:spLocks noGrp="1"/>
          </p:cNvSpPr>
          <p:nvPr>
            <p:ph idx="1"/>
          </p:nvPr>
        </p:nvSpPr>
        <p:spPr/>
        <p:txBody>
          <a:bodyPr/>
          <a:lstStyle/>
          <a:p>
            <a:pPr marL="0" indent="0">
              <a:buNone/>
            </a:pPr>
            <a:r>
              <a:rPr lang="fa-IR" dirty="0" smtClean="0">
                <a:solidFill>
                  <a:schemeClr val="bg1"/>
                </a:solidFill>
              </a:rPr>
              <a:t>مانند پارانوئید که اختلال پسیکوتیک مزمن ,به همراه هذیان های (سوظن ,حسادت,گزندوآسیب)که با پیشرفت بیماری به صورت عقاید بزرگ منشی وهذیان های مذهبی بروز می کند0  </a:t>
            </a:r>
            <a:endParaRPr lang="fa-IR" dirty="0">
              <a:solidFill>
                <a:schemeClr val="bg1"/>
              </a:solidFill>
            </a:endParaRPr>
          </a:p>
        </p:txBody>
      </p:sp>
    </p:spTree>
    <p:extLst>
      <p:ext uri="{BB962C8B-B14F-4D97-AF65-F5344CB8AC3E}">
        <p14:creationId xmlns:p14="http://schemas.microsoft.com/office/powerpoint/2010/main" val="91652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dirty="0" smtClean="0">
                <a:solidFill>
                  <a:schemeClr val="bg1"/>
                </a:solidFill>
              </a:rPr>
              <a:t>در مواجه با اختلالات هذیانی مهم ترین اقدام پرستاری مواجه بیماربا واقعیت است </a:t>
            </a:r>
            <a:endParaRPr lang="fa-IR" sz="3600" dirty="0">
              <a:solidFill>
                <a:schemeClr val="bg1"/>
              </a:solidFill>
            </a:endParaRPr>
          </a:p>
        </p:txBody>
      </p:sp>
    </p:spTree>
    <p:extLst>
      <p:ext uri="{BB962C8B-B14F-4D97-AF65-F5344CB8AC3E}">
        <p14:creationId xmlns:p14="http://schemas.microsoft.com/office/powerpoint/2010/main" val="39585509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اختلال پسیکوتیک گذرا</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lumMod val="95000"/>
                  </a:schemeClr>
                </a:solidFill>
              </a:rPr>
              <a:t>اختلال پسیکوتیک به مدت کمتر از یک ماه که عامل اصلی آن ممکن است یک حادثه استرس زا یا ناگواربیرونی باشد0</a:t>
            </a:r>
            <a:endParaRPr lang="fa-IR" dirty="0">
              <a:solidFill>
                <a:schemeClr val="bg1">
                  <a:lumMod val="95000"/>
                </a:schemeClr>
              </a:solidFill>
            </a:endParaRPr>
          </a:p>
        </p:txBody>
      </p:sp>
    </p:spTree>
    <p:extLst>
      <p:ext uri="{BB962C8B-B14F-4D97-AF65-F5344CB8AC3E}">
        <p14:creationId xmlns:p14="http://schemas.microsoft.com/office/powerpoint/2010/main" val="20569291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اختلال اسکیزوفرنی فرم </a:t>
            </a:r>
            <a:endParaRPr lang="fa-IR" sz="4000" dirty="0">
              <a:solidFill>
                <a:schemeClr val="bg1"/>
              </a:solidFill>
            </a:endParaRPr>
          </a:p>
        </p:txBody>
      </p:sp>
      <p:sp>
        <p:nvSpPr>
          <p:cNvPr id="3" name="Content Placeholder 2"/>
          <p:cNvSpPr>
            <a:spLocks noGrp="1"/>
          </p:cNvSpPr>
          <p:nvPr>
            <p:ph idx="1"/>
          </p:nvPr>
        </p:nvSpPr>
        <p:spPr/>
        <p:txBody>
          <a:bodyPr/>
          <a:lstStyle/>
          <a:p>
            <a:pPr marL="0" indent="0">
              <a:buNone/>
            </a:pPr>
            <a:r>
              <a:rPr lang="fa-IR" dirty="0" smtClean="0">
                <a:solidFill>
                  <a:schemeClr val="bg1"/>
                </a:solidFill>
              </a:rPr>
              <a:t>هماننداسکیزوفرن می باشد که درآن توهم وهذیان دیده می شود,ولی مدت آن کم تر از 6ماه به طول می انجامد.</a:t>
            </a:r>
            <a:endParaRPr lang="fa-IR" dirty="0">
              <a:solidFill>
                <a:schemeClr val="bg1"/>
              </a:solidFill>
            </a:endParaRPr>
          </a:p>
        </p:txBody>
      </p:sp>
    </p:spTree>
    <p:extLst>
      <p:ext uri="{BB962C8B-B14F-4D97-AF65-F5344CB8AC3E}">
        <p14:creationId xmlns:p14="http://schemas.microsoft.com/office/powerpoint/2010/main" val="98130493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lumMod val="95000"/>
                  </a:schemeClr>
                </a:solidFill>
              </a:rPr>
              <a:t>اختلال اسکیزوافکتیو</a:t>
            </a:r>
            <a:endParaRPr lang="fa-IR" sz="4000" dirty="0">
              <a:solidFill>
                <a:schemeClr val="bg1">
                  <a:lumMod val="95000"/>
                </a:schemeClr>
              </a:solidFill>
            </a:endParaRPr>
          </a:p>
        </p:txBody>
      </p:sp>
      <p:sp>
        <p:nvSpPr>
          <p:cNvPr id="3" name="Content Placeholder 2"/>
          <p:cNvSpPr>
            <a:spLocks noGrp="1"/>
          </p:cNvSpPr>
          <p:nvPr>
            <p:ph idx="1"/>
          </p:nvPr>
        </p:nvSpPr>
        <p:spPr/>
        <p:txBody>
          <a:bodyPr/>
          <a:lstStyle/>
          <a:p>
            <a:r>
              <a:rPr lang="fa-IR" dirty="0" smtClean="0">
                <a:solidFill>
                  <a:schemeClr val="bg1"/>
                </a:solidFill>
              </a:rPr>
              <a:t>دراین اختلال بیمار هم علائم اسکیزوفرن وهم مانیا را دارد که به همراه سرخوشی زیادیاعلائم افسردگی دیده می شود.</a:t>
            </a:r>
            <a:endParaRPr lang="fa-IR" dirty="0">
              <a:solidFill>
                <a:schemeClr val="bg1"/>
              </a:solidFill>
            </a:endParaRPr>
          </a:p>
        </p:txBody>
      </p:sp>
    </p:spTree>
    <p:extLst>
      <p:ext uri="{BB962C8B-B14F-4D97-AF65-F5344CB8AC3E}">
        <p14:creationId xmlns:p14="http://schemas.microsoft.com/office/powerpoint/2010/main" val="174964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اختلال پسیکوتیک مشترک</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به جنون دوتایی (</a:t>
            </a:r>
            <a:r>
              <a:rPr lang="en-US" dirty="0" err="1" smtClean="0">
                <a:solidFill>
                  <a:schemeClr val="bg1"/>
                </a:solidFill>
              </a:rPr>
              <a:t>Folie</a:t>
            </a:r>
            <a:r>
              <a:rPr lang="en-US" dirty="0" smtClean="0">
                <a:solidFill>
                  <a:schemeClr val="bg1"/>
                </a:solidFill>
              </a:rPr>
              <a:t> a </a:t>
            </a:r>
            <a:r>
              <a:rPr lang="en-US" dirty="0" err="1" smtClean="0">
                <a:solidFill>
                  <a:schemeClr val="bg1"/>
                </a:solidFill>
              </a:rPr>
              <a:t>deux</a:t>
            </a:r>
            <a:r>
              <a:rPr lang="fa-IR" dirty="0" smtClean="0">
                <a:solidFill>
                  <a:schemeClr val="bg1"/>
                </a:solidFill>
              </a:rPr>
              <a:t>) معروف است که نوعی هذیان در 2نفراست که اکثر افراد با هم رابطه نزدیک مثل (دوخواهر) دارند.غالبا یکی ازاین افراد,وابسته به دیگری وازهوش کم تری برخوردار می باشد.</a:t>
            </a:r>
          </a:p>
        </p:txBody>
      </p:sp>
    </p:spTree>
    <p:extLst>
      <p:ext uri="{BB962C8B-B14F-4D97-AF65-F5344CB8AC3E}">
        <p14:creationId xmlns:p14="http://schemas.microsoft.com/office/powerpoint/2010/main" val="30765197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پسیکوتیک ناشی ازبیماریهای طبی عمومی</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توهمات وهذیان یا رفتار غیرطبیعی که دراثربعضی بیماری ها نظیرصرع تمپورال ,مننژییت یاتومورهای مغزی به وجود می آید</a:t>
            </a:r>
            <a:endParaRPr lang="fa-IR" dirty="0">
              <a:solidFill>
                <a:schemeClr val="bg1"/>
              </a:solidFill>
            </a:endParaRPr>
          </a:p>
        </p:txBody>
      </p:sp>
    </p:spTree>
    <p:extLst>
      <p:ext uri="{BB962C8B-B14F-4D97-AF65-F5344CB8AC3E}">
        <p14:creationId xmlns:p14="http://schemas.microsoft.com/office/powerpoint/2010/main" val="74333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اختلالات پسیکوتیک ناشی ازمواد</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غالبا دراثرمصرف داروهای روان گردان ,مانندتوهم زاها چبه وجود می آید(مانندکراک,اکس,کوکائین)</a:t>
            </a:r>
            <a:endParaRPr lang="fa-IR" dirty="0">
              <a:solidFill>
                <a:schemeClr val="bg1"/>
              </a:solidFill>
            </a:endParaRPr>
          </a:p>
        </p:txBody>
      </p:sp>
    </p:spTree>
    <p:extLst>
      <p:ext uri="{BB962C8B-B14F-4D97-AF65-F5344CB8AC3E}">
        <p14:creationId xmlns:p14="http://schemas.microsoft.com/office/powerpoint/2010/main" val="80585962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اختلال پسیکوتیک </a:t>
            </a:r>
            <a:r>
              <a:rPr lang="en-US" sz="4000" dirty="0" smtClean="0">
                <a:solidFill>
                  <a:schemeClr val="bg1"/>
                </a:solidFill>
              </a:rPr>
              <a:t>NOS</a:t>
            </a:r>
            <a:r>
              <a:rPr lang="fa-IR" sz="4000" dirty="0" smtClean="0">
                <a:solidFill>
                  <a:schemeClr val="bg1"/>
                </a:solidFill>
              </a:rPr>
              <a:t>طبقه بندی نشده</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مانند پسیکوز بعدزایمان که 72-48ساعت بعدزایمان رخ می دهد ویاوجودسندرم کابگراس که بیمارتصور می کند همزاد دارد.</a:t>
            </a:r>
            <a:endParaRPr lang="fa-IR" dirty="0">
              <a:solidFill>
                <a:schemeClr val="bg1"/>
              </a:solidFill>
            </a:endParaRPr>
          </a:p>
        </p:txBody>
      </p:sp>
    </p:spTree>
    <p:extLst>
      <p:ext uri="{BB962C8B-B14F-4D97-AF65-F5344CB8AC3E}">
        <p14:creationId xmlns:p14="http://schemas.microsoft.com/office/powerpoint/2010/main" val="2156983724"/>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kern="0" dirty="0">
                <a:solidFill>
                  <a:schemeClr val="bg1"/>
                </a:solidFill>
                <a:latin typeface="Tahoma"/>
                <a:cs typeface="Arial"/>
              </a:rPr>
              <a:t>جنبه های مشترک نوروز</a:t>
            </a:r>
            <a:endParaRPr lang="fa-IR" sz="4000" dirty="0">
              <a:solidFill>
                <a:schemeClr val="bg1"/>
              </a:solidFill>
            </a:endParaRPr>
          </a:p>
        </p:txBody>
      </p:sp>
      <p:sp>
        <p:nvSpPr>
          <p:cNvPr id="3" name="Content Placeholder 2"/>
          <p:cNvSpPr>
            <a:spLocks noGrp="1"/>
          </p:cNvSpPr>
          <p:nvPr>
            <p:ph idx="1"/>
          </p:nvPr>
        </p:nvSpPr>
        <p:spPr/>
        <p:txBody>
          <a:bodyPr>
            <a:normAutofit/>
          </a:bodyPr>
          <a:lstStyle/>
          <a:p>
            <a:pPr marL="0" lvl="0" indent="0" fontAlgn="base">
              <a:lnSpc>
                <a:spcPct val="80000"/>
              </a:lnSpc>
              <a:spcAft>
                <a:spcPct val="0"/>
              </a:spcAft>
              <a:buClr>
                <a:srgbClr val="3333CC"/>
              </a:buClr>
              <a:buSzPct val="60000"/>
              <a:buNone/>
            </a:pPr>
            <a:r>
              <a:rPr lang="fa-IR" kern="0" dirty="0">
                <a:solidFill>
                  <a:schemeClr val="bg1"/>
                </a:solidFill>
                <a:latin typeface="Tahoma"/>
              </a:rPr>
              <a:t>زندگی انسان نوروتیک را نیروهای مرموز تاریک ، نیروهایی که فرد هیچ کنترلی بر آن ندارد اداره می </a:t>
            </a:r>
            <a:r>
              <a:rPr lang="fa-IR" kern="0" dirty="0" smtClean="0">
                <a:solidFill>
                  <a:schemeClr val="bg1"/>
                </a:solidFill>
                <a:latin typeface="Tahoma"/>
              </a:rPr>
              <a:t>کنند.</a:t>
            </a:r>
            <a:endParaRPr lang="fa-IR" kern="0" dirty="0">
              <a:solidFill>
                <a:schemeClr val="bg1"/>
              </a:solidFill>
              <a:latin typeface="Tahoma"/>
            </a:endParaRPr>
          </a:p>
          <a:p>
            <a:pPr marL="0" lvl="0" indent="0" fontAlgn="base">
              <a:lnSpc>
                <a:spcPct val="80000"/>
              </a:lnSpc>
              <a:spcAft>
                <a:spcPct val="0"/>
              </a:spcAft>
              <a:buClr>
                <a:srgbClr val="3333CC"/>
              </a:buClr>
              <a:buSzPct val="60000"/>
              <a:buNone/>
            </a:pPr>
            <a:r>
              <a:rPr lang="fa-IR" kern="0" dirty="0">
                <a:solidFill>
                  <a:schemeClr val="bg1"/>
                </a:solidFill>
                <a:latin typeface="Tahoma"/>
              </a:rPr>
              <a:t>شخص نوروتیک به طور ناخودآگاه سعی می کند رنج های خود را با راه حلهای سازشکارانه حل کند.</a:t>
            </a:r>
          </a:p>
          <a:p>
            <a:pPr marL="0" lvl="0" indent="0" fontAlgn="base">
              <a:lnSpc>
                <a:spcPct val="80000"/>
              </a:lnSpc>
              <a:spcAft>
                <a:spcPct val="0"/>
              </a:spcAft>
              <a:buClr>
                <a:srgbClr val="3333CC"/>
              </a:buClr>
              <a:buSzPct val="60000"/>
              <a:buNone/>
            </a:pPr>
            <a:r>
              <a:rPr lang="fa-IR" kern="0" dirty="0">
                <a:solidFill>
                  <a:schemeClr val="bg1"/>
                </a:solidFill>
                <a:latin typeface="Tahoma"/>
              </a:rPr>
              <a:t>انسان نوروتیک همیشه قربانی تعارض های درونی خود است.</a:t>
            </a:r>
          </a:p>
          <a:p>
            <a:endParaRPr lang="fa-IR" dirty="0">
              <a:solidFill>
                <a:schemeClr val="bg1"/>
              </a:solidFill>
            </a:endParaRPr>
          </a:p>
        </p:txBody>
      </p:sp>
    </p:spTree>
    <p:extLst>
      <p:ext uri="{BB962C8B-B14F-4D97-AF65-F5344CB8AC3E}">
        <p14:creationId xmlns:p14="http://schemas.microsoft.com/office/powerpoint/2010/main" val="91215387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r>
              <a:rPr lang="ar-SA" b="1" dirty="0">
                <a:solidFill>
                  <a:schemeClr val="bg1"/>
                </a:solidFill>
                <a:latin typeface="Times New Roman"/>
              </a:rPr>
              <a:t>درمان </a:t>
            </a:r>
            <a:endParaRPr lang="en-US" sz="3600" b="1" dirty="0">
              <a:solidFill>
                <a:schemeClr val="bg1"/>
              </a:solidFill>
              <a:latin typeface="Times New Roman"/>
            </a:endParaRPr>
          </a:p>
          <a:p>
            <a:pPr lvl="0" algn="just"/>
            <a:r>
              <a:rPr lang="ar-SA" b="1" dirty="0">
                <a:solidFill>
                  <a:schemeClr val="bg1"/>
                </a:solidFill>
                <a:latin typeface="Times New Roman"/>
              </a:rPr>
              <a:t>درمان بسته به علت جنون متفاوت است. بستری شدن در بیمارستان اغلب برای اطمینان از ایمنی بیمار لازم است. </a:t>
            </a:r>
            <a:r>
              <a:rPr lang="ar-SA" b="1" dirty="0" smtClean="0">
                <a:solidFill>
                  <a:schemeClr val="bg1"/>
                </a:solidFill>
                <a:latin typeface="Times New Roman"/>
              </a:rPr>
              <a:t>گروه </a:t>
            </a:r>
            <a:r>
              <a:rPr lang="ar-SA" b="1" dirty="0">
                <a:solidFill>
                  <a:schemeClr val="bg1"/>
                </a:solidFill>
                <a:latin typeface="Times New Roman"/>
              </a:rPr>
              <a:t>درمانی یا مشاوره روانی نیز کمک کننده است</a:t>
            </a:r>
            <a:r>
              <a:rPr lang="en-US" b="1" dirty="0">
                <a:solidFill>
                  <a:schemeClr val="bg1"/>
                </a:solidFill>
                <a:latin typeface="Times New Roman"/>
              </a:rPr>
              <a:t>.</a:t>
            </a:r>
            <a:endParaRPr lang="en-US" sz="4400" b="1" dirty="0">
              <a:solidFill>
                <a:schemeClr val="bg1"/>
              </a:solidFill>
              <a:latin typeface="Times New Roman"/>
            </a:endParaRPr>
          </a:p>
          <a:p>
            <a:endParaRPr lang="fa-IR" dirty="0"/>
          </a:p>
        </p:txBody>
      </p:sp>
    </p:spTree>
    <p:extLst>
      <p:ext uri="{BB962C8B-B14F-4D97-AF65-F5344CB8AC3E}">
        <p14:creationId xmlns:p14="http://schemas.microsoft.com/office/powerpoint/2010/main" val="3490153824"/>
      </p:ext>
    </p:extLst>
  </p:cSld>
  <p:clrMapOvr>
    <a:masterClrMapping/>
  </p:clrMapOvr>
  <p:transition spd="slow">
    <p:pull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دارو درمانی </a:t>
            </a:r>
            <a:endParaRPr lang="fa-IR" sz="4000"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lvl="0" fontAlgn="base">
              <a:spcAft>
                <a:spcPct val="0"/>
              </a:spcAft>
              <a:buClr>
                <a:srgbClr val="FFCC00"/>
              </a:buClr>
              <a:buSzPct val="70000"/>
              <a:buFont typeface="Wingdings" pitchFamily="2" charset="2"/>
              <a:buChar char="n"/>
              <a:defRPr/>
            </a:pPr>
            <a:r>
              <a:rPr lang="fa-IR" sz="3500" b="1" kern="0" dirty="0">
                <a:solidFill>
                  <a:schemeClr val="bg1"/>
                </a:solidFill>
                <a:effectLst>
                  <a:outerShdw blurRad="38100" dist="38100" dir="2700000" algn="tl">
                    <a:srgbClr val="000000"/>
                  </a:outerShdw>
                </a:effectLst>
                <a:latin typeface="Garamond"/>
              </a:rPr>
              <a:t>اسكيزو فرنیاوسایر سایکوز ها: </a:t>
            </a:r>
          </a:p>
          <a:p>
            <a:pPr lvl="0" fontAlgn="base">
              <a:spcAft>
                <a:spcPct val="0"/>
              </a:spcAft>
              <a:buClr>
                <a:srgbClr val="FFCC00"/>
              </a:buClr>
              <a:buSzPct val="70000"/>
              <a:buNone/>
              <a:defRPr/>
            </a:pPr>
            <a:r>
              <a:rPr lang="fa-IR" sz="3500" b="1" kern="0" dirty="0">
                <a:solidFill>
                  <a:schemeClr val="bg1"/>
                </a:solidFill>
                <a:effectLst>
                  <a:outerShdw blurRad="38100" dist="38100" dir="2700000" algn="tl">
                    <a:srgbClr val="000000"/>
                  </a:outerShdw>
                </a:effectLst>
                <a:latin typeface="Garamond"/>
              </a:rPr>
              <a:t>آنتی سایکوتیک ها:تیپیک وآتیپیک </a:t>
            </a:r>
          </a:p>
          <a:p>
            <a:pPr lvl="0" fontAlgn="base">
              <a:spcAft>
                <a:spcPct val="0"/>
              </a:spcAft>
              <a:buClr>
                <a:srgbClr val="FFCC00"/>
              </a:buClr>
              <a:buSzPct val="70000"/>
              <a:buNone/>
              <a:defRPr/>
            </a:pPr>
            <a:r>
              <a:rPr lang="fa-IR" sz="3500" b="1" kern="0" dirty="0">
                <a:solidFill>
                  <a:schemeClr val="bg1"/>
                </a:solidFill>
                <a:effectLst>
                  <a:outerShdw blurRad="38100" dist="38100" dir="2700000" algn="tl">
                    <a:srgbClr val="000000"/>
                  </a:outerShdw>
                </a:effectLst>
                <a:latin typeface="Garamond"/>
              </a:rPr>
              <a:t>کلرپرومازین-تری فلوپرازین-پرفنازین –فلوفنازین(تزریقی در فرم مزمن هر2-6هفته)</a:t>
            </a:r>
          </a:p>
          <a:p>
            <a:pPr lvl="0" fontAlgn="base">
              <a:spcAft>
                <a:spcPct val="0"/>
              </a:spcAft>
              <a:buClr>
                <a:srgbClr val="FFCC00"/>
              </a:buClr>
              <a:buSzPct val="70000"/>
              <a:buNone/>
              <a:defRPr/>
            </a:pPr>
            <a:r>
              <a:rPr lang="fa-IR" sz="3500" b="1" kern="0" dirty="0">
                <a:solidFill>
                  <a:schemeClr val="bg1"/>
                </a:solidFill>
                <a:effectLst>
                  <a:outerShdw blurRad="38100" dist="38100" dir="2700000" algn="tl">
                    <a:srgbClr val="000000"/>
                  </a:outerShdw>
                </a:effectLst>
                <a:latin typeface="Garamond"/>
              </a:rPr>
              <a:t>+آنتی کولینرژیک(تری هگزیفنیدیل) </a:t>
            </a:r>
          </a:p>
          <a:p>
            <a:pPr lvl="0" fontAlgn="base">
              <a:spcAft>
                <a:spcPct val="0"/>
              </a:spcAft>
              <a:buClr>
                <a:srgbClr val="FFCC00"/>
              </a:buClr>
              <a:buSzPct val="70000"/>
              <a:buNone/>
              <a:defRPr/>
            </a:pPr>
            <a:r>
              <a:rPr lang="fa-IR" sz="3500" b="1" kern="0" dirty="0">
                <a:solidFill>
                  <a:schemeClr val="bg1"/>
                </a:solidFill>
                <a:effectLst>
                  <a:outerShdw blurRad="38100" dist="38100" dir="2700000" algn="tl">
                    <a:srgbClr val="000000"/>
                  </a:outerShdw>
                </a:effectLst>
                <a:latin typeface="Garamond"/>
              </a:rPr>
              <a:t>سایکوز حاد نیاز به بستری دارد</a:t>
            </a:r>
          </a:p>
          <a:p>
            <a:pPr lvl="0" fontAlgn="base">
              <a:spcAft>
                <a:spcPct val="0"/>
              </a:spcAft>
              <a:buClr>
                <a:srgbClr val="FFCC00"/>
              </a:buClr>
              <a:buSzPct val="70000"/>
              <a:buFont typeface="Wingdings" pitchFamily="2" charset="2"/>
              <a:buChar char="n"/>
              <a:defRPr/>
            </a:pPr>
            <a:r>
              <a:rPr lang="fa-IR" sz="3500" b="1" kern="0" dirty="0">
                <a:solidFill>
                  <a:schemeClr val="bg1"/>
                </a:solidFill>
                <a:effectLst>
                  <a:outerShdw blurRad="38100" dist="38100" dir="2700000" algn="tl">
                    <a:srgbClr val="000000"/>
                  </a:outerShdw>
                </a:effectLst>
                <a:latin typeface="Garamond"/>
              </a:rPr>
              <a:t>افسردگی شدید</a:t>
            </a:r>
            <a:r>
              <a:rPr lang="fa-IR" sz="3500" b="1" kern="0" dirty="0" smtClean="0">
                <a:solidFill>
                  <a:schemeClr val="bg1"/>
                </a:solidFill>
                <a:effectLst>
                  <a:outerShdw blurRad="38100" dist="38100" dir="2700000" algn="tl">
                    <a:srgbClr val="000000"/>
                  </a:outerShdw>
                </a:effectLst>
                <a:latin typeface="Garamond"/>
              </a:rPr>
              <a:t>:</a:t>
            </a:r>
            <a:endParaRPr lang="fa-IR" sz="3500" b="1" kern="0" dirty="0">
              <a:solidFill>
                <a:schemeClr val="bg1"/>
              </a:solidFill>
              <a:effectLst>
                <a:outerShdw blurRad="38100" dist="38100" dir="2700000" algn="tl">
                  <a:srgbClr val="000000"/>
                </a:outerShdw>
              </a:effectLst>
              <a:latin typeface="Garamond"/>
            </a:endParaRPr>
          </a:p>
          <a:p>
            <a:pPr lvl="0" fontAlgn="base">
              <a:spcAft>
                <a:spcPct val="0"/>
              </a:spcAft>
              <a:buClr>
                <a:srgbClr val="FFCC00"/>
              </a:buClr>
              <a:buSzPct val="70000"/>
              <a:buNone/>
              <a:defRPr/>
            </a:pPr>
            <a:r>
              <a:rPr lang="fa-IR" sz="3500" b="1" kern="0" dirty="0">
                <a:solidFill>
                  <a:schemeClr val="bg1"/>
                </a:solidFill>
                <a:effectLst>
                  <a:outerShdw blurRad="38100" dist="38100" dir="2700000" algn="tl">
                    <a:srgbClr val="000000"/>
                  </a:outerShdw>
                </a:effectLst>
                <a:latin typeface="Garamond"/>
              </a:rPr>
              <a:t>ایمی پرامین-آمی تریپتیلین</a:t>
            </a:r>
          </a:p>
          <a:p>
            <a:pPr lvl="0" fontAlgn="base">
              <a:spcAft>
                <a:spcPct val="0"/>
              </a:spcAft>
              <a:buClr>
                <a:srgbClr val="FFCC00"/>
              </a:buClr>
              <a:buSzPct val="70000"/>
              <a:buFont typeface="Wingdings" pitchFamily="2" charset="2"/>
              <a:buChar char="n"/>
              <a:defRPr/>
            </a:pPr>
            <a:r>
              <a:rPr lang="fa-IR" sz="3500" b="1" kern="0" dirty="0" smtClean="0">
                <a:solidFill>
                  <a:schemeClr val="bg1"/>
                </a:solidFill>
                <a:effectLst>
                  <a:outerShdw blurRad="38100" dist="38100" dir="2700000" algn="tl">
                    <a:srgbClr val="000000"/>
                  </a:outerShdw>
                </a:effectLst>
                <a:latin typeface="Garamond"/>
              </a:rPr>
              <a:t>مانیک-دپرسیون:</a:t>
            </a:r>
            <a:endParaRPr lang="fa-IR" sz="3500" b="1" kern="0" dirty="0">
              <a:solidFill>
                <a:schemeClr val="bg1"/>
              </a:solidFill>
              <a:effectLst>
                <a:outerShdw blurRad="38100" dist="38100" dir="2700000" algn="tl">
                  <a:srgbClr val="000000"/>
                </a:outerShdw>
              </a:effectLst>
              <a:latin typeface="Garamond"/>
            </a:endParaRPr>
          </a:p>
          <a:p>
            <a:pPr lvl="0" fontAlgn="base">
              <a:spcAft>
                <a:spcPct val="0"/>
              </a:spcAft>
              <a:buClr>
                <a:srgbClr val="FFCC00"/>
              </a:buClr>
              <a:buSzPct val="70000"/>
              <a:buNone/>
              <a:defRPr/>
            </a:pPr>
            <a:r>
              <a:rPr lang="fa-IR" sz="3500" b="1" kern="0" dirty="0">
                <a:solidFill>
                  <a:schemeClr val="bg1"/>
                </a:solidFill>
                <a:effectLst>
                  <a:outerShdw blurRad="38100" dist="38100" dir="2700000" algn="tl">
                    <a:srgbClr val="000000"/>
                  </a:outerShdw>
                </a:effectLst>
                <a:latin typeface="Garamond"/>
              </a:rPr>
              <a:t>لیتیوم-کاربامازپین-سدیم والپروئیت</a:t>
            </a:r>
            <a:endParaRPr lang="en-US" sz="3500" b="1" kern="0" dirty="0">
              <a:solidFill>
                <a:schemeClr val="bg1"/>
              </a:solidFill>
              <a:effectLst>
                <a:outerShdw blurRad="38100" dist="38100" dir="2700000" algn="tl">
                  <a:srgbClr val="000000"/>
                </a:outerShdw>
              </a:effectLst>
              <a:latin typeface="Garamond"/>
              <a:cs typeface="Arial"/>
            </a:endParaRPr>
          </a:p>
          <a:p>
            <a:endParaRPr lang="fa-IR" dirty="0"/>
          </a:p>
        </p:txBody>
      </p:sp>
    </p:spTree>
    <p:extLst>
      <p:ext uri="{BB962C8B-B14F-4D97-AF65-F5344CB8AC3E}">
        <p14:creationId xmlns:p14="http://schemas.microsoft.com/office/powerpoint/2010/main" val="17425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شوک درمانی </a:t>
            </a:r>
            <a:endParaRPr lang="fa-IR" sz="40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fontAlgn="base">
              <a:spcAft>
                <a:spcPct val="0"/>
              </a:spcAft>
              <a:buNone/>
            </a:pPr>
            <a:r>
              <a:rPr lang="fa-IR" b="1" kern="0" dirty="0">
                <a:solidFill>
                  <a:schemeClr val="bg1"/>
                </a:solidFill>
                <a:latin typeface="Arial"/>
              </a:rPr>
              <a:t>روش در مانی </a:t>
            </a:r>
            <a:r>
              <a:rPr lang="fa-IR" b="1" kern="0" dirty="0" smtClean="0">
                <a:solidFill>
                  <a:schemeClr val="bg1"/>
                </a:solidFill>
                <a:latin typeface="Arial"/>
              </a:rPr>
              <a:t>مفیدولی </a:t>
            </a:r>
            <a:r>
              <a:rPr lang="fa-IR" b="1" kern="0" dirty="0">
                <a:solidFill>
                  <a:schemeClr val="bg1"/>
                </a:solidFill>
                <a:latin typeface="Arial"/>
              </a:rPr>
              <a:t>در بعضی از بیماریهای روانی نظیر افسردگی شدیدوبعضی پسیکوزهای غیرقابل کنترل وخطرناک است.اگر </a:t>
            </a:r>
          </a:p>
          <a:p>
            <a:pPr lvl="0" fontAlgn="base">
              <a:spcAft>
                <a:spcPct val="0"/>
              </a:spcAft>
              <a:buNone/>
            </a:pPr>
            <a:r>
              <a:rPr lang="fa-IR" b="1" kern="0" dirty="0">
                <a:solidFill>
                  <a:schemeClr val="bg1"/>
                </a:solidFill>
                <a:latin typeface="Arial"/>
              </a:rPr>
              <a:t>الکترو شوک به موقع</a:t>
            </a:r>
          </a:p>
          <a:p>
            <a:pPr lvl="0" fontAlgn="base">
              <a:spcAft>
                <a:spcPct val="0"/>
              </a:spcAft>
              <a:buNone/>
            </a:pPr>
            <a:r>
              <a:rPr lang="fa-IR" b="1" kern="0" dirty="0">
                <a:solidFill>
                  <a:schemeClr val="bg1"/>
                </a:solidFill>
                <a:latin typeface="Arial"/>
              </a:rPr>
              <a:t> وبجا </a:t>
            </a:r>
          </a:p>
          <a:p>
            <a:pPr lvl="0" fontAlgn="base">
              <a:spcAft>
                <a:spcPct val="0"/>
              </a:spcAft>
              <a:buNone/>
            </a:pPr>
            <a:r>
              <a:rPr lang="fa-IR" b="1" kern="0" dirty="0">
                <a:solidFill>
                  <a:schemeClr val="bg1"/>
                </a:solidFill>
                <a:latin typeface="Arial"/>
              </a:rPr>
              <a:t>استفاده شودبرای بیمار</a:t>
            </a:r>
          </a:p>
          <a:p>
            <a:pPr lvl="0" fontAlgn="base">
              <a:spcAft>
                <a:spcPct val="0"/>
              </a:spcAft>
              <a:buNone/>
            </a:pPr>
            <a:r>
              <a:rPr lang="fa-IR" b="1" kern="0" dirty="0">
                <a:solidFill>
                  <a:schemeClr val="bg1"/>
                </a:solidFill>
                <a:latin typeface="Arial"/>
              </a:rPr>
              <a:t> مفیدتر </a:t>
            </a:r>
          </a:p>
          <a:p>
            <a:pPr lvl="0" fontAlgn="base">
              <a:spcAft>
                <a:spcPct val="0"/>
              </a:spcAft>
              <a:buNone/>
            </a:pPr>
            <a:r>
              <a:rPr lang="fa-IR" b="1" kern="0" dirty="0">
                <a:solidFill>
                  <a:schemeClr val="bg1"/>
                </a:solidFill>
                <a:latin typeface="Arial"/>
              </a:rPr>
              <a:t>وکم ضرر تر از سایر</a:t>
            </a:r>
          </a:p>
          <a:p>
            <a:pPr lvl="0" fontAlgn="base">
              <a:spcAft>
                <a:spcPct val="0"/>
              </a:spcAft>
              <a:buNone/>
            </a:pPr>
            <a:r>
              <a:rPr lang="fa-IR" b="1" kern="0" dirty="0">
                <a:solidFill>
                  <a:schemeClr val="bg1"/>
                </a:solidFill>
                <a:latin typeface="Arial"/>
              </a:rPr>
              <a:t> روشهای در</a:t>
            </a:r>
            <a:r>
              <a:rPr lang="fa-IR" kern="0" dirty="0">
                <a:solidFill>
                  <a:schemeClr val="bg1"/>
                </a:solidFill>
                <a:latin typeface="Arial"/>
              </a:rPr>
              <a:t> مانی است.</a:t>
            </a:r>
            <a:endParaRPr lang="en-US" kern="0" dirty="0">
              <a:solidFill>
                <a:schemeClr val="bg1"/>
              </a:solidFill>
              <a:latin typeface="Arial"/>
              <a:cs typeface="Arial"/>
            </a:endParaRPr>
          </a:p>
          <a:p>
            <a:endParaRPr lang="fa-IR" dirty="0"/>
          </a:p>
        </p:txBody>
      </p:sp>
    </p:spTree>
    <p:extLst>
      <p:ext uri="{BB962C8B-B14F-4D97-AF65-F5344CB8AC3E}">
        <p14:creationId xmlns:p14="http://schemas.microsoft.com/office/powerpoint/2010/main" val="385107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b="1" dirty="0" smtClean="0">
                <a:solidFill>
                  <a:schemeClr val="bg1"/>
                </a:solidFill>
                <a:cs typeface="B Jadid" pitchFamily="2" charset="-78"/>
              </a:rPr>
              <a:t>به بیماران وخانواده </a:t>
            </a:r>
            <a:r>
              <a:rPr lang="fa-IR" dirty="0" smtClean="0">
                <a:solidFill>
                  <a:schemeClr val="bg1"/>
                </a:solidFill>
                <a:cs typeface="B Jadid" pitchFamily="2" charset="-78"/>
              </a:rPr>
              <a:t>آنان یادآور شویدکه این</a:t>
            </a:r>
            <a:r>
              <a:rPr lang="fa-IR" dirty="0" smtClean="0">
                <a:solidFill>
                  <a:schemeClr val="bg1"/>
                </a:solidFill>
              </a:rPr>
              <a:t> </a:t>
            </a:r>
            <a:r>
              <a:rPr lang="fa-IR" i="1" dirty="0" smtClean="0">
                <a:solidFill>
                  <a:schemeClr val="bg1"/>
                </a:solidFill>
                <a:cs typeface="B Jadid" pitchFamily="2" charset="-78"/>
              </a:rPr>
              <a:t>داروهااعتیاد آور</a:t>
            </a:r>
            <a:r>
              <a:rPr lang="fa-IR" dirty="0" smtClean="0">
                <a:solidFill>
                  <a:schemeClr val="bg1"/>
                </a:solidFill>
              </a:rPr>
              <a:t> </a:t>
            </a:r>
            <a:r>
              <a:rPr lang="fa-IR" b="1" dirty="0" smtClean="0">
                <a:solidFill>
                  <a:schemeClr val="bg1"/>
                </a:solidFill>
                <a:cs typeface="B Jadid" pitchFamily="2" charset="-78"/>
              </a:rPr>
              <a:t>نیست</a:t>
            </a:r>
            <a:r>
              <a:rPr lang="fa-IR" dirty="0" smtClean="0">
                <a:solidFill>
                  <a:schemeClr val="bg1"/>
                </a:solidFill>
              </a:rPr>
              <a:t> </a:t>
            </a:r>
            <a:r>
              <a:rPr lang="fa-IR" b="1" i="1" dirty="0" smtClean="0">
                <a:solidFill>
                  <a:schemeClr val="bg1"/>
                </a:solidFill>
                <a:cs typeface="B Jadid" pitchFamily="2" charset="-78"/>
              </a:rPr>
              <a:t>ومعده یا</a:t>
            </a:r>
            <a:r>
              <a:rPr lang="fa-IR" dirty="0" smtClean="0">
                <a:solidFill>
                  <a:schemeClr val="bg1"/>
                </a:solidFill>
              </a:rPr>
              <a:t> </a:t>
            </a:r>
            <a:r>
              <a:rPr lang="fa-IR" dirty="0" smtClean="0">
                <a:solidFill>
                  <a:schemeClr val="bg1"/>
                </a:solidFill>
                <a:cs typeface="B Jadid" pitchFamily="2" charset="-78"/>
              </a:rPr>
              <a:t>کبد را خراب نمی کند وموجب</a:t>
            </a:r>
            <a:r>
              <a:rPr lang="fa-IR" dirty="0" smtClean="0">
                <a:solidFill>
                  <a:schemeClr val="bg1"/>
                </a:solidFill>
              </a:rPr>
              <a:t> </a:t>
            </a:r>
            <a:r>
              <a:rPr lang="fa-IR" b="1" i="1" dirty="0" smtClean="0">
                <a:solidFill>
                  <a:schemeClr val="bg1"/>
                </a:solidFill>
                <a:cs typeface="B Jadid" pitchFamily="2" charset="-78"/>
              </a:rPr>
              <a:t>عقیمی</a:t>
            </a:r>
            <a:r>
              <a:rPr lang="fa-IR" dirty="0" smtClean="0">
                <a:solidFill>
                  <a:schemeClr val="bg1"/>
                </a:solidFill>
              </a:rPr>
              <a:t> </a:t>
            </a:r>
            <a:r>
              <a:rPr lang="fa-IR" b="1" i="1" dirty="0" smtClean="0">
                <a:solidFill>
                  <a:schemeClr val="bg1"/>
                </a:solidFill>
                <a:cs typeface="B Jadid" pitchFamily="2" charset="-78"/>
              </a:rPr>
              <a:t>نمی شود.</a:t>
            </a:r>
            <a:endParaRPr lang="fa-IR" dirty="0">
              <a:solidFill>
                <a:schemeClr val="bg1"/>
              </a:solidFill>
            </a:endParaRPr>
          </a:p>
        </p:txBody>
      </p:sp>
    </p:spTree>
    <p:extLst>
      <p:ext uri="{BB962C8B-B14F-4D97-AF65-F5344CB8AC3E}">
        <p14:creationId xmlns:p14="http://schemas.microsoft.com/office/powerpoint/2010/main" val="23911814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b="1" i="1" dirty="0">
                <a:solidFill>
                  <a:schemeClr val="bg1"/>
                </a:solidFill>
              </a:rPr>
              <a:t>پژوهشگران ایرانی موفق به شناسایی تاثیر داروی ضد التهابی «سلکوکسیب» به عنوان درمان کمکی در بیماران مبتلا به اسکیزوفرنیا شدند که می‌تواند گامی نو در درمان مبتلایان به این بیماری باشد</a:t>
            </a:r>
            <a:r>
              <a:rPr lang="en-US" b="1" i="1" dirty="0">
                <a:solidFill>
                  <a:schemeClr val="bg1"/>
                </a:solidFill>
              </a:rPr>
              <a:t>.</a:t>
            </a:r>
            <a:br>
              <a:rPr lang="en-US" b="1" i="1" dirty="0">
                <a:solidFill>
                  <a:schemeClr val="bg1"/>
                </a:solidFill>
              </a:rPr>
            </a:br>
            <a:endParaRPr lang="fa-IR" dirty="0">
              <a:solidFill>
                <a:schemeClr val="bg1"/>
              </a:solidFill>
            </a:endParaRPr>
          </a:p>
        </p:txBody>
      </p:sp>
    </p:spTree>
    <p:extLst>
      <p:ext uri="{BB962C8B-B14F-4D97-AF65-F5344CB8AC3E}">
        <p14:creationId xmlns:p14="http://schemas.microsoft.com/office/powerpoint/2010/main" val="24432702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t>     </a:t>
            </a:r>
            <a:r>
              <a:rPr lang="fa-IR" sz="4000" dirty="0" smtClean="0">
                <a:solidFill>
                  <a:schemeClr val="bg1"/>
                </a:solidFill>
              </a:rPr>
              <a:t>تاثیرسمنوووسنبل الطیب در اختلالات روانی </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سمنو ؟؟؟</a:t>
            </a:r>
          </a:p>
          <a:p>
            <a:r>
              <a:rPr lang="fa-IR" dirty="0" smtClean="0">
                <a:solidFill>
                  <a:schemeClr val="bg1"/>
                </a:solidFill>
              </a:rPr>
              <a:t>سمنوبه سلامت افراد وپیشگیری از پاره ای از بیماریها از جمله </a:t>
            </a:r>
            <a:r>
              <a:rPr lang="en-US" dirty="0" smtClean="0">
                <a:solidFill>
                  <a:schemeClr val="bg1"/>
                </a:solidFill>
              </a:rPr>
              <a:t>Psychos</a:t>
            </a:r>
            <a:r>
              <a:rPr lang="fa-IR" dirty="0" smtClean="0">
                <a:solidFill>
                  <a:schemeClr val="bg1"/>
                </a:solidFill>
              </a:rPr>
              <a:t> و</a:t>
            </a:r>
            <a:r>
              <a:rPr lang="en-US" dirty="0" smtClean="0">
                <a:solidFill>
                  <a:schemeClr val="bg1"/>
                </a:solidFill>
              </a:rPr>
              <a:t>Schizophrenia</a:t>
            </a:r>
            <a:r>
              <a:rPr lang="en-US" dirty="0">
                <a:solidFill>
                  <a:schemeClr val="bg1"/>
                </a:solidFill>
              </a:rPr>
              <a:t> </a:t>
            </a:r>
            <a:r>
              <a:rPr lang="fa-IR" dirty="0" smtClean="0">
                <a:solidFill>
                  <a:schemeClr val="bg1"/>
                </a:solidFill>
              </a:rPr>
              <a:t> کمک می کند </a:t>
            </a:r>
          </a:p>
          <a:p>
            <a:r>
              <a:rPr lang="fa-IR" dirty="0" smtClean="0">
                <a:solidFill>
                  <a:schemeClr val="bg1"/>
                </a:solidFill>
              </a:rPr>
              <a:t>سمنوهم چنین در بی خوابی عصبی وآرامش اعصاب دارای اثرات شفا بخش هست .</a:t>
            </a:r>
            <a:endParaRPr lang="fa-IR" dirty="0">
              <a:solidFill>
                <a:schemeClr val="bg1"/>
              </a:solidFill>
            </a:endParaRPr>
          </a:p>
        </p:txBody>
      </p:sp>
    </p:spTree>
    <p:extLst>
      <p:ext uri="{BB962C8B-B14F-4D97-AF65-F5344CB8AC3E}">
        <p14:creationId xmlns:p14="http://schemas.microsoft.com/office/powerpoint/2010/main" val="11798783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سنبل الطیب</a:t>
            </a:r>
            <a:endParaRPr lang="fa-IR" sz="4000" dirty="0">
              <a:solidFill>
                <a:schemeClr val="bg1"/>
              </a:solidFill>
            </a:endParaRPr>
          </a:p>
        </p:txBody>
      </p:sp>
      <p:sp>
        <p:nvSpPr>
          <p:cNvPr id="4" name="Content Placeholder 3"/>
          <p:cNvSpPr>
            <a:spLocks noGrp="1"/>
          </p:cNvSpPr>
          <p:nvPr>
            <p:ph sz="half" idx="2"/>
          </p:nvPr>
        </p:nvSpPr>
        <p:spPr/>
        <p:txBody>
          <a:bodyPr>
            <a:normAutofit/>
          </a:bodyPr>
          <a:lstStyle/>
          <a:p>
            <a:r>
              <a:rPr lang="fa-IR" sz="3200" dirty="0" smtClean="0">
                <a:solidFill>
                  <a:schemeClr val="bg1"/>
                </a:solidFill>
              </a:rPr>
              <a:t>علفی چندساله ,پایا ,بومی اروپا وآسیا با ساقه گرد ,توخالی ,تاحدی کرک دارودارای شیار های عمیق است </a:t>
            </a:r>
          </a:p>
          <a:p>
            <a:r>
              <a:rPr lang="fa-IR" sz="3200" dirty="0" smtClean="0">
                <a:solidFill>
                  <a:schemeClr val="bg1"/>
                </a:solidFill>
              </a:rPr>
              <a:t>قسمت مورد استفاده این گیاه ریشه آن است </a:t>
            </a:r>
            <a:endParaRPr lang="fa-IR" sz="3200" dirty="0">
              <a:solidFill>
                <a:schemeClr val="bg1"/>
              </a:solidFill>
            </a:endParaRP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916832"/>
            <a:ext cx="3782971" cy="4484385"/>
          </a:xfrm>
        </p:spPr>
      </p:pic>
    </p:spTree>
    <p:extLst>
      <p:ext uri="{BB962C8B-B14F-4D97-AF65-F5344CB8AC3E}">
        <p14:creationId xmlns:p14="http://schemas.microsoft.com/office/powerpoint/2010/main" val="154291646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half" idx="1"/>
          </p:nvPr>
        </p:nvSpPr>
        <p:spPr/>
        <p:txBody>
          <a:bodyPr/>
          <a:lstStyle/>
          <a:p>
            <a:r>
              <a:rPr lang="fa-IR" sz="3200" dirty="0" smtClean="0">
                <a:solidFill>
                  <a:schemeClr val="bg1"/>
                </a:solidFill>
              </a:rPr>
              <a:t>ریشه سنبل الطیب حاوی یک درصد اسانس است </a:t>
            </a:r>
          </a:p>
          <a:p>
            <a:r>
              <a:rPr lang="fa-IR" sz="3200" dirty="0" smtClean="0">
                <a:solidFill>
                  <a:schemeClr val="bg1"/>
                </a:solidFill>
              </a:rPr>
              <a:t>سنبل الطیب بایددرحرارت کم خشک شود زیرادرحرارت بالا تمام اثردارویی آن ازبین می رود.</a:t>
            </a:r>
          </a:p>
          <a:p>
            <a:endParaRPr lang="fa-IR"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1" y="1844824"/>
            <a:ext cx="3571211" cy="4320480"/>
          </a:xfrm>
        </p:spPr>
      </p:pic>
    </p:spTree>
    <p:extLst>
      <p:ext uri="{BB962C8B-B14F-4D97-AF65-F5344CB8AC3E}">
        <p14:creationId xmlns:p14="http://schemas.microsoft.com/office/powerpoint/2010/main" val="15119124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خواص دارویی سنبل الطیب </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تاثیرات سنبل الطیب برروی اعصاب مرکزی </a:t>
            </a:r>
          </a:p>
          <a:p>
            <a:r>
              <a:rPr lang="fa-IR" dirty="0" smtClean="0">
                <a:solidFill>
                  <a:schemeClr val="bg1"/>
                </a:solidFill>
              </a:rPr>
              <a:t>کاهنده تحریکات عصبی </a:t>
            </a:r>
          </a:p>
          <a:p>
            <a:r>
              <a:rPr lang="fa-IR" dirty="0" smtClean="0">
                <a:solidFill>
                  <a:schemeClr val="bg1"/>
                </a:solidFill>
              </a:rPr>
              <a:t>کاهنده خستگی </a:t>
            </a:r>
          </a:p>
          <a:p>
            <a:r>
              <a:rPr lang="fa-IR" dirty="0" smtClean="0">
                <a:solidFill>
                  <a:schemeClr val="bg1"/>
                </a:solidFill>
              </a:rPr>
              <a:t>آرام بخش </a:t>
            </a:r>
          </a:p>
          <a:p>
            <a:r>
              <a:rPr lang="fa-IR" dirty="0" smtClean="0">
                <a:solidFill>
                  <a:schemeClr val="bg1"/>
                </a:solidFill>
              </a:rPr>
              <a:t>ضداسترس </a:t>
            </a:r>
          </a:p>
          <a:p>
            <a:endParaRPr lang="fa-IR" dirty="0"/>
          </a:p>
        </p:txBody>
      </p:sp>
    </p:spTree>
    <p:extLst>
      <p:ext uri="{BB962C8B-B14F-4D97-AF65-F5344CB8AC3E}">
        <p14:creationId xmlns:p14="http://schemas.microsoft.com/office/powerpoint/2010/main" val="209081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solidFill>
                  <a:schemeClr val="bg1"/>
                </a:solidFill>
              </a:rPr>
              <a:t>موثر در درمان افسردگی </a:t>
            </a:r>
          </a:p>
          <a:p>
            <a:r>
              <a:rPr lang="fa-IR" dirty="0" smtClean="0">
                <a:solidFill>
                  <a:schemeClr val="bg1"/>
                </a:solidFill>
              </a:rPr>
              <a:t>برطرف کننده بی خوابی وبی حوصلگی بدون داشتن اثرات ثانوی نارکوتیک ها </a:t>
            </a:r>
          </a:p>
          <a:p>
            <a:r>
              <a:rPr lang="fa-IR" dirty="0" smtClean="0">
                <a:solidFill>
                  <a:schemeClr val="bg1"/>
                </a:solidFill>
              </a:rPr>
              <a:t>کاهش کابوس </a:t>
            </a:r>
          </a:p>
          <a:p>
            <a:r>
              <a:rPr lang="fa-IR" dirty="0" smtClean="0">
                <a:solidFill>
                  <a:schemeClr val="bg1"/>
                </a:solidFill>
              </a:rPr>
              <a:t>تسهیل سرعت خواب رفتن </a:t>
            </a:r>
          </a:p>
          <a:p>
            <a:r>
              <a:rPr lang="fa-IR" dirty="0" smtClean="0">
                <a:solidFill>
                  <a:schemeClr val="bg1"/>
                </a:solidFill>
              </a:rPr>
              <a:t>ضد تشنج قوی  </a:t>
            </a:r>
          </a:p>
          <a:p>
            <a:r>
              <a:rPr lang="fa-IR" dirty="0" smtClean="0">
                <a:solidFill>
                  <a:schemeClr val="bg1"/>
                </a:solidFill>
              </a:rPr>
              <a:t>موثردردرمان سایکوز</a:t>
            </a:r>
            <a:endParaRPr lang="fa-IR" dirty="0">
              <a:solidFill>
                <a:schemeClr val="bg1"/>
              </a:solidFill>
            </a:endParaRPr>
          </a:p>
        </p:txBody>
      </p:sp>
    </p:spTree>
    <p:extLst>
      <p:ext uri="{BB962C8B-B14F-4D97-AF65-F5344CB8AC3E}">
        <p14:creationId xmlns:p14="http://schemas.microsoft.com/office/powerpoint/2010/main" val="111106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fontAlgn="base">
              <a:lnSpc>
                <a:spcPct val="80000"/>
              </a:lnSpc>
              <a:spcAft>
                <a:spcPct val="0"/>
              </a:spcAft>
              <a:buClr>
                <a:srgbClr val="3333CC"/>
              </a:buClr>
              <a:buSzPct val="60000"/>
              <a:buNone/>
            </a:pPr>
            <a:r>
              <a:rPr lang="fa-IR" kern="0" dirty="0">
                <a:solidFill>
                  <a:schemeClr val="bg1"/>
                </a:solidFill>
                <a:latin typeface="Tahoma"/>
              </a:rPr>
              <a:t>فرد نوروتیک در اضطراب دایمی بسر می برد.اضطرابی که گاهی مبهم و گاهی بسیار وحشتناک است.</a:t>
            </a:r>
          </a:p>
          <a:p>
            <a:pPr marL="0" lvl="0" indent="0" fontAlgn="base">
              <a:lnSpc>
                <a:spcPct val="80000"/>
              </a:lnSpc>
              <a:spcAft>
                <a:spcPct val="0"/>
              </a:spcAft>
              <a:buClr>
                <a:srgbClr val="3333CC"/>
              </a:buClr>
              <a:buSzPct val="60000"/>
              <a:buNone/>
            </a:pPr>
            <a:r>
              <a:rPr lang="fa-IR" kern="0" dirty="0">
                <a:solidFill>
                  <a:schemeClr val="bg1"/>
                </a:solidFill>
                <a:latin typeface="Tahoma"/>
              </a:rPr>
              <a:t>شخص نوروتیک اغلب حرکات کودکانه دارد.</a:t>
            </a:r>
          </a:p>
          <a:p>
            <a:pPr marL="0" lvl="0" indent="0" fontAlgn="base">
              <a:lnSpc>
                <a:spcPct val="80000"/>
              </a:lnSpc>
              <a:spcAft>
                <a:spcPct val="0"/>
              </a:spcAft>
              <a:buClr>
                <a:srgbClr val="3333CC"/>
              </a:buClr>
              <a:buSzPct val="60000"/>
              <a:buNone/>
            </a:pPr>
            <a:r>
              <a:rPr lang="fa-IR" kern="0" dirty="0">
                <a:solidFill>
                  <a:schemeClr val="bg1"/>
                </a:solidFill>
                <a:latin typeface="Tahoma"/>
              </a:rPr>
              <a:t>فرد نوروتیک نمی تواند با واقعیت و اجتماع خود سازگار شود.</a:t>
            </a:r>
          </a:p>
        </p:txBody>
      </p:sp>
    </p:spTree>
    <p:extLst>
      <p:ext uri="{BB962C8B-B14F-4D97-AF65-F5344CB8AC3E}">
        <p14:creationId xmlns:p14="http://schemas.microsoft.com/office/powerpoint/2010/main" val="2327122301"/>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solidFill>
                  <a:schemeClr val="bg1"/>
                </a:solidFill>
              </a:rPr>
              <a:t>فوریت های روانپزشکی </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فوریت روانپزشکی موقعیتی است ناگهانی وغیر منتظره که احتیاج به توجه فوری دارد وممکن است درهرکجا  نظیر:خانه ,مدرسه ,بیمارستان ویا هر مکان دیگری رخ دهد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784305"/>
            <a:ext cx="5112568" cy="2759369"/>
          </a:xfrm>
          <a:prstGeom prst="rect">
            <a:avLst/>
          </a:prstGeom>
        </p:spPr>
      </p:pic>
      <p:sp>
        <p:nvSpPr>
          <p:cNvPr id="5" name="Pentagon 4">
            <a:hlinkClick r:id="rId3" action="ppaction://program"/>
          </p:cNvPr>
          <p:cNvSpPr/>
          <p:nvPr/>
        </p:nvSpPr>
        <p:spPr>
          <a:xfrm>
            <a:off x="8028384" y="5985209"/>
            <a:ext cx="839680" cy="464654"/>
          </a:xfrm>
          <a:prstGeom prst="homePlate">
            <a:avLst>
              <a:gd name="adj" fmla="val 5164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23240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fa-IR" b="1" dirty="0">
                <a:solidFill>
                  <a:schemeClr val="bg1"/>
                </a:solidFill>
              </a:rPr>
              <a:t>در برخورد با بيماران شديد رواني موارد زير را رعايت كنيد:</a:t>
            </a:r>
          </a:p>
        </p:txBody>
      </p:sp>
      <p:sp>
        <p:nvSpPr>
          <p:cNvPr id="3" name="Content Placeholder 2"/>
          <p:cNvSpPr>
            <a:spLocks noGrp="1"/>
          </p:cNvSpPr>
          <p:nvPr>
            <p:ph idx="1"/>
          </p:nvPr>
        </p:nvSpPr>
        <p:spPr/>
        <p:txBody>
          <a:bodyPr>
            <a:normAutofit/>
          </a:bodyPr>
          <a:lstStyle/>
          <a:p>
            <a:pPr>
              <a:defRPr/>
            </a:pPr>
            <a:r>
              <a:rPr lang="fa-IR" b="1" dirty="0" smtClean="0">
                <a:solidFill>
                  <a:schemeClr val="bg1"/>
                </a:solidFill>
              </a:rPr>
              <a:t>با </a:t>
            </a:r>
            <a:r>
              <a:rPr lang="fa-IR" b="1" dirty="0">
                <a:solidFill>
                  <a:schemeClr val="bg1"/>
                </a:solidFill>
              </a:rPr>
              <a:t>آنان با صداقت و صميميت بر خورد </a:t>
            </a:r>
            <a:r>
              <a:rPr lang="fa-IR" b="1" dirty="0" smtClean="0">
                <a:solidFill>
                  <a:schemeClr val="bg1"/>
                </a:solidFill>
              </a:rPr>
              <a:t>كنيد</a:t>
            </a:r>
            <a:endParaRPr lang="fa-IR" b="1" dirty="0">
              <a:solidFill>
                <a:schemeClr val="bg1"/>
              </a:solidFill>
            </a:endParaRPr>
          </a:p>
          <a:p>
            <a:pPr>
              <a:defRPr/>
            </a:pPr>
            <a:r>
              <a:rPr lang="fa-IR" b="1" dirty="0">
                <a:solidFill>
                  <a:schemeClr val="bg1"/>
                </a:solidFill>
              </a:rPr>
              <a:t>با علاقه مندي به درد دل آنان و خانواده شان گوش دهيد</a:t>
            </a:r>
          </a:p>
          <a:p>
            <a:pPr>
              <a:defRPr/>
            </a:pPr>
            <a:r>
              <a:rPr lang="fa-IR" b="1" dirty="0">
                <a:solidFill>
                  <a:schemeClr val="bg1"/>
                </a:solidFill>
              </a:rPr>
              <a:t>آنان را مورد محبت قرار </a:t>
            </a:r>
            <a:r>
              <a:rPr lang="fa-IR" b="1" dirty="0" smtClean="0">
                <a:solidFill>
                  <a:schemeClr val="bg1"/>
                </a:solidFill>
              </a:rPr>
              <a:t>دهيد</a:t>
            </a:r>
            <a:endParaRPr lang="fa-IR" b="1" dirty="0">
              <a:solidFill>
                <a:schemeClr val="bg1"/>
              </a:solidFill>
            </a:endParaRPr>
          </a:p>
          <a:p>
            <a:pPr>
              <a:defRPr/>
            </a:pPr>
            <a:r>
              <a:rPr lang="fa-IR" b="1" dirty="0">
                <a:solidFill>
                  <a:schemeClr val="bg1"/>
                </a:solidFill>
              </a:rPr>
              <a:t>مواظب باشيد به بيمار و همراهانش توهين نشود، اورا كتك نزنند و از به كاربردن كلماتي مانند خل وديونه جلوگيري شود</a:t>
            </a:r>
          </a:p>
          <a:p>
            <a:pPr>
              <a:defRPr/>
            </a:pPr>
            <a:endParaRPr lang="fa-IR" b="1" dirty="0"/>
          </a:p>
          <a:p>
            <a:endParaRPr lang="fa-IR" dirty="0"/>
          </a:p>
        </p:txBody>
      </p:sp>
    </p:spTree>
    <p:extLst>
      <p:ext uri="{BB962C8B-B14F-4D97-AF65-F5344CB8AC3E}">
        <p14:creationId xmlns:p14="http://schemas.microsoft.com/office/powerpoint/2010/main" val="297324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marL="609600" indent="-609600">
              <a:lnSpc>
                <a:spcPct val="80000"/>
              </a:lnSpc>
              <a:defRPr/>
            </a:pPr>
            <a:r>
              <a:rPr lang="fa-IR" dirty="0" smtClean="0">
                <a:solidFill>
                  <a:schemeClr val="bg1"/>
                </a:solidFill>
              </a:rPr>
              <a:t>اگر </a:t>
            </a:r>
            <a:r>
              <a:rPr lang="fa-IR" dirty="0">
                <a:solidFill>
                  <a:schemeClr val="bg1"/>
                </a:solidFill>
              </a:rPr>
              <a:t>اين احتمال وجود دارد كه بيمار به خود و يا ديگران آسيب برساند ،با كمك گرفتن از بستگان بيمار اورا ارجاع فوري دهيد.</a:t>
            </a:r>
          </a:p>
          <a:p>
            <a:pPr marL="609600" indent="-609600">
              <a:lnSpc>
                <a:spcPct val="80000"/>
              </a:lnSpc>
              <a:defRPr/>
            </a:pPr>
            <a:endParaRPr lang="fa-IR" b="1" dirty="0">
              <a:solidFill>
                <a:schemeClr val="bg1"/>
              </a:solidFill>
            </a:endParaRPr>
          </a:p>
          <a:p>
            <a:pPr marL="609600" indent="-609600">
              <a:lnSpc>
                <a:spcPct val="80000"/>
              </a:lnSpc>
              <a:defRPr/>
            </a:pPr>
            <a:r>
              <a:rPr lang="fa-IR" b="1" dirty="0">
                <a:solidFill>
                  <a:schemeClr val="bg1"/>
                </a:solidFill>
              </a:rPr>
              <a:t>به همراهان بيمار اطمينان دهيد كه در صورت مصرف مرتب دارو تحت نظر پزشك بيماریش كنترل خواهد شد .</a:t>
            </a:r>
          </a:p>
          <a:p>
            <a:pPr marL="609600" indent="-609600">
              <a:lnSpc>
                <a:spcPct val="80000"/>
              </a:lnSpc>
              <a:defRPr/>
            </a:pPr>
            <a:endParaRPr lang="fa-IR" b="1" dirty="0">
              <a:solidFill>
                <a:schemeClr val="bg1"/>
              </a:solidFill>
            </a:endParaRPr>
          </a:p>
          <a:p>
            <a:pPr marL="609600" indent="-609600">
              <a:lnSpc>
                <a:spcPct val="80000"/>
              </a:lnSpc>
              <a:defRPr/>
            </a:pPr>
            <a:endParaRPr lang="fa-IR" b="1" dirty="0">
              <a:solidFill>
                <a:schemeClr val="bg1"/>
              </a:solidFill>
            </a:endParaRPr>
          </a:p>
          <a:p>
            <a:pPr marL="609600" indent="-609600">
              <a:lnSpc>
                <a:spcPct val="80000"/>
              </a:lnSpc>
              <a:defRPr/>
            </a:pPr>
            <a:r>
              <a:rPr lang="fa-IR" b="1" dirty="0">
                <a:solidFill>
                  <a:schemeClr val="bg1"/>
                </a:solidFill>
              </a:rPr>
              <a:t>اگر اعتقاد به ايجاد بيماري رواني با سحرو جادو باشد با آنان درگير نشويد و آنها را تشويق كنيد در كنار استفاده از دعا و شفا ،دارو هم مصرف كنند.</a:t>
            </a:r>
            <a:endParaRPr lang="en-US" b="1" dirty="0">
              <a:solidFill>
                <a:schemeClr val="bg1"/>
              </a:solidFill>
            </a:endParaRPr>
          </a:p>
          <a:p>
            <a:endParaRPr lang="fa-IR" dirty="0"/>
          </a:p>
        </p:txBody>
      </p:sp>
    </p:spTree>
    <p:extLst>
      <p:ext uri="{BB962C8B-B14F-4D97-AF65-F5344CB8AC3E}">
        <p14:creationId xmlns:p14="http://schemas.microsoft.com/office/powerpoint/2010/main" val="28262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r>
              <a:rPr lang="fa-IR" dirty="0">
                <a:solidFill>
                  <a:schemeClr val="bg1"/>
                </a:solidFill>
              </a:rPr>
              <a:t>غالبا فوریت روانپزشکی به صورت :</a:t>
            </a:r>
          </a:p>
          <a:p>
            <a:pPr marL="0" lvl="0" indent="0">
              <a:buNone/>
            </a:pPr>
            <a:r>
              <a:rPr lang="fa-IR" dirty="0">
                <a:solidFill>
                  <a:schemeClr val="bg1"/>
                </a:solidFill>
              </a:rPr>
              <a:t>      خودکشی /قطع عضو /آسیب به خود یا دیگران /رفتار غیرعادی به وجود می آید</a:t>
            </a:r>
          </a:p>
          <a:p>
            <a:r>
              <a:rPr lang="fa-IR" dirty="0" smtClean="0">
                <a:solidFill>
                  <a:schemeClr val="bg1"/>
                </a:solidFill>
              </a:rPr>
              <a:t>قابل توجه اینکه اکثرمراجعات درنیمه شب صورت می گیرد</a:t>
            </a:r>
            <a:endParaRPr lang="fa-IR" dirty="0">
              <a:solidFill>
                <a:schemeClr val="bg1"/>
              </a:solidFill>
            </a:endParaRPr>
          </a:p>
        </p:txBody>
      </p:sp>
    </p:spTree>
    <p:extLst>
      <p:ext uri="{BB962C8B-B14F-4D97-AF65-F5344CB8AC3E}">
        <p14:creationId xmlns:p14="http://schemas.microsoft.com/office/powerpoint/2010/main" val="261065441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dirty="0">
                <a:solidFill>
                  <a:schemeClr val="bg1"/>
                </a:solidFill>
              </a:rPr>
              <a:t>مهم ترین فوریت روان پزشکی چه می باشد؟</a:t>
            </a:r>
            <a:br>
              <a:rPr lang="fa-IR" sz="3600" dirty="0">
                <a:solidFill>
                  <a:schemeClr val="bg1"/>
                </a:solidFill>
              </a:rPr>
            </a:br>
            <a:endParaRPr lang="fa-IR" sz="3600" dirty="0">
              <a:solidFill>
                <a:schemeClr val="bg1"/>
              </a:solidFill>
            </a:endParaRPr>
          </a:p>
        </p:txBody>
      </p:sp>
    </p:spTree>
    <p:extLst>
      <p:ext uri="{BB962C8B-B14F-4D97-AF65-F5344CB8AC3E}">
        <p14:creationId xmlns:p14="http://schemas.microsoft.com/office/powerpoint/2010/main" val="664484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solidFill>
                  <a:schemeClr val="bg1"/>
                </a:solidFill>
              </a:rPr>
              <a:t>عوامل خطرسازومهم خودکشی </a:t>
            </a:r>
            <a:endParaRPr lang="fa-IR" dirty="0">
              <a:solidFill>
                <a:schemeClr val="bg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1772816"/>
            <a:ext cx="3287216" cy="4323184"/>
          </a:xfrm>
        </p:spPr>
      </p:pic>
      <p:sp>
        <p:nvSpPr>
          <p:cNvPr id="4" name="Content Placeholder 3"/>
          <p:cNvSpPr>
            <a:spLocks noGrp="1"/>
          </p:cNvSpPr>
          <p:nvPr>
            <p:ph sz="half" idx="2"/>
          </p:nvPr>
        </p:nvSpPr>
        <p:spPr/>
        <p:txBody>
          <a:bodyPr>
            <a:normAutofit/>
          </a:bodyPr>
          <a:lstStyle/>
          <a:p>
            <a:r>
              <a:rPr lang="fa-IR" sz="3200" dirty="0" smtClean="0">
                <a:solidFill>
                  <a:schemeClr val="bg1"/>
                </a:solidFill>
              </a:rPr>
              <a:t>آگاهی بیمار از بیماری خود </a:t>
            </a:r>
          </a:p>
          <a:p>
            <a:r>
              <a:rPr lang="fa-IR" sz="3200" dirty="0" smtClean="0">
                <a:solidFill>
                  <a:schemeClr val="bg1"/>
                </a:solidFill>
              </a:rPr>
              <a:t>افسردگی </a:t>
            </a:r>
          </a:p>
          <a:p>
            <a:r>
              <a:rPr lang="fa-IR" sz="3200" dirty="0" smtClean="0">
                <a:solidFill>
                  <a:schemeClr val="bg1"/>
                </a:solidFill>
              </a:rPr>
              <a:t>سن جوانی </a:t>
            </a:r>
          </a:p>
          <a:p>
            <a:r>
              <a:rPr lang="fa-IR" sz="3200" dirty="0" smtClean="0">
                <a:solidFill>
                  <a:schemeClr val="bg1"/>
                </a:solidFill>
              </a:rPr>
              <a:t>اقدام قبلی برای خودکشی </a:t>
            </a:r>
          </a:p>
          <a:p>
            <a:r>
              <a:rPr lang="fa-IR" sz="3200" dirty="0" smtClean="0">
                <a:solidFill>
                  <a:schemeClr val="bg1"/>
                </a:solidFill>
              </a:rPr>
              <a:t>سومصرف مواد </a:t>
            </a:r>
          </a:p>
          <a:p>
            <a:r>
              <a:rPr lang="fa-IR" sz="3200" dirty="0" smtClean="0">
                <a:solidFill>
                  <a:schemeClr val="bg1"/>
                </a:solidFill>
              </a:rPr>
              <a:t>مجرد بودن یا تنها زندگی کردن </a:t>
            </a:r>
            <a:endParaRPr lang="fa-IR" sz="3200" dirty="0">
              <a:solidFill>
                <a:schemeClr val="bg1"/>
              </a:solidFill>
            </a:endParaRPr>
          </a:p>
        </p:txBody>
      </p:sp>
    </p:spTree>
    <p:extLst>
      <p:ext uri="{BB962C8B-B14F-4D97-AF65-F5344CB8AC3E}">
        <p14:creationId xmlns:p14="http://schemas.microsoft.com/office/powerpoint/2010/main" val="2196223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dirty="0" smtClean="0">
                <a:solidFill>
                  <a:schemeClr val="bg1"/>
                </a:solidFill>
              </a:rPr>
              <a:t>خودکشی باکمبودسروتونین رابطه نزدیکی دارد</a:t>
            </a:r>
            <a:endParaRPr lang="fa-IR" sz="3600" dirty="0">
              <a:solidFill>
                <a:schemeClr val="bg1"/>
              </a:solidFill>
            </a:endParaRPr>
          </a:p>
        </p:txBody>
      </p:sp>
    </p:spTree>
    <p:extLst>
      <p:ext uri="{BB962C8B-B14F-4D97-AF65-F5344CB8AC3E}">
        <p14:creationId xmlns:p14="http://schemas.microsoft.com/office/powerpoint/2010/main" val="3641675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834525"/>
            <a:ext cx="4038600" cy="4114512"/>
          </a:xfrm>
        </p:spPr>
        <p:txBody>
          <a:bodyPr>
            <a:normAutofit/>
          </a:bodyPr>
          <a:lstStyle/>
          <a:p>
            <a:pPr marL="0" indent="0">
              <a:buNone/>
            </a:pPr>
            <a:r>
              <a:rPr lang="fa-IR" sz="3200" dirty="0" smtClean="0">
                <a:solidFill>
                  <a:schemeClr val="bg1"/>
                </a:solidFill>
              </a:rPr>
              <a:t>برخی داروهانظیر:</a:t>
            </a:r>
          </a:p>
          <a:p>
            <a:pPr marL="0" indent="0">
              <a:buNone/>
            </a:pPr>
            <a:r>
              <a:rPr lang="fa-IR" sz="3200" dirty="0" smtClean="0">
                <a:solidFill>
                  <a:schemeClr val="bg1"/>
                </a:solidFill>
              </a:rPr>
              <a:t>1.رزرپین </a:t>
            </a:r>
          </a:p>
          <a:p>
            <a:pPr marL="0" indent="0">
              <a:buNone/>
            </a:pPr>
            <a:r>
              <a:rPr lang="fa-IR" sz="3200" dirty="0" smtClean="0">
                <a:solidFill>
                  <a:schemeClr val="bg1"/>
                </a:solidFill>
              </a:rPr>
              <a:t>2.کورتیکواستروئید </a:t>
            </a:r>
          </a:p>
          <a:p>
            <a:pPr marL="0" indent="0">
              <a:buNone/>
            </a:pPr>
            <a:r>
              <a:rPr lang="fa-IR" sz="3200" dirty="0" smtClean="0">
                <a:solidFill>
                  <a:schemeClr val="bg1"/>
                </a:solidFill>
              </a:rPr>
              <a:t>3.داروهای  فشارخون </a:t>
            </a:r>
          </a:p>
          <a:p>
            <a:pPr marL="0" indent="0">
              <a:buNone/>
            </a:pPr>
            <a:r>
              <a:rPr lang="fa-IR" sz="3200" dirty="0" smtClean="0">
                <a:solidFill>
                  <a:schemeClr val="bg1"/>
                </a:solidFill>
              </a:rPr>
              <a:t>4.وداروهای ضدسرطان </a:t>
            </a:r>
          </a:p>
          <a:p>
            <a:pPr marL="0" indent="0">
              <a:buNone/>
            </a:pPr>
            <a:r>
              <a:rPr lang="fa-IR" sz="3200" dirty="0" smtClean="0">
                <a:solidFill>
                  <a:schemeClr val="bg1"/>
                </a:solidFill>
              </a:rPr>
              <a:t>فردرامستعدافسردگی ومتعاقب آن خودکشی می کند.ظ</a:t>
            </a:r>
            <a:endParaRPr lang="fa-IR" sz="3200" dirty="0">
              <a:solidFill>
                <a:schemeClr val="bg1"/>
              </a:solidFill>
            </a:endParaRPr>
          </a:p>
        </p:txBody>
      </p:sp>
    </p:spTree>
    <p:extLst>
      <p:ext uri="{BB962C8B-B14F-4D97-AF65-F5344CB8AC3E}">
        <p14:creationId xmlns:p14="http://schemas.microsoft.com/office/powerpoint/2010/main" val="208263757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solidFill>
                  <a:schemeClr val="bg1"/>
                </a:solidFill>
              </a:rPr>
              <a:t>اقدامات</a:t>
            </a:r>
            <a:endParaRPr lang="fa-IR" sz="36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تمامی تهدید به خودکشی جدی بگیرید ,حتی اگر نمایشی باشد. </a:t>
            </a:r>
          </a:p>
          <a:p>
            <a:r>
              <a:rPr lang="fa-IR" dirty="0" smtClean="0">
                <a:solidFill>
                  <a:schemeClr val="bg1"/>
                </a:solidFill>
              </a:rPr>
              <a:t>هالوپریدول عضلانی مفیدترین درمان اورژانسی دربیماران تهاجمی می باشد.</a:t>
            </a:r>
          </a:p>
          <a:p>
            <a:r>
              <a:rPr lang="fa-IR" dirty="0" smtClean="0">
                <a:solidFill>
                  <a:schemeClr val="bg1"/>
                </a:solidFill>
              </a:rPr>
              <a:t>اسکیزوفرن کاتاتونیک به عنوان اورژانس روان پزشکی محسوب می شود.</a:t>
            </a:r>
            <a:endParaRPr lang="fa-IR" dirty="0">
              <a:solidFill>
                <a:schemeClr val="bg1"/>
              </a:solidFill>
            </a:endParaRPr>
          </a:p>
        </p:txBody>
      </p:sp>
    </p:spTree>
    <p:extLst>
      <p:ext uri="{BB962C8B-B14F-4D97-AF65-F5344CB8AC3E}">
        <p14:creationId xmlns:p14="http://schemas.microsoft.com/office/powerpoint/2010/main" val="2049049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smtClean="0"/>
              <a:t> </a:t>
            </a:r>
            <a:r>
              <a:rPr lang="fa-IR" sz="4000" dirty="0" smtClean="0">
                <a:solidFill>
                  <a:schemeClr val="bg1"/>
                </a:solidFill>
              </a:rPr>
              <a:t>رفتارهای غیرعادی</a:t>
            </a:r>
            <a:endParaRPr lang="fa-IR" sz="4000" dirty="0">
              <a:solidFill>
                <a:schemeClr val="bg1"/>
              </a:solidFill>
            </a:endParaRPr>
          </a:p>
        </p:txBody>
      </p:sp>
      <p:sp>
        <p:nvSpPr>
          <p:cNvPr id="3" name="Content Placeholder 2"/>
          <p:cNvSpPr>
            <a:spLocks noGrp="1"/>
          </p:cNvSpPr>
          <p:nvPr>
            <p:ph idx="1"/>
          </p:nvPr>
        </p:nvSpPr>
        <p:spPr/>
        <p:txBody>
          <a:bodyPr/>
          <a:lstStyle/>
          <a:p>
            <a:r>
              <a:rPr lang="fa-IR" dirty="0" smtClean="0">
                <a:solidFill>
                  <a:schemeClr val="bg1"/>
                </a:solidFill>
              </a:rPr>
              <a:t>رفتارهایی غیرعادی که از نظر خود بیمار غیرعادی وعجیب نمی باشد:</a:t>
            </a:r>
          </a:p>
          <a:p>
            <a:r>
              <a:rPr lang="fa-IR" dirty="0" smtClean="0">
                <a:solidFill>
                  <a:schemeClr val="bg1"/>
                </a:solidFill>
              </a:rPr>
              <a:t>خنده های بی مورد ,</a:t>
            </a:r>
          </a:p>
          <a:p>
            <a:r>
              <a:rPr lang="fa-IR" dirty="0" smtClean="0">
                <a:solidFill>
                  <a:schemeClr val="bg1"/>
                </a:solidFill>
              </a:rPr>
              <a:t>لخت شدن درمعرض دید عموم </a:t>
            </a:r>
          </a:p>
          <a:p>
            <a:r>
              <a:rPr lang="fa-IR" dirty="0" smtClean="0">
                <a:solidFill>
                  <a:schemeClr val="bg1"/>
                </a:solidFill>
              </a:rPr>
              <a:t>صحبت های بی ربط </a:t>
            </a:r>
          </a:p>
          <a:p>
            <a:r>
              <a:rPr lang="fa-IR" dirty="0" smtClean="0">
                <a:solidFill>
                  <a:schemeClr val="bg1"/>
                </a:solidFill>
              </a:rPr>
              <a:t>حرکات وحشیانه  </a:t>
            </a:r>
          </a:p>
          <a:p>
            <a:endParaRPr lang="fa-IR" dirty="0"/>
          </a:p>
        </p:txBody>
      </p:sp>
    </p:spTree>
    <p:extLst>
      <p:ext uri="{BB962C8B-B14F-4D97-AF65-F5344CB8AC3E}">
        <p14:creationId xmlns:p14="http://schemas.microsoft.com/office/powerpoint/2010/main" val="8000345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kern="0" dirty="0">
                <a:solidFill>
                  <a:srgbClr val="FFFFFF"/>
                </a:solidFill>
                <a:effectLst>
                  <a:outerShdw blurRad="38100" dist="38100" dir="2700000" algn="tl">
                    <a:srgbClr val="000000"/>
                  </a:outerShdw>
                </a:effectLst>
                <a:latin typeface="Garamond"/>
                <a:ea typeface="+mn-ea"/>
                <a:cs typeface="Arial"/>
              </a:rPr>
              <a:t>نحوه شناسايي بيماران خفيف رواني</a:t>
            </a:r>
            <a:endParaRPr lang="fa-IR" sz="4000" dirty="0"/>
          </a:p>
        </p:txBody>
      </p:sp>
      <p:sp>
        <p:nvSpPr>
          <p:cNvPr id="3" name="Content Placeholder 2"/>
          <p:cNvSpPr>
            <a:spLocks noGrp="1"/>
          </p:cNvSpPr>
          <p:nvPr>
            <p:ph idx="1"/>
          </p:nvPr>
        </p:nvSpPr>
        <p:spPr/>
        <p:txBody>
          <a:bodyPr/>
          <a:lstStyle/>
          <a:p>
            <a:pPr lvl="0" fontAlgn="base">
              <a:lnSpc>
                <a:spcPct val="80000"/>
              </a:lnSpc>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بيمار دلهره و اضطراب و بيقراري داردو اغلب عصباني و پرخاشگر است</a:t>
            </a:r>
          </a:p>
          <a:p>
            <a:pPr lvl="0" fontAlgn="base">
              <a:lnSpc>
                <a:spcPct val="80000"/>
              </a:lnSpc>
              <a:spcAft>
                <a:spcPct val="0"/>
              </a:spcAft>
              <a:buClr>
                <a:srgbClr val="FFCC00"/>
              </a:buClr>
              <a:buSzPct val="70000"/>
              <a:buFont typeface="Wingdings" pitchFamily="2" charset="2"/>
              <a:buChar char="n"/>
              <a:defRPr/>
            </a:pPr>
            <a:endParaRPr lang="fa-IR" sz="2800" b="1" kern="0" dirty="0">
              <a:solidFill>
                <a:srgbClr val="FFFFFF"/>
              </a:solidFill>
              <a:effectLst>
                <a:outerShdw blurRad="38100" dist="38100" dir="2700000" algn="tl">
                  <a:srgbClr val="000000"/>
                </a:outerShdw>
              </a:effectLst>
              <a:latin typeface="Garamond"/>
            </a:endParaRPr>
          </a:p>
          <a:p>
            <a:pPr lvl="0" fontAlgn="base">
              <a:lnSpc>
                <a:spcPct val="80000"/>
              </a:lnSpc>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بيمار غصه دار و نوميد است و نسبت به كاروزندگي و اطرافيان خود رفتار مناسب نشان نمي دهد</a:t>
            </a:r>
          </a:p>
          <a:p>
            <a:pPr lvl="0" fontAlgn="base">
              <a:lnSpc>
                <a:spcPct val="80000"/>
              </a:lnSpc>
              <a:spcAft>
                <a:spcPct val="0"/>
              </a:spcAft>
              <a:buClr>
                <a:srgbClr val="FFCC00"/>
              </a:buClr>
              <a:buSzPct val="70000"/>
              <a:buFont typeface="Wingdings" pitchFamily="2" charset="2"/>
              <a:buChar char="n"/>
              <a:defRPr/>
            </a:pPr>
            <a:endParaRPr lang="fa-IR" b="1" kern="0" dirty="0">
              <a:solidFill>
                <a:srgbClr val="FFFFFF"/>
              </a:solidFill>
              <a:effectLst>
                <a:outerShdw blurRad="38100" dist="38100" dir="2700000" algn="tl">
                  <a:srgbClr val="000000"/>
                </a:outerShdw>
              </a:effectLst>
              <a:latin typeface="Garamond"/>
            </a:endParaRPr>
          </a:p>
          <a:p>
            <a:pPr lvl="0" fontAlgn="base">
              <a:lnSpc>
                <a:spcPct val="80000"/>
              </a:lnSpc>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بيمار ترسهاي بي مورد دارد</a:t>
            </a:r>
          </a:p>
          <a:p>
            <a:pPr lvl="0" fontAlgn="base">
              <a:lnSpc>
                <a:spcPct val="80000"/>
              </a:lnSpc>
              <a:spcAft>
                <a:spcPct val="0"/>
              </a:spcAft>
              <a:buClr>
                <a:srgbClr val="FFCC00"/>
              </a:buClr>
              <a:buSzPct val="70000"/>
              <a:buFont typeface="Wingdings" pitchFamily="2" charset="2"/>
              <a:buChar char="n"/>
              <a:defRPr/>
            </a:pPr>
            <a:endParaRPr lang="fa-IR" b="1" kern="0" dirty="0">
              <a:solidFill>
                <a:srgbClr val="FFFFFF"/>
              </a:solidFill>
              <a:effectLst>
                <a:outerShdw blurRad="38100" dist="38100" dir="2700000" algn="tl">
                  <a:srgbClr val="000000"/>
                </a:outerShdw>
              </a:effectLst>
              <a:latin typeface="Garamond"/>
            </a:endParaRPr>
          </a:p>
          <a:p>
            <a:pPr lvl="0" fontAlgn="base">
              <a:lnSpc>
                <a:spcPct val="80000"/>
              </a:lnSpc>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احساس سستي </a:t>
            </a:r>
            <a:r>
              <a:rPr lang="fa-IR" b="1" kern="0" dirty="0" smtClean="0">
                <a:solidFill>
                  <a:srgbClr val="FFFFFF"/>
                </a:solidFill>
                <a:effectLst>
                  <a:outerShdw blurRad="38100" dist="38100" dir="2700000" algn="tl">
                    <a:srgbClr val="000000"/>
                  </a:outerShdw>
                </a:effectLst>
                <a:latin typeface="Garamond"/>
              </a:rPr>
              <a:t>،وكوفتگي </a:t>
            </a:r>
            <a:r>
              <a:rPr lang="fa-IR" b="1" kern="0" dirty="0">
                <a:solidFill>
                  <a:srgbClr val="FFFFFF"/>
                </a:solidFill>
                <a:effectLst>
                  <a:outerShdw blurRad="38100" dist="38100" dir="2700000" algn="tl">
                    <a:srgbClr val="000000"/>
                  </a:outerShdw>
                </a:effectLst>
                <a:latin typeface="Garamond"/>
              </a:rPr>
              <a:t>در بدن مي كند</a:t>
            </a:r>
          </a:p>
          <a:p>
            <a:endParaRPr lang="fa-IR" dirty="0"/>
          </a:p>
        </p:txBody>
      </p:sp>
    </p:spTree>
    <p:extLst>
      <p:ext uri="{BB962C8B-B14F-4D97-AF65-F5344CB8AC3E}">
        <p14:creationId xmlns:p14="http://schemas.microsoft.com/office/powerpoint/2010/main" val="107150797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solidFill>
                  <a:schemeClr val="bg1"/>
                </a:solidFill>
              </a:rPr>
              <a:t>اقدامات پرستاری دررفتار های غیرعادی</a:t>
            </a:r>
            <a:endParaRPr lang="fa-IR" sz="3600" dirty="0">
              <a:solidFill>
                <a:schemeClr val="bg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7750" y="1767840"/>
            <a:ext cx="3204210" cy="4175760"/>
          </a:xfrm>
        </p:spPr>
      </p:pic>
      <p:sp>
        <p:nvSpPr>
          <p:cNvPr id="4" name="Content Placeholder 3"/>
          <p:cNvSpPr>
            <a:spLocks noGrp="1"/>
          </p:cNvSpPr>
          <p:nvPr>
            <p:ph sz="half" idx="2"/>
          </p:nvPr>
        </p:nvSpPr>
        <p:spPr>
          <a:xfrm>
            <a:off x="4644008" y="1556792"/>
            <a:ext cx="4038600" cy="4525963"/>
          </a:xfrm>
        </p:spPr>
        <p:txBody>
          <a:bodyPr>
            <a:normAutofit/>
          </a:bodyPr>
          <a:lstStyle/>
          <a:p>
            <a:pPr marL="0" indent="0">
              <a:buNone/>
            </a:pPr>
            <a:r>
              <a:rPr lang="fa-IR" sz="3200" dirty="0" smtClean="0">
                <a:solidFill>
                  <a:schemeClr val="bg1"/>
                </a:solidFill>
              </a:rPr>
              <a:t>1.به خاطر رفتار غیرعادی بیمار,هرگزوی راسرزنش یا با بیماربحث ومجادله نکنید .</a:t>
            </a:r>
          </a:p>
          <a:p>
            <a:pPr marL="0" indent="0">
              <a:buNone/>
            </a:pPr>
            <a:r>
              <a:rPr lang="fa-IR" sz="3200" dirty="0" smtClean="0">
                <a:solidFill>
                  <a:schemeClr val="bg1"/>
                </a:solidFill>
              </a:rPr>
              <a:t>2.درمراحل حاد ورفتاری که بیمارآگاهی به آن ندارد,بهترین روش کنترل تجویزداروهای آنتی سایکوتیک می باشد.</a:t>
            </a:r>
            <a:endParaRPr lang="fa-IR" sz="3200" dirty="0">
              <a:solidFill>
                <a:schemeClr val="bg1"/>
              </a:solidFill>
            </a:endParaRPr>
          </a:p>
        </p:txBody>
      </p:sp>
    </p:spTree>
    <p:extLst>
      <p:ext uri="{BB962C8B-B14F-4D97-AF65-F5344CB8AC3E}">
        <p14:creationId xmlns:p14="http://schemas.microsoft.com/office/powerpoint/2010/main" val="41917240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half" idx="1"/>
          </p:nvPr>
        </p:nvSpPr>
        <p:spPr/>
        <p:txBody>
          <a:bodyPr/>
          <a:lstStyle/>
          <a:p>
            <a:pPr marL="0" indent="0">
              <a:buNone/>
            </a:pPr>
            <a:r>
              <a:rPr lang="fa-IR" sz="3200" dirty="0" smtClean="0">
                <a:solidFill>
                  <a:schemeClr val="bg1"/>
                </a:solidFill>
              </a:rPr>
              <a:t>3.درتقویت رفتارمثبت  بیمار از  </a:t>
            </a:r>
          </a:p>
          <a:p>
            <a:pPr marL="0" indent="0">
              <a:buNone/>
            </a:pPr>
            <a:r>
              <a:rPr lang="fa-IR" sz="3200" dirty="0" smtClean="0">
                <a:solidFill>
                  <a:schemeClr val="bg1"/>
                </a:solidFill>
              </a:rPr>
              <a:t>شیوه اقتصاد ژتونی استفاده کنید.</a:t>
            </a:r>
          </a:p>
          <a:p>
            <a:pPr marL="0" indent="0">
              <a:buNone/>
            </a:pPr>
            <a:r>
              <a:rPr lang="fa-IR" sz="3200" dirty="0" smtClean="0">
                <a:solidFill>
                  <a:schemeClr val="bg1"/>
                </a:solidFill>
              </a:rPr>
              <a:t>4.تنبیه بیماردرصورت رفتار غیرعادی ,مثلا بیماری که پرخاشگری می کند راایزوله نگه دارید.       </a:t>
            </a:r>
            <a:r>
              <a:rPr lang="fa-IR" dirty="0" smtClean="0"/>
              <a:t>             </a:t>
            </a:r>
            <a:endParaRPr lang="fa-IR" dirty="0"/>
          </a:p>
        </p:txBody>
      </p:sp>
      <p:sp>
        <p:nvSpPr>
          <p:cNvPr id="4" name="Content Placeholder 3"/>
          <p:cNvSpPr>
            <a:spLocks noGrp="1"/>
          </p:cNvSpPr>
          <p:nvPr>
            <p:ph sz="half" idx="2"/>
          </p:nvPr>
        </p:nvSpPr>
        <p:spPr/>
        <p:txBody>
          <a:bodyPr/>
          <a:lstStyle/>
          <a:p>
            <a:endParaRPr lang="fa-IR" dirty="0"/>
          </a:p>
        </p:txBody>
      </p:sp>
    </p:spTree>
    <p:extLst>
      <p:ext uri="{BB962C8B-B14F-4D97-AF65-F5344CB8AC3E}">
        <p14:creationId xmlns:p14="http://schemas.microsoft.com/office/powerpoint/2010/main" val="502429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fa-IR" sz="4000" dirty="0">
              <a:solidFill>
                <a:schemeClr val="bg1">
                  <a:lumMod val="95000"/>
                </a:schemeClr>
              </a:solidFill>
            </a:endParaRPr>
          </a:p>
        </p:txBody>
      </p:sp>
      <p:sp>
        <p:nvSpPr>
          <p:cNvPr id="3" name="Content Placeholder 2"/>
          <p:cNvSpPr>
            <a:spLocks noGrp="1"/>
          </p:cNvSpPr>
          <p:nvPr>
            <p:ph idx="1"/>
          </p:nvPr>
        </p:nvSpPr>
        <p:spPr/>
        <p:txBody>
          <a:bodyPr/>
          <a:lstStyle/>
          <a:p>
            <a:endParaRPr lang="fa-IR"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044" y="-340815"/>
            <a:ext cx="9684568" cy="7227430"/>
          </a:xfrm>
          <a:prstGeom prst="rect">
            <a:avLst/>
          </a:prstGeom>
        </p:spPr>
      </p:pic>
      <p:sp>
        <p:nvSpPr>
          <p:cNvPr id="5" name="Rectangle 4"/>
          <p:cNvSpPr/>
          <p:nvPr/>
        </p:nvSpPr>
        <p:spPr>
          <a:xfrm>
            <a:off x="971600" y="116632"/>
            <a:ext cx="8172400" cy="707886"/>
          </a:xfrm>
          <a:prstGeom prst="rect">
            <a:avLst/>
          </a:prstGeom>
        </p:spPr>
        <p:txBody>
          <a:bodyPr wrap="square">
            <a:spAutoFit/>
          </a:bodyPr>
          <a:lstStyle/>
          <a:p>
            <a:r>
              <a:rPr lang="fa-IR" sz="4000" dirty="0">
                <a:ea typeface="+mj-ea"/>
                <a:cs typeface="Times New Roman"/>
              </a:rPr>
              <a:t>مداخلات پرستاری درمورد هذیان</a:t>
            </a:r>
            <a:endParaRPr lang="fa-IR" dirty="0"/>
          </a:p>
        </p:txBody>
      </p:sp>
      <p:sp>
        <p:nvSpPr>
          <p:cNvPr id="6" name="Rectangle 5"/>
          <p:cNvSpPr/>
          <p:nvPr/>
        </p:nvSpPr>
        <p:spPr>
          <a:xfrm>
            <a:off x="4587240" y="1314575"/>
            <a:ext cx="4572000" cy="4228850"/>
          </a:xfrm>
          <a:prstGeom prst="rect">
            <a:avLst/>
          </a:prstGeom>
        </p:spPr>
        <p:txBody>
          <a:bodyPr>
            <a:spAutoFit/>
          </a:bodyPr>
          <a:lstStyle/>
          <a:p>
            <a:pPr marL="342900" lvl="0" indent="-342900">
              <a:spcBef>
                <a:spcPct val="20000"/>
              </a:spcBef>
              <a:buFont typeface="Arial" pitchFamily="34" charset="0"/>
              <a:buChar char="•"/>
            </a:pPr>
            <a:r>
              <a:rPr lang="fa-IR" sz="3200" dirty="0"/>
              <a:t>هذیان های بیمار رد نمی کنیدوآن راهم قبول  نمی کنید و   همیشه سعی می کنید دربیمارشک ایجاد کنید </a:t>
            </a:r>
          </a:p>
          <a:p>
            <a:pPr marL="342900" lvl="0" indent="-342900">
              <a:spcBef>
                <a:spcPct val="20000"/>
              </a:spcBef>
              <a:buFont typeface="Arial" pitchFamily="34" charset="0"/>
              <a:buChar char="•"/>
            </a:pPr>
            <a:r>
              <a:rPr lang="fa-IR" sz="3200" dirty="0"/>
              <a:t>هیچ گاه هذیان ها وتوهمات غلط بیماررابه تمسخریا توهین نگیرید </a:t>
            </a:r>
          </a:p>
          <a:p>
            <a:pPr lvl="0">
              <a:spcBef>
                <a:spcPct val="20000"/>
              </a:spcBef>
            </a:pPr>
            <a:r>
              <a:rPr lang="fa-IR" sz="3200" dirty="0"/>
              <a:t>  </a:t>
            </a:r>
          </a:p>
        </p:txBody>
      </p:sp>
    </p:spTree>
    <p:extLst>
      <p:ext uri="{BB962C8B-B14F-4D97-AF65-F5344CB8AC3E}">
        <p14:creationId xmlns:p14="http://schemas.microsoft.com/office/powerpoint/2010/main" val="40526578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dirty="0" smtClean="0">
                <a:solidFill>
                  <a:schemeClr val="bg1"/>
                </a:solidFill>
              </a:rPr>
              <a:t>هالوپریدول عضلانی مفیدترین درمان اورژانسی دربیماران تهاجمی می باشد</a:t>
            </a:r>
            <a:r>
              <a:rPr lang="fa-IR" sz="3600" dirty="0" smtClean="0"/>
              <a:t>.</a:t>
            </a:r>
            <a:endParaRPr lang="fa-IR" sz="3600" dirty="0"/>
          </a:p>
        </p:txBody>
      </p:sp>
    </p:spTree>
    <p:extLst>
      <p:ext uri="{BB962C8B-B14F-4D97-AF65-F5344CB8AC3E}">
        <p14:creationId xmlns:p14="http://schemas.microsoft.com/office/powerpoint/2010/main" val="24311625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solidFill>
                  <a:schemeClr val="bg1"/>
                </a:solidFill>
              </a:rPr>
              <a:t>ازهرگونه بحث ومجادله دراثبات غلط بودن هذیانات ,با بیماراجتناب کنید </a:t>
            </a:r>
          </a:p>
          <a:p>
            <a:r>
              <a:rPr lang="fa-IR" dirty="0" smtClean="0">
                <a:solidFill>
                  <a:schemeClr val="bg1"/>
                </a:solidFill>
              </a:rPr>
              <a:t>به هذیانات بیمارخوب گوش دهید </a:t>
            </a:r>
            <a:endParaRPr lang="fa-IR" dirty="0">
              <a:solidFill>
                <a:schemeClr val="bg1"/>
              </a:solidFill>
            </a:endParaRPr>
          </a:p>
        </p:txBody>
      </p:sp>
    </p:spTree>
    <p:extLst>
      <p:ext uri="{BB962C8B-B14F-4D97-AF65-F5344CB8AC3E}">
        <p14:creationId xmlns:p14="http://schemas.microsoft.com/office/powerpoint/2010/main" val="347295315"/>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solidFill>
                  <a:schemeClr val="bg1"/>
                </a:solidFill>
              </a:rPr>
              <a:t>مداخلات پرستاری درسوظن  </a:t>
            </a:r>
            <a:endParaRPr lang="fa-IR" sz="3600" dirty="0">
              <a:solidFill>
                <a:schemeClr val="bg1"/>
              </a:solidFill>
            </a:endParaRPr>
          </a:p>
        </p:txBody>
      </p:sp>
      <p:sp>
        <p:nvSpPr>
          <p:cNvPr id="3" name="Content Placeholder 2"/>
          <p:cNvSpPr>
            <a:spLocks noGrp="1"/>
          </p:cNvSpPr>
          <p:nvPr>
            <p:ph sz="half" idx="1"/>
          </p:nvPr>
        </p:nvSpPr>
        <p:spPr/>
        <p:txBody>
          <a:bodyPr/>
          <a:lstStyle/>
          <a:p>
            <a:endParaRPr lang="fa-IR" dirty="0"/>
          </a:p>
        </p:txBody>
      </p:sp>
      <p:sp>
        <p:nvSpPr>
          <p:cNvPr id="4" name="Content Placeholder 3"/>
          <p:cNvSpPr>
            <a:spLocks noGrp="1"/>
          </p:cNvSpPr>
          <p:nvPr>
            <p:ph sz="half" idx="2"/>
          </p:nvPr>
        </p:nvSpPr>
        <p:spPr>
          <a:xfrm>
            <a:off x="4648200" y="1600200"/>
            <a:ext cx="4038600" cy="5141168"/>
          </a:xfrm>
        </p:spPr>
        <p:txBody>
          <a:bodyPr>
            <a:noAutofit/>
          </a:bodyPr>
          <a:lstStyle/>
          <a:p>
            <a:r>
              <a:rPr lang="fa-IR" sz="3200" dirty="0" smtClean="0">
                <a:solidFill>
                  <a:schemeClr val="bg1"/>
                </a:solidFill>
              </a:rPr>
              <a:t>علی رغم طرد شدن ازجانب وی به اوعلاقه نشان دهید  </a:t>
            </a:r>
          </a:p>
          <a:p>
            <a:r>
              <a:rPr lang="fa-IR" sz="3200" dirty="0" smtClean="0">
                <a:solidFill>
                  <a:schemeClr val="bg1"/>
                </a:solidFill>
              </a:rPr>
              <a:t>هرگزجلوی بیماربا کسی درگوشی یا آرام صحبت نکنید </a:t>
            </a:r>
          </a:p>
          <a:p>
            <a:r>
              <a:rPr lang="fa-IR" sz="3200" dirty="0" smtClean="0">
                <a:solidFill>
                  <a:schemeClr val="bg1"/>
                </a:solidFill>
              </a:rPr>
              <a:t>مواظب رفتار غیرکلامی نظیرنگاه کردن ,خندیدن ,فاصله  وحرکات بدن وچهره خود باشید </a:t>
            </a:r>
            <a:endParaRPr lang="fa-IR" sz="3200" dirty="0">
              <a:solidFill>
                <a:schemeClr val="bg1"/>
              </a:solidFill>
            </a:endParaRPr>
          </a:p>
        </p:txBody>
      </p:sp>
    </p:spTree>
    <p:extLst>
      <p:ext uri="{BB962C8B-B14F-4D97-AF65-F5344CB8AC3E}">
        <p14:creationId xmlns:p14="http://schemas.microsoft.com/office/powerpoint/2010/main" val="1924398155"/>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half" idx="1"/>
          </p:nvPr>
        </p:nvSpPr>
        <p:spPr/>
        <p:txBody>
          <a:bodyPr>
            <a:normAutofit/>
          </a:bodyPr>
          <a:lstStyle/>
          <a:p>
            <a:pPr marL="0" indent="0">
              <a:buNone/>
            </a:pPr>
            <a:r>
              <a:rPr lang="fa-IR" sz="3200" dirty="0" smtClean="0">
                <a:solidFill>
                  <a:schemeClr val="bg1"/>
                </a:solidFill>
              </a:rPr>
              <a:t>-اجتناب از هرگونه مخفی کاری  </a:t>
            </a:r>
          </a:p>
          <a:p>
            <a:pPr marL="0" indent="0">
              <a:buNone/>
            </a:pPr>
            <a:r>
              <a:rPr lang="fa-IR" sz="3200" dirty="0">
                <a:solidFill>
                  <a:schemeClr val="bg1"/>
                </a:solidFill>
              </a:rPr>
              <a:t>-</a:t>
            </a:r>
            <a:r>
              <a:rPr lang="fa-IR" sz="3200" dirty="0" smtClean="0">
                <a:solidFill>
                  <a:schemeClr val="bg1"/>
                </a:solidFill>
              </a:rPr>
              <a:t>اجتناب از سرزنش ومسخره وتوهین به بیمار </a:t>
            </a:r>
            <a:endParaRPr lang="fa-IR" sz="3200" dirty="0">
              <a:solidFill>
                <a:schemeClr val="bg1"/>
              </a:solidFill>
            </a:endParaRPr>
          </a:p>
        </p:txBody>
      </p:sp>
      <p:sp>
        <p:nvSpPr>
          <p:cNvPr id="4" name="Content Placeholder 3"/>
          <p:cNvSpPr>
            <a:spLocks noGrp="1"/>
          </p:cNvSpPr>
          <p:nvPr>
            <p:ph sz="half" idx="2"/>
          </p:nvPr>
        </p:nvSpPr>
        <p:spPr/>
        <p:txBody>
          <a:bodyPr/>
          <a:lstStyle/>
          <a:p>
            <a:endParaRPr lang="fa-IR" dirty="0"/>
          </a:p>
        </p:txBody>
      </p:sp>
    </p:spTree>
    <p:extLst>
      <p:ext uri="{BB962C8B-B14F-4D97-AF65-F5344CB8AC3E}">
        <p14:creationId xmlns:p14="http://schemas.microsoft.com/office/powerpoint/2010/main" val="3554614398"/>
      </p:ext>
    </p:extLst>
  </p:cSld>
  <p:clrMapOvr>
    <a:masterClrMapping/>
  </p:clrMapOvr>
  <p:transition spd="slow">
    <p:randomBar dir="ver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smtClean="0">
                <a:solidFill>
                  <a:schemeClr val="bg1"/>
                </a:solidFill>
              </a:rPr>
              <a:t>تفاوت نوروزبا سایکوزچیست؟</a:t>
            </a:r>
            <a:endParaRPr lang="fa-IR" sz="4000" dirty="0">
              <a:solidFill>
                <a:schemeClr val="bg1"/>
              </a:solidFill>
            </a:endParaRPr>
          </a:p>
        </p:txBody>
      </p:sp>
    </p:spTree>
    <p:extLst>
      <p:ext uri="{BB962C8B-B14F-4D97-AF65-F5344CB8AC3E}">
        <p14:creationId xmlns:p14="http://schemas.microsoft.com/office/powerpoint/2010/main" val="396605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342900" lvl="0" indent="-342900" fontAlgn="base">
              <a:spcBef>
                <a:spcPct val="20000"/>
              </a:spcBef>
              <a:spcAft>
                <a:spcPct val="0"/>
              </a:spcAft>
            </a:pPr>
            <a:r>
              <a:rPr lang="fa-IR" sz="3200" kern="0" dirty="0">
                <a:solidFill>
                  <a:prstClr val="white"/>
                </a:solidFill>
                <a:latin typeface="Tahoma"/>
                <a:ea typeface="+mn-ea"/>
                <a:cs typeface="Arial"/>
              </a:rPr>
              <a:t>تفاوت نوروز و سایکوزبر درجه آگاهی شخص از حالت خود مبتنی است.</a:t>
            </a:r>
            <a:br>
              <a:rPr lang="fa-IR" sz="3200" kern="0" dirty="0">
                <a:solidFill>
                  <a:prstClr val="white"/>
                </a:solidFill>
                <a:latin typeface="Tahoma"/>
                <a:ea typeface="+mn-ea"/>
                <a:cs typeface="Arial"/>
              </a:rPr>
            </a:br>
            <a:r>
              <a:rPr lang="fa-IR" sz="3200" kern="0" dirty="0">
                <a:solidFill>
                  <a:prstClr val="white"/>
                </a:solidFill>
                <a:latin typeface="Tahoma"/>
                <a:ea typeface="+mn-ea"/>
                <a:cs typeface="Arial"/>
              </a:rPr>
              <a:t>مثلا اگر کسی توهم دارد و شیطان را در جلوی خود میبیند و اگر بداند توهم او پوچ و بی اساس است نوروتیک خواهد بود اما اگر خیال کند که واقعا شیطان را میبیند سایکوتیک به حساب خواهد آمد.</a:t>
            </a:r>
            <a:endParaRPr lang="fa-IR" sz="3200" dirty="0"/>
          </a:p>
        </p:txBody>
      </p:sp>
    </p:spTree>
    <p:extLst>
      <p:ext uri="{BB962C8B-B14F-4D97-AF65-F5344CB8AC3E}">
        <p14:creationId xmlns:p14="http://schemas.microsoft.com/office/powerpoint/2010/main" val="4111598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pPr marL="342900" lvl="0" indent="-342900">
              <a:buFont typeface="Arial" pitchFamily="34" charset="0"/>
              <a:buChar char="•"/>
            </a:pPr>
            <a:r>
              <a:rPr lang="fa-IR" sz="3200" b="1" kern="0" dirty="0">
                <a:solidFill>
                  <a:prstClr val="white"/>
                </a:solidFill>
                <a:latin typeface="Arial"/>
              </a:rPr>
              <a:t>.نوروزها بر خلاف پسیکوزها رابطه شان را با واقعیت از دست نداده اندواز بیماری ومشکل خود به خوبی آگاه هستند.</a:t>
            </a:r>
          </a:p>
          <a:p>
            <a:endParaRPr lang="fa-IR" dirty="0"/>
          </a:p>
        </p:txBody>
      </p:sp>
    </p:spTree>
    <p:extLst>
      <p:ext uri="{BB962C8B-B14F-4D97-AF65-F5344CB8AC3E}">
        <p14:creationId xmlns:p14="http://schemas.microsoft.com/office/powerpoint/2010/main" val="1185737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fontAlgn="base">
              <a:lnSpc>
                <a:spcPct val="80000"/>
              </a:lnSpc>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احساس درد در نقاط مختلف بدن از جمله سر وگردن ،دست وپا ،شكم ،كمرواندامها دارد</a:t>
            </a:r>
          </a:p>
          <a:p>
            <a:pPr lvl="0" fontAlgn="base">
              <a:lnSpc>
                <a:spcPct val="80000"/>
              </a:lnSpc>
              <a:spcAft>
                <a:spcPct val="0"/>
              </a:spcAft>
              <a:buClr>
                <a:srgbClr val="FFCC00"/>
              </a:buClr>
              <a:buSzPct val="70000"/>
              <a:buFont typeface="Wingdings" pitchFamily="2" charset="2"/>
              <a:buChar char="n"/>
              <a:defRPr/>
            </a:pPr>
            <a:endParaRPr lang="fa-IR" b="1" kern="0" dirty="0">
              <a:solidFill>
                <a:srgbClr val="FFFFFF"/>
              </a:solidFill>
              <a:effectLst>
                <a:outerShdw blurRad="38100" dist="38100" dir="2700000" algn="tl">
                  <a:srgbClr val="000000"/>
                </a:outerShdw>
              </a:effectLst>
              <a:latin typeface="Garamond"/>
            </a:endParaRPr>
          </a:p>
          <a:p>
            <a:pPr lvl="0" fontAlgn="base">
              <a:lnSpc>
                <a:spcPct val="80000"/>
              </a:lnSpc>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احساس بي اشتهايي ،افسردگي و همچنين وسواس دارد</a:t>
            </a:r>
            <a:endParaRPr lang="en-US" b="1" kern="0" dirty="0">
              <a:solidFill>
                <a:srgbClr val="FFFFFF"/>
              </a:solidFill>
              <a:effectLst>
                <a:outerShdw blurRad="38100" dist="38100" dir="2700000" algn="tl">
                  <a:srgbClr val="000000"/>
                </a:outerShdw>
              </a:effectLst>
              <a:latin typeface="Garamond"/>
              <a:cs typeface="Arial"/>
            </a:endParaRPr>
          </a:p>
          <a:p>
            <a:pPr lvl="0" fontAlgn="base">
              <a:spcAft>
                <a:spcPct val="0"/>
              </a:spcAft>
              <a:buClr>
                <a:srgbClr val="FFCC00"/>
              </a:buClr>
              <a:buSzPct val="70000"/>
              <a:buFont typeface="Wingdings" pitchFamily="2" charset="2"/>
              <a:buChar char="n"/>
              <a:defRPr/>
            </a:pPr>
            <a:r>
              <a:rPr lang="fa-IR" b="1" kern="0" dirty="0">
                <a:solidFill>
                  <a:srgbClr val="FFFFFF"/>
                </a:solidFill>
                <a:effectLst>
                  <a:outerShdw blurRad="38100" dist="38100" dir="2700000" algn="tl">
                    <a:srgbClr val="000000"/>
                  </a:outerShdw>
                </a:effectLst>
                <a:latin typeface="Garamond"/>
              </a:rPr>
              <a:t>اين علائم با كم و زياد شدن فشارها و مشكلات زندگي كم و زياد مي شود و گاه ماهها و سالها ادامه پيدا مي كند </a:t>
            </a:r>
          </a:p>
          <a:p>
            <a:endParaRPr lang="fa-IR" dirty="0"/>
          </a:p>
        </p:txBody>
      </p:sp>
    </p:spTree>
    <p:extLst>
      <p:ext uri="{BB962C8B-B14F-4D97-AF65-F5344CB8AC3E}">
        <p14:creationId xmlns:p14="http://schemas.microsoft.com/office/powerpoint/2010/main" val="163366271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r>
              <a:rPr lang="fa-IR" b="1" kern="0" dirty="0">
                <a:solidFill>
                  <a:schemeClr val="bg1"/>
                </a:solidFill>
                <a:latin typeface="Arial"/>
              </a:rPr>
              <a:t>.نوروزها بر خلاف پسیکوزها رابطه شان را با واقعیت از دست نداده اندواز بیماری ومشکل خود به خوبی آگاه هستند.</a:t>
            </a:r>
          </a:p>
          <a:p>
            <a:endParaRPr lang="fa-IR" dirty="0"/>
          </a:p>
        </p:txBody>
      </p:sp>
    </p:spTree>
    <p:extLst>
      <p:ext uri="{BB962C8B-B14F-4D97-AF65-F5344CB8AC3E}">
        <p14:creationId xmlns:p14="http://schemas.microsoft.com/office/powerpoint/2010/main" val="30036600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prstClr val="white"/>
                </a:solidFill>
              </a:rPr>
              <a:t>Refrence</a:t>
            </a:r>
            <a:endParaRPr lang="fa-IR" dirty="0"/>
          </a:p>
        </p:txBody>
      </p:sp>
      <p:sp>
        <p:nvSpPr>
          <p:cNvPr id="3" name="Content Placeholder 2"/>
          <p:cNvSpPr>
            <a:spLocks noGrp="1"/>
          </p:cNvSpPr>
          <p:nvPr>
            <p:ph idx="1"/>
          </p:nvPr>
        </p:nvSpPr>
        <p:spPr/>
        <p:txBody>
          <a:bodyPr/>
          <a:lstStyle/>
          <a:p>
            <a:pPr marL="0" lvl="0" indent="0" algn="l">
              <a:buNone/>
            </a:pPr>
            <a:r>
              <a:rPr lang="en-US" dirty="0">
                <a:solidFill>
                  <a:prstClr val="white"/>
                </a:solidFill>
              </a:rPr>
              <a:t>1.Textbook of medical –Surgical </a:t>
            </a:r>
            <a:r>
              <a:rPr lang="en-US" dirty="0" err="1">
                <a:solidFill>
                  <a:prstClr val="white"/>
                </a:solidFill>
              </a:rPr>
              <a:t>Nersing</a:t>
            </a:r>
            <a:r>
              <a:rPr lang="en-US" dirty="0">
                <a:solidFill>
                  <a:prstClr val="white"/>
                </a:solidFill>
              </a:rPr>
              <a:t> </a:t>
            </a:r>
          </a:p>
          <a:p>
            <a:endParaRPr lang="fa-IR" dirty="0"/>
          </a:p>
        </p:txBody>
      </p:sp>
    </p:spTree>
    <p:extLst>
      <p:ext uri="{BB962C8B-B14F-4D97-AF65-F5344CB8AC3E}">
        <p14:creationId xmlns:p14="http://schemas.microsoft.com/office/powerpoint/2010/main" val="306355145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2"/>
          <a:lstStyle/>
          <a:p>
            <a:pPr lvl="0" algn="r" fontAlgn="base">
              <a:spcAft>
                <a:spcPct val="0"/>
              </a:spcAft>
              <a:defRPr/>
            </a:pPr>
            <a:r>
              <a:rPr lang="fa-IR" sz="2400" dirty="0">
                <a:solidFill>
                  <a:schemeClr val="bg1"/>
                </a:solidFill>
                <a:latin typeface="Arial" pitchFamily="34" charset="0"/>
                <a:ea typeface="+mn-ea"/>
                <a:cs typeface="2  Koodak" pitchFamily="2" charset="-78"/>
              </a:rPr>
              <a:t>غیر ممکنه بارونی از شادی و مهربونی رو برای کسی بفرستی و حداقل چند قطره از اون دستهای </a:t>
            </a:r>
            <a:r>
              <a:rPr lang="fa-IR" sz="2400" dirty="0" smtClean="0">
                <a:solidFill>
                  <a:schemeClr val="bg1"/>
                </a:solidFill>
                <a:latin typeface="Arial" pitchFamily="34" charset="0"/>
                <a:ea typeface="+mn-ea"/>
                <a:cs typeface="2  Koodak" pitchFamily="2" charset="-78"/>
              </a:rPr>
              <a:t>خودت </a:t>
            </a:r>
            <a:r>
              <a:rPr lang="fa-IR" sz="2400" dirty="0">
                <a:solidFill>
                  <a:schemeClr val="bg1"/>
                </a:solidFill>
                <a:latin typeface="Arial" pitchFamily="34" charset="0"/>
                <a:ea typeface="+mn-ea"/>
                <a:cs typeface="2  Koodak" pitchFamily="2" charset="-78"/>
              </a:rPr>
              <a:t>رو </a:t>
            </a:r>
            <a:r>
              <a:rPr lang="fa-IR" sz="2400" dirty="0" smtClean="0">
                <a:solidFill>
                  <a:schemeClr val="bg1"/>
                </a:solidFill>
                <a:latin typeface="Arial" pitchFamily="34" charset="0"/>
                <a:ea typeface="+mn-ea"/>
                <a:cs typeface="2  Koodak" pitchFamily="2" charset="-78"/>
              </a:rPr>
              <a:t>خیس</a:t>
            </a:r>
            <a:br>
              <a:rPr lang="fa-IR" sz="2400" dirty="0" smtClean="0">
                <a:solidFill>
                  <a:schemeClr val="bg1"/>
                </a:solidFill>
                <a:latin typeface="Arial" pitchFamily="34" charset="0"/>
                <a:ea typeface="+mn-ea"/>
                <a:cs typeface="2  Koodak" pitchFamily="2" charset="-78"/>
              </a:rPr>
            </a:br>
            <a:r>
              <a:rPr lang="fa-IR" sz="2400" dirty="0">
                <a:solidFill>
                  <a:schemeClr val="bg1"/>
                </a:solidFill>
                <a:latin typeface="Arial" pitchFamily="34" charset="0"/>
                <a:ea typeface="+mn-ea"/>
                <a:cs typeface="2  Koodak" pitchFamily="2" charset="-78"/>
              </a:rPr>
              <a:t/>
            </a:r>
            <a:br>
              <a:rPr lang="fa-IR" sz="2400" dirty="0">
                <a:solidFill>
                  <a:schemeClr val="bg1"/>
                </a:solidFill>
                <a:latin typeface="Arial" pitchFamily="34" charset="0"/>
                <a:ea typeface="+mn-ea"/>
                <a:cs typeface="2  Koodak" pitchFamily="2" charset="-78"/>
              </a:rPr>
            </a:br>
            <a:r>
              <a:rPr lang="fa-IR" sz="2400" dirty="0" smtClean="0">
                <a:solidFill>
                  <a:schemeClr val="bg1"/>
                </a:solidFill>
                <a:latin typeface="Arial" pitchFamily="34" charset="0"/>
                <a:ea typeface="+mn-ea"/>
                <a:cs typeface="2  Koodak" pitchFamily="2" charset="-78"/>
              </a:rPr>
              <a:t/>
            </a:r>
            <a:br>
              <a:rPr lang="fa-IR" sz="2400" dirty="0" smtClean="0">
                <a:solidFill>
                  <a:schemeClr val="bg1"/>
                </a:solidFill>
                <a:latin typeface="Arial" pitchFamily="34" charset="0"/>
                <a:ea typeface="+mn-ea"/>
                <a:cs typeface="2  Koodak" pitchFamily="2" charset="-78"/>
              </a:rPr>
            </a:br>
            <a:endParaRPr lang="fa-IR" sz="2400" dirty="0">
              <a:solidFill>
                <a:schemeClr val="bg1"/>
              </a:solidFill>
              <a:latin typeface="Arial" pitchFamily="34" charset="0"/>
              <a:ea typeface="+mn-ea"/>
              <a:cs typeface="2  Koodak" pitchFamily="2" charset="-78"/>
            </a:endParaRPr>
          </a:p>
        </p:txBody>
      </p:sp>
      <p:sp>
        <p:nvSpPr>
          <p:cNvPr id="3" name="Rectangle 2"/>
          <p:cNvSpPr/>
          <p:nvPr/>
        </p:nvSpPr>
        <p:spPr>
          <a:xfrm>
            <a:off x="1" y="4797152"/>
            <a:ext cx="3983670" cy="1569660"/>
          </a:xfrm>
          <a:prstGeom prst="rect">
            <a:avLst/>
          </a:prstGeom>
        </p:spPr>
        <p:txBody>
          <a:bodyPr wrap="square">
            <a:spAutoFit/>
          </a:bodyPr>
          <a:lstStyle/>
          <a:p>
            <a:r>
              <a:rPr lang="en-US" sz="9600" dirty="0" smtClean="0">
                <a:solidFill>
                  <a:schemeClr val="bg1"/>
                </a:solidFill>
                <a:latin typeface="Vladimir Script" pitchFamily="66" charset="0"/>
              </a:rPr>
              <a:t>The End </a:t>
            </a:r>
            <a:endParaRPr lang="fa-IR" dirty="0">
              <a:solidFill>
                <a:schemeClr val="bg1"/>
              </a:solidFill>
            </a:endParaRPr>
          </a:p>
        </p:txBody>
      </p:sp>
      <p:sp>
        <p:nvSpPr>
          <p:cNvPr id="4" name="Rectangle 3"/>
          <p:cNvSpPr/>
          <p:nvPr/>
        </p:nvSpPr>
        <p:spPr>
          <a:xfrm>
            <a:off x="3851921" y="2996952"/>
            <a:ext cx="741212" cy="461665"/>
          </a:xfrm>
          <a:prstGeom prst="rect">
            <a:avLst/>
          </a:prstGeom>
        </p:spPr>
        <p:txBody>
          <a:bodyPr wrap="square">
            <a:spAutoFit/>
          </a:bodyPr>
          <a:lstStyle/>
          <a:p>
            <a:r>
              <a:rPr lang="fa-IR" sz="2400" dirty="0">
                <a:solidFill>
                  <a:prstClr val="white"/>
                </a:solidFill>
              </a:rPr>
              <a:t>نکنه</a:t>
            </a:r>
            <a:endParaRPr lang="fa-IR" dirty="0"/>
          </a:p>
        </p:txBody>
      </p:sp>
    </p:spTree>
    <p:extLst>
      <p:ext uri="{BB962C8B-B14F-4D97-AF65-F5344CB8AC3E}">
        <p14:creationId xmlns:p14="http://schemas.microsoft.com/office/powerpoint/2010/main" val="1120394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Refrence</a:t>
            </a:r>
            <a:endParaRPr lang="fa-IR" dirty="0">
              <a:solidFill>
                <a:schemeClr val="bg1"/>
              </a:solidFill>
            </a:endParaRPr>
          </a:p>
        </p:txBody>
      </p:sp>
      <p:sp>
        <p:nvSpPr>
          <p:cNvPr id="3" name="Content Placeholder 2"/>
          <p:cNvSpPr>
            <a:spLocks noGrp="1"/>
          </p:cNvSpPr>
          <p:nvPr>
            <p:ph idx="1"/>
          </p:nvPr>
        </p:nvSpPr>
        <p:spPr/>
        <p:txBody>
          <a:bodyPr/>
          <a:lstStyle/>
          <a:p>
            <a:pPr marL="0" indent="0" algn="l">
              <a:buNone/>
            </a:pPr>
            <a:r>
              <a:rPr lang="en-US" dirty="0" smtClean="0">
                <a:solidFill>
                  <a:schemeClr val="bg1"/>
                </a:solidFill>
              </a:rPr>
              <a:t>1.Textbook of medical –Surgical </a:t>
            </a:r>
            <a:r>
              <a:rPr lang="en-US" dirty="0" err="1" smtClean="0">
                <a:solidFill>
                  <a:schemeClr val="bg1"/>
                </a:solidFill>
              </a:rPr>
              <a:t>Nersing</a:t>
            </a:r>
            <a:r>
              <a:rPr lang="en-US" dirty="0" smtClean="0">
                <a:solidFill>
                  <a:schemeClr val="bg1"/>
                </a:solidFill>
              </a:rPr>
              <a:t> </a:t>
            </a:r>
          </a:p>
          <a:p>
            <a:pPr marL="0" indent="0" algn="l">
              <a:buNone/>
            </a:pPr>
            <a:r>
              <a:rPr lang="en-US" dirty="0" smtClean="0">
                <a:solidFill>
                  <a:schemeClr val="bg1"/>
                </a:solidFill>
              </a:rPr>
              <a:t>2.</a:t>
            </a:r>
            <a:endParaRPr lang="fa-IR" dirty="0">
              <a:solidFill>
                <a:schemeClr val="bg1"/>
              </a:solidFill>
            </a:endParaRPr>
          </a:p>
        </p:txBody>
      </p:sp>
    </p:spTree>
    <p:extLst>
      <p:ext uri="{BB962C8B-B14F-4D97-AF65-F5344CB8AC3E}">
        <p14:creationId xmlns:p14="http://schemas.microsoft.com/office/powerpoint/2010/main" val="2231791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2891</Words>
  <Application>Microsoft Office PowerPoint</Application>
  <PresentationFormat>On-screen Show (4:3)</PresentationFormat>
  <Paragraphs>293</Paragraphs>
  <Slides>93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93</vt:i4>
      </vt:variant>
    </vt:vector>
  </HeadingPairs>
  <TitlesOfParts>
    <vt:vector size="103" baseType="lpstr">
      <vt:lpstr>Tahoma</vt:lpstr>
      <vt:lpstr>Garamond</vt:lpstr>
      <vt:lpstr>B Jadid</vt:lpstr>
      <vt:lpstr>Calibri</vt:lpstr>
      <vt:lpstr>Arial</vt:lpstr>
      <vt:lpstr>Vladimir Script</vt:lpstr>
      <vt:lpstr>Wingdings</vt:lpstr>
      <vt:lpstr>Times New Roman</vt:lpstr>
      <vt:lpstr>2  Koodak</vt:lpstr>
      <vt:lpstr>Office Theme</vt:lpstr>
      <vt:lpstr>Psychiatric emergency       </vt:lpstr>
      <vt:lpstr>تقسیم بندی بیماریهای روانی از نظر شدت و ضعف</vt:lpstr>
      <vt:lpstr>نوروزها</vt:lpstr>
      <vt:lpstr>PowerPoint Presentation</vt:lpstr>
      <vt:lpstr>PowerPoint Presentation</vt:lpstr>
      <vt:lpstr>جنبه های مشترک نوروز</vt:lpstr>
      <vt:lpstr>PowerPoint Presentation</vt:lpstr>
      <vt:lpstr>نحوه شناسايي بيماران خفيف رواني</vt:lpstr>
      <vt:lpstr>PowerPoint Presentation</vt:lpstr>
      <vt:lpstr>نوروزهای مهم </vt:lpstr>
      <vt:lpstr>Astenia</vt:lpstr>
      <vt:lpstr>Neuroasteny</vt:lpstr>
      <vt:lpstr>Anixety</vt:lpstr>
      <vt:lpstr>                                                     Obsession</vt:lpstr>
      <vt:lpstr>Phobia</vt:lpstr>
      <vt:lpstr>PowerPoint Presentation</vt:lpstr>
      <vt:lpstr>PowerPoint Presentation</vt:lpstr>
      <vt:lpstr>Paranoia</vt:lpstr>
      <vt:lpstr>Treatment</vt:lpstr>
      <vt:lpstr>PowerPoint Presentation</vt:lpstr>
      <vt:lpstr>فلوکستین یکی از جدید ترین داروهای ضد وسواس نیزمی باشد . </vt:lpstr>
      <vt:lpstr>PowerPoint Presentation</vt:lpstr>
      <vt:lpstr>در برخورد با بيماران خفيف رواني موارد زير را رعايت كنيد: </vt:lpstr>
      <vt:lpstr>PowerPoint Presentation</vt:lpstr>
      <vt:lpstr>Psychos</vt:lpstr>
      <vt:lpstr>Pshychos</vt:lpstr>
      <vt:lpstr>PowerPoint Presentation</vt:lpstr>
      <vt:lpstr>نحوه شناسایی بیماران شدید روانی </vt:lpstr>
      <vt:lpstr>PowerPoint Presentation</vt:lpstr>
      <vt:lpstr>انواع پسیكوزها يا بيماري شديد رواني</vt:lpstr>
      <vt:lpstr>PowerPoint Presentation</vt:lpstr>
      <vt:lpstr>اسکیزوفرن</vt:lpstr>
      <vt:lpstr>PowerPoint Presentation</vt:lpstr>
      <vt:lpstr>اسکیزوفرن ؟؟سرطان اعصاب </vt:lpstr>
      <vt:lpstr>    </vt:lpstr>
      <vt:lpstr>روانی می باشد.</vt:lpstr>
      <vt:lpstr>هيچ آزمايشي براي تشخيص شيزوفرني وجود ندارد </vt:lpstr>
      <vt:lpstr>PowerPoint Presentation</vt:lpstr>
      <vt:lpstr>تست غربالگري براي آگاهي از وجود شيزوفرني  </vt:lpstr>
      <vt:lpstr>PowerPoint Presentation</vt:lpstr>
      <vt:lpstr>PowerPoint Presentation</vt:lpstr>
      <vt:lpstr>PowerPoint Presentation</vt:lpstr>
      <vt:lpstr>مهم ترین نشانه اسکیزوفرن چیست؟ </vt:lpstr>
      <vt:lpstr>انواع اسکیزوفرن </vt:lpstr>
      <vt:lpstr>دربین انواع اسکیزوفرن مشکل ترین نوع کدام است؟</vt:lpstr>
      <vt:lpstr>هبه فرنیک</vt:lpstr>
      <vt:lpstr>کاتاتونیک</vt:lpstr>
      <vt:lpstr>برای تشخیص کاتاتونیک باید حداقل 2موردازمواردزیروجودداشته باشد</vt:lpstr>
      <vt:lpstr>پارانوئید</vt:lpstr>
      <vt:lpstr>نامتمایز</vt:lpstr>
      <vt:lpstr>اختلال هذیانی </vt:lpstr>
      <vt:lpstr>در مواجه با اختلالات هذیانی مهم ترین اقدام پرستاری مواجه بیماربا واقعیت است </vt:lpstr>
      <vt:lpstr>اختلال پسیکوتیک گذرا</vt:lpstr>
      <vt:lpstr>اختلال اسکیزوفرنی فرم </vt:lpstr>
      <vt:lpstr>اختلال اسکیزوافکتیو</vt:lpstr>
      <vt:lpstr>اختلال پسیکوتیک مشترک</vt:lpstr>
      <vt:lpstr>پسیکوتیک ناشی ازبیماریهای طبی عمومی</vt:lpstr>
      <vt:lpstr>اختلالات پسیکوتیک ناشی ازمواد</vt:lpstr>
      <vt:lpstr>اختلال پسیکوتیک NOSطبقه بندی نشده</vt:lpstr>
      <vt:lpstr>PowerPoint Presentation</vt:lpstr>
      <vt:lpstr>دارو درمانی </vt:lpstr>
      <vt:lpstr>شوک درمانی </vt:lpstr>
      <vt:lpstr>PowerPoint Presentation</vt:lpstr>
      <vt:lpstr>PowerPoint Presentation</vt:lpstr>
      <vt:lpstr>     تاثیرسمنوووسنبل الطیب در اختلالات روانی </vt:lpstr>
      <vt:lpstr>سنبل الطیب</vt:lpstr>
      <vt:lpstr>PowerPoint Presentation</vt:lpstr>
      <vt:lpstr>خواص دارویی سنبل الطیب </vt:lpstr>
      <vt:lpstr>PowerPoint Presentation</vt:lpstr>
      <vt:lpstr>فوریت های روانپزشکی </vt:lpstr>
      <vt:lpstr>در برخورد با بيماران شديد رواني موارد زير را رعايت كنيد:</vt:lpstr>
      <vt:lpstr>PowerPoint Presentation</vt:lpstr>
      <vt:lpstr>PowerPoint Presentation</vt:lpstr>
      <vt:lpstr>مهم ترین فوریت روان پزشکی چه می باشد؟ </vt:lpstr>
      <vt:lpstr>عوامل خطرسازومهم خودکشی </vt:lpstr>
      <vt:lpstr>خودکشی باکمبودسروتونین رابطه نزدیکی دارد</vt:lpstr>
      <vt:lpstr>PowerPoint Presentation</vt:lpstr>
      <vt:lpstr>اقدامات</vt:lpstr>
      <vt:lpstr> رفتارهای غیرعادی</vt:lpstr>
      <vt:lpstr>اقدامات پرستاری دررفتار های غیرعادی</vt:lpstr>
      <vt:lpstr>PowerPoint Presentation</vt:lpstr>
      <vt:lpstr>PowerPoint Presentation</vt:lpstr>
      <vt:lpstr>هالوپریدول عضلانی مفیدترین درمان اورژانسی دربیماران تهاجمی می باشد.</vt:lpstr>
      <vt:lpstr>PowerPoint Presentation</vt:lpstr>
      <vt:lpstr>مداخلات پرستاری درسوظن  </vt:lpstr>
      <vt:lpstr>PowerPoint Presentation</vt:lpstr>
      <vt:lpstr>تفاوت نوروزبا سایکوزچیست؟</vt:lpstr>
      <vt:lpstr>تفاوت نوروز و سایکوزبر درجه آگاهی شخص از حالت خود مبتنی است. مثلا اگر کسی توهم دارد و شیطان را در جلوی خود میبیند و اگر بداند توهم او پوچ و بی اساس است نوروتیک خواهد بود اما اگر خیال کند که واقعا شیطان را میبیند سایکوتیک به حساب خواهد آمد.</vt:lpstr>
      <vt:lpstr>PowerPoint Presentation</vt:lpstr>
      <vt:lpstr>PowerPoint Presentation</vt:lpstr>
      <vt:lpstr>Refrence</vt:lpstr>
      <vt:lpstr>غیر ممکنه بارونی از شادی و مهربونی رو برای کسی بفرستی و حداقل چند قطره از اون دستهای خودت رو خیس   </vt:lpstr>
      <vt:lpstr>Refrence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dc:creator>
  <cp:lastModifiedBy>taban</cp:lastModifiedBy>
  <cp:revision>121</cp:revision>
  <dcterms:created xsi:type="dcterms:W3CDTF">2012-06-18T21:27:16Z</dcterms:created>
  <dcterms:modified xsi:type="dcterms:W3CDTF">2023-05-19T04:25:01Z</dcterms:modified>
</cp:coreProperties>
</file>