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7" r:id="rId2"/>
    <p:sldId id="301" r:id="rId3"/>
    <p:sldId id="256" r:id="rId4"/>
    <p:sldId id="257" r:id="rId5"/>
    <p:sldId id="283" r:id="rId6"/>
    <p:sldId id="300" r:id="rId7"/>
    <p:sldId id="258" r:id="rId8"/>
    <p:sldId id="259" r:id="rId9"/>
    <p:sldId id="261" r:id="rId10"/>
    <p:sldId id="295" r:id="rId11"/>
    <p:sldId id="296" r:id="rId12"/>
    <p:sldId id="262" r:id="rId13"/>
    <p:sldId id="260" r:id="rId14"/>
    <p:sldId id="263" r:id="rId15"/>
    <p:sldId id="284" r:id="rId16"/>
    <p:sldId id="285" r:id="rId17"/>
    <p:sldId id="286" r:id="rId18"/>
    <p:sldId id="289" r:id="rId19"/>
    <p:sldId id="290" r:id="rId20"/>
    <p:sldId id="291" r:id="rId21"/>
    <p:sldId id="265" r:id="rId22"/>
    <p:sldId id="266" r:id="rId23"/>
    <p:sldId id="302" r:id="rId24"/>
    <p:sldId id="294" r:id="rId25"/>
    <p:sldId id="267" r:id="rId26"/>
    <p:sldId id="292" r:id="rId27"/>
    <p:sldId id="293" r:id="rId28"/>
    <p:sldId id="268" r:id="rId29"/>
    <p:sldId id="297" r:id="rId30"/>
    <p:sldId id="304" r:id="rId31"/>
    <p:sldId id="299" r:id="rId32"/>
    <p:sldId id="303" r:id="rId33"/>
  </p:sldIdLst>
  <p:sldSz cx="9144000" cy="6858000" type="screen4x3"/>
  <p:notesSz cx="6781800"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09" autoAdjust="0"/>
  </p:normalViewPr>
  <p:slideViewPr>
    <p:cSldViewPr>
      <p:cViewPr varScale="1">
        <p:scale>
          <a:sx n="53" d="100"/>
          <a:sy n="53" d="100"/>
        </p:scale>
        <p:origin x="-340" y="-80"/>
      </p:cViewPr>
      <p:guideLst>
        <p:guide orient="horz" pos="2160"/>
        <p:guide pos="2880"/>
      </p:guideLst>
    </p:cSldViewPr>
  </p:slideViewPr>
  <p:outlineViewPr>
    <p:cViewPr>
      <p:scale>
        <a:sx n="33" d="100"/>
        <a:sy n="33" d="100"/>
      </p:scale>
      <p:origin x="54"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D932D95-A28D-4C7C-A709-FB99E4A1D121}"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D932D95-A28D-4C7C-A709-FB99E4A1D121}"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D932D95-A28D-4C7C-A709-FB99E4A1D121}"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932D95-A28D-4C7C-A709-FB99E4A1D1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8049724-A3EF-48FD-8EA1-0376C955D436}" type="datetimeFigureOut">
              <a:rPr lang="en-US" smtClean="0"/>
              <a:pPr/>
              <a:t>12/30/2013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D932D95-A28D-4C7C-A709-FB99E4A1D121}"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8049724-A3EF-48FD-8EA1-0376C955D436}" type="datetimeFigureOut">
              <a:rPr lang="en-US" smtClean="0"/>
              <a:pPr/>
              <a:t>12/30/2013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D932D95-A28D-4C7C-A709-FB99E4A1D121}"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imgres?imgurl=http://www.amosbat.com/uploadfiles/s_admin_150_41.jpg&amp;imgrefurl=http://www.amosbat.com/SN71.aspx&amp;usg=__oBDlmb-ACcZEz1GAlsWku8dsU80=&amp;h=150&amp;w=150&amp;sz=4&amp;hl=en&amp;start=62&amp;zoom=1&amp;tbnid=uVNjv3UpqbAHdM:&amp;tbnh=96&amp;tbnw=96&amp;ei=hkkwUq6GIobBiQef34HwCA&amp;prev=/search?q=%D8%AF%D8%A7%D8%B1%D9%88+%D8%AF%D8%B1+%D8%B9%D9%81%D9%88%D9%86%D8%AA+%D8%A7%D8%AF%D8%B1%D8%A7%D8%B1%D9%8A+%D8%AF%D8%B1+%D8%A7%D8%B7%D9%81%D8%A7%D9%84&amp;start=60&amp;sa=N&amp;hl=en&amp;biw=967&amp;bih=528&amp;site=imghp&amp;tbm=isch&amp;itbs=1&amp;sa=X&amp;ved=0CC8QrQMwATg8"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m/imgres?imgurl=http://img1.tebyan.net/big/1383/06/543524524782051366379492161756537206190.jpg&amp;imgrefurl=http://www.tebyan.net/nutrition_health/diseases/children/2004/9/7/8226.html&amp;usg=___9o6NaPfrn1VbUjteeD7ildT-pk=&amp;h=250&amp;w=167&amp;sz=9&amp;hl=en&amp;start=27&amp;zoom=1&amp;tbnid=4w6qRptapPZ35M:&amp;tbnh=111&amp;tbnw=74&amp;ei=O0gwUt3BK4qZiQfW0YGwAg&amp;prev=/search?q=%D8%AF%D8%A7%D8%B1%D9%88+%D8%AF%D8%B1+%D8%B9%D9%81%D9%88%D9%86%D8%AA+%D8%A7%D8%AF%D8%B1%D8%A7%D8%B1%D9%8A+%D8%AF%D8%B1+%D8%A7%D8%B7%D9%81%D8%A7%D9%84&amp;start=20&amp;sa=N&amp;hl=en&amp;biw=967&amp;bih=528&amp;site=imghp&amp;tbm=isch&amp;itbs=1&amp;sa=X&amp;ved=0CDkQrQMwBjg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imgres?imgurl=http://q1fqha.blu.livefilestore.com/y1px0IchHyMfLMca4KTtqEKTTdtVdU6j7mfBPfT1TGxT2SPJdndQTg2q2KMxlUkFkBF_vH9Gv3vDGoPaeK2MsO0L6o9oSylEH02/antibiotic.jpg&amp;imgrefurl=http://payamlab.blogfa.com/8902.aspx&amp;usg=__sKA5AXg_p0gbZboPkurdesqc7a0=&amp;h=400&amp;w=550&amp;sz=20&amp;hl=en&amp;start=24&amp;zoom=1&amp;tbnid=apD0JreNu7qTgM:&amp;tbnh=97&amp;tbnw=133&amp;ei=zEEwUonZG6nqiAeFk4GYCw&amp;prev=/search?q=uti%D8%AF%D8%B1+%DA%A9%D9%88%D8%AF%DA%A9%D8%A7%D9%86&amp;start=20&amp;um=1&amp;sa=N&amp;biw=967&amp;bih=528&amp;hl=en&amp;tbm=isch&amp;um=1&amp;itbs=1&amp;sa=X&amp;ved=0CDMQrQMwAzg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google.com/imgres?imgurl=http://images.seemorgh.com/iContent2/Files/66657.jpg&amp;imgrefurl=http://www.seemorgh.com/health/2623/65823.html&amp;usg=__kSeW9mMiVvIDKQ3o0o6APESnHvA=&amp;h=198&amp;w=300&amp;sz=14&amp;hl=en&amp;start=19&amp;zoom=1&amp;tbnid=vPdRCU9if9XcSM:&amp;tbnh=77&amp;tbnw=116&amp;ei=ikcwUsKpJuSXiAfD-ICYCg&amp;prev=/search?q=%D8%AF%D8%A7%D8%B1%D9%88+%D8%AF%D8%B1+%D8%B9%D9%81%D9%88%D9%86%D8%AA+%D8%A7%D8%AF%D8%B1%D8%A7%D8%B1%D9%8A+%D8%AF%D8%B1+%D8%A7%D8%B7%D9%81%D8%A7%D9%84&amp;hl=en&amp;biw=967&amp;bih=528&amp;site=imghp&amp;tbm=isch&amp;itbs=1&amp;sa=X&amp;ved=0CFMQrQMwE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hyperlink" Target="http://www.loghme.com/Image/News/2012/9/1549_634826871455002344_l.jp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imgres?imgurl=http://upload.wikimedia.org/wikipedia/commons/thumb/c/c4/Pyuria.JPG/230px-Pyuria.JPG&amp;imgrefurl=http://fa.wikipedia.org/wiki/%D8%B9%D9%81%D9%88%D9%86%D8%AA_%D8%A7%D8%AF%D8%B1%D8%A7%D8%B1%DB%8C&amp;usg=__2Cs2up2zal7A-waC-kihOoaNREE=&amp;h=192&amp;w=230&amp;sz=10&amp;hl=en&amp;start=6&amp;zoom=1&amp;tbnid=klstNfJpz2yDaM:&amp;tbnh=90&amp;tbnw=108&amp;ei=ikcwUsKpJuSXiAfD-ICYCg&amp;prev=/search?q=%D8%AF%D8%A7%D8%B1%D9%88+%D8%AF%D8%B1+%D8%B9%D9%81%D9%88%D9%86%D8%AA+%D8%A7%D8%AF%D8%B1%D8%A7%D8%B1%D9%8A+%D8%AF%D8%B1+%D8%A7%D8%B7%D9%81%D8%A7%D9%84&amp;hl=en&amp;biw=967&amp;bih=528&amp;site=imghp&amp;tbm=isch&amp;itbs=1&amp;sa=X&amp;ved=0CDkQrQMwB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m/imgres?imgurl=http://vista.ir/include/lifestyle/images/9e0a82ff726122a87f6491b81b01b1cd.jpg&amp;imgrefurl=http://www.parastaran87.blogfa.com/category/2&amp;usg=__mdRqMcp-c4NfgpikieJyMSH7RAA=&amp;h=469&amp;w=300&amp;sz=22&amp;hl=en&amp;start=14&amp;zoom=1&amp;tbnid=buOHs5X74CqdgM:&amp;tbnh=128&amp;tbnw=82&amp;ei=ikcwUsKpJuSXiAfD-ICYCg&amp;prev=/search?q=%D8%AF%D8%A7%D8%B1%D9%88+%D8%AF%D8%B1+%D8%B9%D9%81%D9%88%D9%86%D8%AA+%D8%A7%D8%AF%D8%B1%D8%A7%D8%B1%D9%8A+%D8%AF%D8%B1+%D8%A7%D8%B7%D9%81%D8%A7%D9%84&amp;hl=en&amp;biw=967&amp;bih=528&amp;site=imghp&amp;tbm=isch&amp;itbs=1&amp;sa=X&amp;ved=0CEkQrQMwDQ"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www.google.com/imgres?imgurl=http://www.bartarinha.ir/files/fa/news/1390/3/25/11630_810.jpg&amp;imgrefurl=http://www.bartarinha.ir/fa/news/3127/%D9%87%D9%85%D9%87%E2%80%8C%DA%86%D9%8A%D8%B2-%D8%AF%D8%B1%D8%A8%D8%A7%D8%B1%D9%87-%D8%B9%D9%81%D9%88%D9%86%D8%AA-%D8%A7%D8%AF%D8%B1%D8%A7%D8%B1%D9%8A-%D9%83%D9%88%D8%AF%D9%83%D8%A7%D9%86&amp;usg=__-F1vwwPvuwjPJ75hVgNawrbIsLE=&amp;h=266&amp;w=400&amp;sz=13&amp;hl=en&amp;start=3&amp;zoom=1&amp;tbnid=MLOmCDakk0EyXM:&amp;tbnh=82&amp;tbnw=124&amp;ei=ikcwUsKpJuSXiAfD-ICYCg&amp;prev=/search?q=%D8%AF%D8%A7%D8%B1%D9%88+%D8%AF%D8%B1+%D8%B9%D9%81%D9%88%D9%86%D8%AA+%D8%A7%D8%AF%D8%B1%D8%A7%D8%B1%D9%8A+%D8%AF%D8%B1+%D8%A7%D8%B7%D9%81%D8%A7%D9%84&amp;hl=en&amp;biw=967&amp;bih=528&amp;site=imghp&amp;tbm=isch&amp;itbs=1&amp;sa=X&amp;ved=0CDMQrQMwAg"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bank jadid\Estekhdami\pic\San-Valentin-Wal (1).jpg"/>
          <p:cNvPicPr>
            <a:picLocks noChangeAspect="1" noChangeArrowheads="1"/>
          </p:cNvPicPr>
          <p:nvPr/>
        </p:nvPicPr>
        <p:blipFill>
          <a:blip r:embed="rId2"/>
          <a:srcRect/>
          <a:stretch>
            <a:fillRect/>
          </a:stretch>
        </p:blipFill>
        <p:spPr bwMode="auto">
          <a:xfrm>
            <a:off x="0" y="0"/>
            <a:ext cx="9448800" cy="6858000"/>
          </a:xfrm>
          <a:prstGeom prst="rect">
            <a:avLst/>
          </a:prstGeom>
          <a:noFill/>
        </p:spPr>
      </p:pic>
      <p:sp>
        <p:nvSpPr>
          <p:cNvPr id="3" name="Subtitle 2"/>
          <p:cNvSpPr>
            <a:spLocks noGrp="1"/>
          </p:cNvSpPr>
          <p:nvPr>
            <p:ph type="subTitle" idx="1"/>
          </p:nvPr>
        </p:nvSpPr>
        <p:spPr>
          <a:xfrm>
            <a:off x="1071538" y="1357298"/>
            <a:ext cx="7767662" cy="3500462"/>
          </a:xfrm>
        </p:spPr>
        <p:txBody>
          <a:bodyPr>
            <a:normAutofit/>
          </a:bodyPr>
          <a:lstStyle/>
          <a:p>
            <a:pPr algn="ctr"/>
            <a:r>
              <a:rPr lang="fa-IR" sz="7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Arabic Style" pitchFamily="2" charset="-78"/>
              </a:rPr>
              <a:t>به نام نامی دوست که هرچه دارم از وجود بی همتای اوست...</a:t>
            </a:r>
            <a:endParaRPr lang="en-US"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cs typeface="B Arabic Style" pitchFamily="2" charset="-78"/>
            </a:endParaRPr>
          </a:p>
        </p:txBody>
      </p:sp>
      <p:sp>
        <p:nvSpPr>
          <p:cNvPr id="4" name="Rectangle 3"/>
          <p:cNvSpPr/>
          <p:nvPr/>
        </p:nvSpPr>
        <p:spPr>
          <a:xfrm>
            <a:off x="2049834" y="2071678"/>
            <a:ext cx="5044331" cy="923330"/>
          </a:xfrm>
          <a:prstGeom prst="rect">
            <a:avLst/>
          </a:prstGeom>
          <a:noFill/>
        </p:spPr>
        <p:txBody>
          <a:bodyPr wrap="square" lIns="91440" tIns="45720" rIns="91440" bIns="45720">
            <a:spAutoFit/>
          </a:bodyPr>
          <a:lstStyle/>
          <a:p>
            <a:pPr algn="ct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1538" y="500042"/>
            <a:ext cx="7862150" cy="5748358"/>
          </a:xfrm>
        </p:spPr>
        <p:txBody>
          <a:bodyPr>
            <a:normAutofit fontScale="92500" lnSpcReduction="20000"/>
          </a:bodyPr>
          <a:lstStyle/>
          <a:p>
            <a:pPr algn="r" rtl="1">
              <a:buNone/>
            </a:pPr>
            <a:r>
              <a:rPr lang="fa-IR" b="1" dirty="0" smtClean="0"/>
              <a:t>کودکان از بدو تولد تا ۲ سالگی</a:t>
            </a:r>
            <a:r>
              <a:rPr lang="en-US" b="1" dirty="0" smtClean="0"/>
              <a:t>: </a:t>
            </a:r>
            <a:endParaRPr lang="fa-IR" b="1" dirty="0" smtClean="0"/>
          </a:p>
          <a:p>
            <a:pPr algn="r" rtl="1">
              <a:buNone/>
            </a:pPr>
            <a:r>
              <a:rPr lang="fa-IR" dirty="0" smtClean="0"/>
              <a:t>این گروه سنی در صورت ابتلا به پیلونفریت حاد ممکن است علایمی که لوکالیزه کننده‌ی گرفتاری سیستم ادراری باشد نداشته باشند. به‌طور مثال</a:t>
            </a:r>
            <a:r>
              <a:rPr lang="en-US" dirty="0" smtClean="0"/>
              <a:t> UTI </a:t>
            </a:r>
            <a:r>
              <a:rPr lang="fa-IR" dirty="0" smtClean="0"/>
              <a:t>در نوزادان در خلال بررسی بیمار از نظر سپسیس نوزادی آشکار می‌شود. در این گروه سنی پیلونفریت می‌تواند خود را با تبی که کانون لوکالیزه‌ی عفونی در معاینه‌ی بالینی برای آن یافت نمی‌شود نشان دهد. بنابراین توصیه می‌شود در این مورد برای بیمار حتماً آزمایش ادرار از نظر احتمال عفونت ادراری انجام شود زیرا این گروه سنی در معرض خطر آسیب کلیوی هستند. همچنین این بیماران ممکن است علایم غیراختصاصی مانند اسهال، استفراغ، دل درد یا بی‌اشتهایی داشته باشند. بیماران ۲-۱ ساله ممکن است در صورت ابتلا به سیستیت علایمی مانند گریه موقع دفع ادرار و بدبویی ادرار بدون وجود تب داشته باشند</a:t>
            </a:r>
            <a:endParaRPr lang="en-US" dirty="0"/>
          </a:p>
        </p:txBody>
      </p:sp>
    </p:spTree>
  </p:cSld>
  <p:clrMapOvr>
    <a:masterClrMapping/>
  </p:clrMapOvr>
  <p:transition spd="slow">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r" rtl="1">
              <a:buNone/>
            </a:pPr>
            <a:r>
              <a:rPr lang="fa-IR" b="1" dirty="0" smtClean="0"/>
              <a:t>کودکان ۶-۲ ساله</a:t>
            </a:r>
            <a:r>
              <a:rPr lang="en-US" b="1" dirty="0" smtClean="0"/>
              <a:t>: </a:t>
            </a:r>
            <a:r>
              <a:rPr lang="fa-IR" dirty="0" smtClean="0"/>
              <a:t>در این گروه سنی ممکن است عفونت ادراری با علایمی مانند کاهش اشتها، بی‌قراری، درد شکم یا پهلو یا پشت بدون اختلال در ادرار کردن وجود داشته باشد و در صورت ابتلا به سیستیت علایمی مانند تکرر، سوزش، فوریت و بی‌اختیاری ادرار داشته باشند</a:t>
            </a:r>
            <a:r>
              <a:rPr lang="en-US" dirty="0" smtClean="0"/>
              <a:t>.</a:t>
            </a:r>
            <a:br>
              <a:rPr lang="en-US" dirty="0" smtClean="0"/>
            </a:br>
            <a:r>
              <a:rPr lang="fa-IR" b="1" dirty="0" smtClean="0"/>
              <a:t>کودکان بزرگ‌تر و نوجوانان</a:t>
            </a:r>
            <a:r>
              <a:rPr lang="en-US" b="1" dirty="0" smtClean="0"/>
              <a:t>: </a:t>
            </a:r>
            <a:r>
              <a:rPr lang="en-US" dirty="0" smtClean="0"/>
              <a:t>UTI </a:t>
            </a:r>
            <a:r>
              <a:rPr lang="fa-IR" dirty="0" smtClean="0"/>
              <a:t>در این گروه سنی معمولاً قسمت تحتانی را گرفتار می‌کند </a:t>
            </a:r>
            <a:r>
              <a:rPr lang="en-US" dirty="0" smtClean="0"/>
              <a:t>(</a:t>
            </a:r>
            <a:r>
              <a:rPr lang="fa-IR" dirty="0" smtClean="0"/>
              <a:t>سیستیت) ولی هنوز هم احتمال پیلونفریت حاد وجود دارد. علایم بالینی آن‌ها مانند کودکان سنین ۶-۲ ساله است</a:t>
            </a:r>
            <a:endParaRPr lang="en-US" dirty="0" smtClean="0"/>
          </a:p>
          <a:p>
            <a:pPr algn="r" rtl="1"/>
            <a:endParaRPr lang="en-US" dirty="0"/>
          </a:p>
        </p:txBody>
      </p:sp>
    </p:spTree>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85794"/>
            <a:ext cx="7498080" cy="5462606"/>
          </a:xfrm>
        </p:spPr>
        <p:txBody>
          <a:bodyPr/>
          <a:lstStyle/>
          <a:p>
            <a:pPr algn="ctr" rtl="1">
              <a:buNone/>
            </a:pPr>
            <a:r>
              <a:rPr lang="fa-IR" b="1" dirty="0" smtClean="0"/>
              <a:t>عوامل زمینه ساز :</a:t>
            </a:r>
            <a:endParaRPr lang="en-US" dirty="0" smtClean="0"/>
          </a:p>
          <a:p>
            <a:pPr algn="ctr" rtl="1">
              <a:buNone/>
            </a:pPr>
            <a:r>
              <a:rPr lang="fa-IR" dirty="0" smtClean="0"/>
              <a:t>1- ريفلاکس (پس زدن ) ادرار از مثانه به طرف بالا به دليل اختلالات آناتوميکی يا التهاب مثانه.</a:t>
            </a:r>
            <a:endParaRPr lang="en-US" dirty="0" smtClean="0"/>
          </a:p>
          <a:p>
            <a:pPr algn="ctr" rtl="1">
              <a:buNone/>
            </a:pPr>
            <a:r>
              <a:rPr lang="fa-IR" dirty="0" smtClean="0"/>
              <a:t>2-تخليه ناکافی مثانه</a:t>
            </a:r>
            <a:endParaRPr lang="en-US" dirty="0" smtClean="0"/>
          </a:p>
          <a:p>
            <a:pPr algn="ctr" rtl="1">
              <a:buNone/>
            </a:pPr>
            <a:r>
              <a:rPr lang="fa-IR" dirty="0" smtClean="0"/>
              <a:t>3-تاخير در ختنه نوزاد</a:t>
            </a:r>
            <a:endParaRPr lang="en-US" dirty="0" smtClean="0"/>
          </a:p>
          <a:p>
            <a:pPr algn="ctr">
              <a:buNone/>
            </a:pPr>
            <a:r>
              <a:rPr lang="fa-IR" dirty="0" smtClean="0"/>
              <a:t>4-مصرف برخی از داروها</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G:\bank jadid\Estekhdami\pic\member1989-albums150-2253_2.jpg"/>
          <p:cNvPicPr>
            <a:picLocks noChangeAspect="1" noChangeArrowheads="1"/>
          </p:cNvPicPr>
          <p:nvPr/>
        </p:nvPicPr>
        <p:blipFill>
          <a:blip r:embed="rId2"/>
          <a:srcRect/>
          <a:stretch>
            <a:fillRect/>
          </a:stretch>
        </p:blipFill>
        <p:spPr bwMode="auto">
          <a:xfrm>
            <a:off x="0" y="3086100"/>
            <a:ext cx="2695575" cy="3771900"/>
          </a:xfrm>
          <a:prstGeom prst="rect">
            <a:avLst/>
          </a:prstGeom>
          <a:noFill/>
        </p:spPr>
      </p:pic>
      <p:sp>
        <p:nvSpPr>
          <p:cNvPr id="3" name="Content Placeholder 2"/>
          <p:cNvSpPr>
            <a:spLocks noGrp="1"/>
          </p:cNvSpPr>
          <p:nvPr>
            <p:ph idx="1"/>
          </p:nvPr>
        </p:nvSpPr>
        <p:spPr>
          <a:xfrm>
            <a:off x="1435608" y="571480"/>
            <a:ext cx="7498080" cy="5676920"/>
          </a:xfrm>
        </p:spPr>
        <p:txBody>
          <a:bodyPr>
            <a:normAutofit fontScale="92500" lnSpcReduction="20000"/>
          </a:bodyPr>
          <a:lstStyle/>
          <a:p>
            <a:pPr algn="r" rtl="1">
              <a:buNone/>
            </a:pPr>
            <a:r>
              <a:rPr lang="fa-IR" b="1" dirty="0" smtClean="0"/>
              <a:t>علائم شايع:</a:t>
            </a:r>
            <a:endParaRPr lang="en-US" dirty="0" smtClean="0"/>
          </a:p>
          <a:p>
            <a:pPr algn="r" rtl="1">
              <a:buNone/>
            </a:pPr>
            <a:r>
              <a:rPr lang="fa-IR" dirty="0" smtClean="0"/>
              <a:t>1- در شيرخوار: تب، کاهش وزن، عدم وزن گيری، تهوع، استفراغ، اسهال و زردی.</a:t>
            </a:r>
            <a:endParaRPr lang="en-US" dirty="0" smtClean="0"/>
          </a:p>
          <a:p>
            <a:pPr algn="r" rtl="1">
              <a:buNone/>
            </a:pPr>
            <a:r>
              <a:rPr lang="fa-IR" dirty="0" smtClean="0"/>
              <a:t>2- در کودکان بزرگتر: تکرر ادرار، سوزش و درد در حين ادرار کردن، دل درد، بی اختياری ادراری، شب ادراری بدون سابقه فاميلی، ادرار بدبو.</a:t>
            </a:r>
            <a:endParaRPr lang="en-US" dirty="0" smtClean="0"/>
          </a:p>
          <a:p>
            <a:pPr algn="r" rtl="1">
              <a:buNone/>
            </a:pPr>
            <a:r>
              <a:rPr lang="fa-IR" dirty="0" smtClean="0"/>
              <a:t>3- در صورت در گيری مجاری فوقانی ادراری: علاوه بر علائم گفته شده در صورت درگيری مجاری فوقانی ادراری علائم زير نيز ديده می شود : تب و لرز، درد پهلوها، هماچوری (وجود خون درادرار)</a:t>
            </a:r>
            <a:endParaRPr lang="en-US" dirty="0" smtClean="0"/>
          </a:p>
          <a:p>
            <a:pPr algn="r">
              <a:buNone/>
            </a:pPr>
            <a:r>
              <a:rPr lang="fa-IR" dirty="0" smtClean="0"/>
              <a:t>با مشاهده علائمی همچون تب و يا جيغ کشيدن بچه به هنگام ادرار کردن (اگر نوزاد می باشد ) و بيقراری حتما" شک در عفونت ادراری کرده و فورا" به پزشک مراجعه نماييد.</a:t>
            </a:r>
            <a:endParaRPr lang="en-US" dirty="0"/>
          </a:p>
        </p:txBody>
      </p:sp>
    </p:spTree>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71480"/>
            <a:ext cx="7498080" cy="5676920"/>
          </a:xfrm>
        </p:spPr>
        <p:txBody>
          <a:bodyPr/>
          <a:lstStyle/>
          <a:p>
            <a:pPr algn="ctr" rtl="1">
              <a:buNone/>
            </a:pPr>
            <a:r>
              <a:rPr lang="fa-IR" b="1" dirty="0" smtClean="0"/>
              <a:t>تشخيص:</a:t>
            </a:r>
            <a:endParaRPr lang="en-US" dirty="0" smtClean="0"/>
          </a:p>
          <a:p>
            <a:pPr algn="ctr" rtl="1">
              <a:buNone/>
            </a:pPr>
            <a:r>
              <a:rPr lang="fa-IR" dirty="0" smtClean="0"/>
              <a:t>1- کشت ادرار، با استفاده از روش های مختلف از جمله کيسه ادراری، سونداژ و نمونه وسط ادرار</a:t>
            </a:r>
            <a:endParaRPr lang="en-US" dirty="0" smtClean="0"/>
          </a:p>
          <a:p>
            <a:pPr algn="ctr" rtl="1">
              <a:buNone/>
            </a:pPr>
            <a:r>
              <a:rPr lang="fa-IR" dirty="0" smtClean="0"/>
              <a:t>2- تجزيه ادرار ،يعنی بررسی وجود باکتری در ادرار ، وجود گلبول سفيد در ادرار و ...</a:t>
            </a:r>
            <a:endParaRPr lang="en-US" dirty="0" smtClean="0"/>
          </a:p>
          <a:p>
            <a:pPr algn="ctr">
              <a:buNone/>
            </a:pPr>
            <a:r>
              <a:rPr lang="fa-IR" dirty="0" smtClean="0"/>
              <a:t>3- استفاده ازروش های تشخيصی نظير : سونوگرافی کليه و مجاری ادراری و سی تی اسکن کليه و پيلوگرافی وريدی .</a:t>
            </a:r>
            <a:endParaRPr lang="en-US" dirty="0"/>
          </a:p>
        </p:txBody>
      </p:sp>
      <p:pic>
        <p:nvPicPr>
          <p:cNvPr id="4" name="Picture 3" descr="http://t3.gstatic.com/images?q=tbn:ANd9GcQt4HWmTjRWawlQ08GTGn2J0wstTIS6a4h5EtMGaFz4AUH18shTFicaIA">
            <a:hlinkClick r:id="rId2"/>
          </p:cNvPr>
          <p:cNvPicPr/>
          <p:nvPr/>
        </p:nvPicPr>
        <p:blipFill>
          <a:blip r:embed="rId3"/>
          <a:srcRect/>
          <a:stretch>
            <a:fillRect/>
          </a:stretch>
        </p:blipFill>
        <p:spPr bwMode="auto">
          <a:xfrm>
            <a:off x="1071538" y="4643446"/>
            <a:ext cx="2000264" cy="2000264"/>
          </a:xfrm>
          <a:prstGeom prst="rect">
            <a:avLst/>
          </a:prstGeom>
          <a:noFill/>
          <a:ln w="9525">
            <a:noFill/>
            <a:miter lim="800000"/>
            <a:headEnd/>
            <a:tailEnd/>
          </a:ln>
        </p:spPr>
      </p:pic>
    </p:spTree>
  </p:cSld>
  <p:clrMapOvr>
    <a:masterClrMapping/>
  </p:clrMapOvr>
  <p:transition spd="slow">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00042"/>
            <a:ext cx="7498080" cy="5748358"/>
          </a:xfrm>
        </p:spPr>
        <p:txBody>
          <a:bodyPr>
            <a:normAutofit fontScale="85000" lnSpcReduction="20000"/>
          </a:bodyPr>
          <a:lstStyle/>
          <a:p>
            <a:pPr algn="r">
              <a:buNone/>
            </a:pPr>
            <a:r>
              <a:rPr lang="en-US" dirty="0" smtClean="0"/>
              <a:t/>
            </a:r>
            <a:br>
              <a:rPr lang="en-US" dirty="0" smtClean="0"/>
            </a:br>
            <a:r>
              <a:rPr lang="fa-IR" dirty="0" smtClean="0"/>
              <a:t>در کودکانی که قادرند ادرارشان را کنترل کنند، پس از دفع مقداری از ادرار، از قسمت میانی ادرار در ظرف استریل نمونه برای آزمایش می‌گیریم</a:t>
            </a:r>
            <a:r>
              <a:rPr lang="en-US" dirty="0" smtClean="0"/>
              <a:t>. </a:t>
            </a:r>
            <a:r>
              <a:rPr lang="fa-IR" dirty="0" smtClean="0"/>
              <a:t>چون در قسمت دیستال مجرای ادرار کلونیزاسیون باکتری وجود دارد و ادرار در هنگام خارج شدن مقداری با آن آلودگی پیدا می‌کند، به‌همین خاطر نمونه‌ی وسط ادرار را می‌گیریم تا این آلودگی کمتر شود. نمونه‌ی گرفته شده‌ی ادرار را باید هر چه زودتر روی محیط کشت برد یا در غیر این‌صورت باید تا انجام کشت در یخچال نگهداری کرد (در حرارت ۴ درجه‌ی سانتی‌گراد، ادرار را تا ۲۴ ساعت می‌توان تا انجام کشت ادرار نگه داشت). اگر ادرار در حرارت اتاق بیش از ۶۰ دقیقه نگهداری شود رشد بیش از حد مقادیر ناچیز باکتری‌هایی که موقع گرفتن ادرار باعث آلودگی آن شده‌اند می‌تواند به‌طور غلط باعث تشخیص عفونت ادراری در بیمار شود. اگر ادرار در هوای اتاق بماند تعداد باکتری‌های موجود در آن هر نیم ساعت دوبرابر می‌شود و نتیجه‌ی مثبت کاذب به‌دست می‌آید</a:t>
            </a:r>
            <a:endParaRPr lang="en-US" dirty="0"/>
          </a:p>
        </p:txBody>
      </p:sp>
    </p:spTree>
  </p:cSld>
  <p:clrMapOvr>
    <a:masterClrMapping/>
  </p:clrMapOvr>
  <p:transition spd="slow">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fa-IR" dirty="0" smtClean="0"/>
              <a:t>در بچه‌های کوچک از کیسه‌ ادرار پس از ضدعفونی کردن پوست ناحیه‌ی تناسلی استفاده می‌شود. باید دقت کرد ماده‌ی ضدعفونی کننده از روی پوست کاملاً شسته و پاک شود تا موقع ادرار کردن با نمونه‌ی ادرار مخلوط و باعث منفی شدن </a:t>
            </a:r>
          </a:p>
          <a:p>
            <a:pPr algn="ctr">
              <a:buNone/>
            </a:pPr>
            <a:r>
              <a:rPr lang="fa-IR" dirty="0" smtClean="0"/>
              <a:t>کاذب کشت آن نشود</a:t>
            </a:r>
            <a:endParaRPr lang="en-US" dirty="0"/>
          </a:p>
        </p:txBody>
      </p:sp>
      <p:pic>
        <p:nvPicPr>
          <p:cNvPr id="4" name="Picture 3" descr="http://t2.gstatic.com/images?q=tbn:ANd9GcS75kFLHVN0dyF5pitRNM576-S8ly0lm9AMKYxuufdspZc0ePGtU9cb6A">
            <a:hlinkClick r:id="rId2"/>
          </p:cNvPr>
          <p:cNvPicPr/>
          <p:nvPr/>
        </p:nvPicPr>
        <p:blipFill>
          <a:blip r:embed="rId3"/>
          <a:srcRect/>
          <a:stretch>
            <a:fillRect/>
          </a:stretch>
        </p:blipFill>
        <p:spPr bwMode="auto">
          <a:xfrm>
            <a:off x="1714480" y="5072074"/>
            <a:ext cx="1571636" cy="1357322"/>
          </a:xfrm>
          <a:prstGeom prst="rect">
            <a:avLst/>
          </a:prstGeom>
          <a:noFill/>
          <a:ln w="9525">
            <a:noFill/>
            <a:miter lim="800000"/>
            <a:headEnd/>
            <a:tailEnd/>
          </a:ln>
        </p:spPr>
      </p:pic>
    </p:spTree>
  </p:cSld>
  <p:clrMapOvr>
    <a:masterClrMapping/>
  </p:clrMapOvr>
  <p:transition spd="slow">
    <p:cut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fa-IR" dirty="0" smtClean="0"/>
              <a:t>. با روش نمونه‌گیری با کیسه‌ی ادرار اگر جواب کشت ادرار منفی باشد قابل اعتماد است. ولی اگر جواب کشت مثبت گزارش شود قابل اعتماد نیست و احتمال آلودگی را باید در نظر داشت (به‌خصوص در پسران ختنه نشده و دختران</a:t>
            </a:r>
            <a:r>
              <a:rPr lang="en-US" dirty="0" smtClean="0"/>
              <a:t>).</a:t>
            </a:r>
            <a:br>
              <a:rPr lang="en-US" dirty="0" smtClean="0"/>
            </a:br>
            <a:r>
              <a:rPr lang="fa-IR" dirty="0" smtClean="0"/>
              <a:t>گاهی وقت‌ها متاسفانه با یک کشت ادراری مثبت برای بیمار با تشخیص عفونت ادراری آنتی‌بیوتیک شروع می‌شود.</a:t>
            </a:r>
            <a:endParaRPr lang="en-US" dirty="0"/>
          </a:p>
        </p:txBody>
      </p:sp>
    </p:spTree>
  </p:cSld>
  <p:clrMapOvr>
    <a:masterClrMapping/>
  </p:clrMapOvr>
  <p:transition spd="slow">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571736" y="571480"/>
            <a:ext cx="4357718" cy="264320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6600" b="1" dirty="0" smtClean="0">
                <a:solidFill>
                  <a:schemeClr val="accent2">
                    <a:lumMod val="40000"/>
                    <a:lumOff val="60000"/>
                  </a:schemeClr>
                </a:solidFill>
                <a:cs typeface="Arabic Transparent" pitchFamily="2" charset="-78"/>
              </a:rPr>
              <a:t>درمان</a:t>
            </a:r>
            <a:endParaRPr lang="en-US" sz="6600" dirty="0">
              <a:solidFill>
                <a:schemeClr val="accent2">
                  <a:lumMod val="40000"/>
                  <a:lumOff val="60000"/>
                </a:schemeClr>
              </a:solidFill>
              <a:cs typeface="Arabic Transparent" pitchFamily="2" charset="-78"/>
            </a:endParaRPr>
          </a:p>
        </p:txBody>
      </p:sp>
      <p:sp>
        <p:nvSpPr>
          <p:cNvPr id="5" name="Content Placeholder 4"/>
          <p:cNvSpPr>
            <a:spLocks noGrp="1"/>
          </p:cNvSpPr>
          <p:nvPr>
            <p:ph idx="1"/>
          </p:nvPr>
        </p:nvSpPr>
        <p:spPr/>
        <p:txBody>
          <a:bodyPr/>
          <a:lstStyle/>
          <a:p>
            <a:endParaRPr lang="en-US" dirty="0"/>
          </a:p>
        </p:txBody>
      </p:sp>
      <p:pic>
        <p:nvPicPr>
          <p:cNvPr id="5122" name="Picture 2" descr="G:\bank jadid\Estekhdami\pic\medicine.png"/>
          <p:cNvPicPr>
            <a:picLocks noChangeAspect="1" noChangeArrowheads="1"/>
          </p:cNvPicPr>
          <p:nvPr/>
        </p:nvPicPr>
        <p:blipFill>
          <a:blip r:embed="rId2"/>
          <a:srcRect/>
          <a:stretch>
            <a:fillRect/>
          </a:stretch>
        </p:blipFill>
        <p:spPr bwMode="auto">
          <a:xfrm>
            <a:off x="1643041" y="3714752"/>
            <a:ext cx="6429421" cy="2857520"/>
          </a:xfrm>
          <a:prstGeom prst="rect">
            <a:avLst/>
          </a:prstGeom>
          <a:noFill/>
        </p:spPr>
      </p:pic>
    </p:spTree>
  </p:cSld>
  <p:clrMapOvr>
    <a:masterClrMapping/>
  </p:clrMapOvr>
  <p:transition spd="slow">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728" y="785794"/>
            <a:ext cx="7498080" cy="4800600"/>
          </a:xfrm>
        </p:spPr>
        <p:txBody>
          <a:bodyPr>
            <a:normAutofit fontScale="85000" lnSpcReduction="10000"/>
          </a:bodyPr>
          <a:lstStyle/>
          <a:p>
            <a:pPr algn="r" rtl="1"/>
            <a:r>
              <a:rPr lang="fa-IR" dirty="0" smtClean="0"/>
              <a:t>سیستیت حاد باید سریع درمان شود تا به‌طرف پیلونفریت حاد پیشرفت نکند. مدت استفاده از دارو ۳ تا ۵ روز است. برای درمان پیلونفریت باید از آنتی‌بیوتیک‌های وسیع‌الطیف که غلظت بافتی کافی در کلیه ایجاد می‌کنند استفاده کرد و از داروهایی مانند نیتروفورانتویین و نالیدیکسیک اسید که قادر به این کار نیستند نباید استفاده کرد. این دو دارو غلظت کافی نسجی در کلیه ایجاد نمی‌کنند ولی در درمان سیستیت می‌توان از آن‌ها استفاده کرد</a:t>
            </a:r>
            <a:r>
              <a:rPr lang="en-US" dirty="0" smtClean="0"/>
              <a:t>.</a:t>
            </a:r>
            <a:br>
              <a:rPr lang="en-US" dirty="0" smtClean="0"/>
            </a:br>
            <a:r>
              <a:rPr lang="fa-IR" dirty="0" smtClean="0"/>
              <a:t>بیمارانی که دچار دهیدراتاسیون یا استفراغ هستند یا قادر به تحمل خوراکی نیستند و همچنین نوزادان و شیرخواران یا کودکانی که علایم سپتی‌سمی یا شوک دارند باید بستری شوند و آنتی‌بیوتیک تزریقی برای‌شان تجویز کرد</a:t>
            </a:r>
            <a:endParaRPr lang="en-US" dirty="0"/>
          </a:p>
        </p:txBody>
      </p:sp>
      <p:pic>
        <p:nvPicPr>
          <p:cNvPr id="4" name="Picture 3" descr="http://t0.gstatic.com/images?q=tbn:ANd9GcQzQrQlJNoPYagAm3L9GWn4CoQWL7ssZJfP93lHXufjXoomRBt1L-VAfjXb">
            <a:hlinkClick r:id="rId2"/>
          </p:cNvPr>
          <p:cNvPicPr/>
          <p:nvPr/>
        </p:nvPicPr>
        <p:blipFill>
          <a:blip r:embed="rId3"/>
          <a:srcRect/>
          <a:stretch>
            <a:fillRect/>
          </a:stretch>
        </p:blipFill>
        <p:spPr bwMode="auto">
          <a:xfrm>
            <a:off x="1500166" y="5143512"/>
            <a:ext cx="2143140" cy="1428760"/>
          </a:xfrm>
          <a:prstGeom prst="rect">
            <a:avLst/>
          </a:prstGeom>
          <a:noFill/>
          <a:ln w="9525">
            <a:noFill/>
            <a:miter lim="800000"/>
            <a:headEnd/>
            <a:tailEnd/>
          </a:ln>
        </p:spPr>
      </p:pic>
    </p:spTree>
  </p:cSld>
  <p:clrMapOvr>
    <a:masterClrMapping/>
  </p:clrMapOvr>
  <p:transition spd="slow">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bank jadid\Estekhdami\pic\9_8602310555_L600.jpg"/>
          <p:cNvPicPr>
            <a:picLocks noChangeAspect="1" noChangeArrowheads="1"/>
          </p:cNvPicPr>
          <p:nvPr/>
        </p:nvPicPr>
        <p:blipFill>
          <a:blip r:embed="rId2"/>
          <a:srcRect/>
          <a:stretch>
            <a:fillRect/>
          </a:stretch>
        </p:blipFill>
        <p:spPr bwMode="auto">
          <a:xfrm>
            <a:off x="1285852" y="1928802"/>
            <a:ext cx="7643866" cy="4929198"/>
          </a:xfrm>
          <a:prstGeom prst="rect">
            <a:avLst/>
          </a:prstGeom>
          <a:noFill/>
        </p:spPr>
      </p:pic>
      <p:sp>
        <p:nvSpPr>
          <p:cNvPr id="3" name="Content Placeholder 2"/>
          <p:cNvSpPr>
            <a:spLocks noGrp="1"/>
          </p:cNvSpPr>
          <p:nvPr>
            <p:ph idx="1"/>
          </p:nvPr>
        </p:nvSpPr>
        <p:spPr>
          <a:xfrm>
            <a:off x="428596" y="571480"/>
            <a:ext cx="8505092" cy="5676920"/>
          </a:xfrm>
        </p:spPr>
        <p:txBody>
          <a:bodyPr/>
          <a:lstStyle/>
          <a:p>
            <a:pPr algn="ctr">
              <a:buNone/>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Rounded MT Bold" pitchFamily="34" charset="0"/>
                <a:ea typeface="Arial Unicode MS" pitchFamily="34" charset="-128"/>
                <a:cs typeface="Arial Unicode MS" pitchFamily="34" charset="-128"/>
              </a:rPr>
              <a:t>دستانی که کمک می کنند مقدس تر از لبهایی هستند </a:t>
            </a:r>
            <a:r>
              <a:rPr lang="fa-IR" b="1"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Rounded MT Bold" pitchFamily="34" charset="0"/>
                <a:ea typeface="Arial Unicode MS" pitchFamily="34" charset="-128"/>
                <a:cs typeface="Arial Unicode MS" pitchFamily="34" charset="-128"/>
              </a:rPr>
              <a:t>که </a:t>
            </a:r>
            <a:r>
              <a:rPr lang="fa-IR" b="1"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Rounded MT Bold" pitchFamily="34" charset="0"/>
                <a:ea typeface="Arial Unicode MS" pitchFamily="34" charset="-128"/>
                <a:cs typeface="Arial Unicode MS" pitchFamily="34" charset="-128"/>
              </a:rPr>
              <a:t>دعامیکنند</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Rounded MT Bold" pitchFamily="34" charset="0"/>
                <a:ea typeface="Arial Unicode MS" pitchFamily="34" charset="-128"/>
                <a:cs typeface="Arial Unicode MS" pitchFamily="34" charset="-128"/>
              </a:rPr>
              <a:t>...</a:t>
            </a: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Rounded MT Bold" pitchFamily="34" charset="0"/>
              <a:ea typeface="Arial Unicode MS" pitchFamily="34" charset="-128"/>
              <a:cs typeface="Arial Unicode MS" pitchFamily="34" charset="-128"/>
            </a:endParaRPr>
          </a:p>
        </p:txBody>
      </p:sp>
    </p:spTree>
  </p:cSld>
  <p:clrMapOvr>
    <a:masterClrMapping/>
  </p:clrMapOvr>
  <p:transition spd="slow">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14356"/>
            <a:ext cx="7498080" cy="5534044"/>
          </a:xfrm>
        </p:spPr>
        <p:txBody>
          <a:bodyPr>
            <a:normAutofit fontScale="92500" lnSpcReduction="10000"/>
          </a:bodyPr>
          <a:lstStyle/>
          <a:p>
            <a:pPr algn="ctr">
              <a:buNone/>
            </a:pPr>
            <a:r>
              <a:rPr lang="fa-IR" dirty="0" smtClean="0"/>
              <a:t>برای درمان پیلونفریت از سفتریاکسون با دوز ۷۵ میلی‌گرم برای هر کیلو وزن در ۲۴ ساعت منقسم به یک یا دو دوز (حداکثر ۲ گرم در ۲۴ ساعت) می‌توان استفاده کرد. روش دیگر درمان، تجویز آمپی‌سیلین همراه با یک آمینوگلیکوزید- معمولاً جنتامایسین یا آمیکاسین- است. اگر بیمار دچار پیلونفریت، شرایطی که بستری شدن او را ایجاب کند نداشته باشد می‌توانیم درمان سرپایی را شروع کنیم. شروع درمان برای اثر زودتر و توقف پرولیفراسیون باکتریال در نسج کلیه بهتر است تزریقی باشد که در این‌صورت اگر بیمار آلرژی به سفالوسپورین‌ها نداشته باشد از تک‌دوز سفتریاکسون و سپس درمان خوراکی استفاده می‌کنیم.</a:t>
            </a:r>
            <a:endParaRPr lang="en-US" dirty="0"/>
          </a:p>
        </p:txBody>
      </p:sp>
      <p:pic>
        <p:nvPicPr>
          <p:cNvPr id="4" name="Picture 3" descr="http://t1.gstatic.com/images?q=tbn:ANd9GcQiYPeWTuOXwvqpoq0Qp9_hgAIOdGFGVs5Am91adyyHhQJ1k17x3RgJfA">
            <a:hlinkClick r:id="rId2"/>
          </p:cNvPr>
          <p:cNvPicPr/>
          <p:nvPr/>
        </p:nvPicPr>
        <p:blipFill>
          <a:blip r:embed="rId3"/>
          <a:srcRect/>
          <a:stretch>
            <a:fillRect/>
          </a:stretch>
        </p:blipFill>
        <p:spPr bwMode="auto">
          <a:xfrm>
            <a:off x="0" y="4643446"/>
            <a:ext cx="2143108" cy="2000264"/>
          </a:xfrm>
          <a:prstGeom prst="rect">
            <a:avLst/>
          </a:prstGeom>
          <a:noFill/>
          <a:ln w="9525">
            <a:noFill/>
            <a:miter lim="800000"/>
            <a:headEnd/>
            <a:tailEnd/>
          </a:ln>
        </p:spPr>
      </p:pic>
    </p:spTree>
  </p:cSld>
  <p:clrMapOvr>
    <a:masterClrMapping/>
  </p:clrMapOvr>
  <p:transition spd="slow">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910" y="285728"/>
            <a:ext cx="8362216" cy="6286544"/>
          </a:xfrm>
        </p:spPr>
        <p:txBody>
          <a:bodyPr>
            <a:normAutofit/>
          </a:bodyPr>
          <a:lstStyle/>
          <a:p>
            <a:pPr algn="r" rtl="1">
              <a:buNone/>
            </a:pPr>
            <a:r>
              <a:rPr lang="en-US" dirty="0" smtClean="0"/>
              <a:t/>
            </a:r>
            <a:br>
              <a:rPr lang="en-US" dirty="0" smtClean="0"/>
            </a:br>
            <a:r>
              <a:rPr lang="fa-IR" dirty="0" smtClean="0"/>
              <a:t>از سایر داروهای خوراکی مانند سفیکسیم و سفالکسین و کوتریموکسازول نیز می‌توان برای درمان عفونت ادراری استفاده کرد</a:t>
            </a:r>
            <a:r>
              <a:rPr lang="en-US" dirty="0" smtClean="0"/>
              <a:t>.</a:t>
            </a:r>
            <a:br>
              <a:rPr lang="en-US" dirty="0" smtClean="0"/>
            </a:br>
            <a:r>
              <a:rPr lang="fa-IR" dirty="0" smtClean="0"/>
              <a:t>از نالیدیکسیک اسید و نیتروفورانتویین علاوه بر درمان سیستیت، برای پروفیلاکسی عفونت ادراری نیز می‌توان استفاده کرد. این دو دارو اگر با هم مصرف شوند اثر آنتاگونیستی دارند و همچنین تجویزشان در بیمارانی که کمبود</a:t>
            </a:r>
            <a:r>
              <a:rPr lang="en-US" dirty="0" smtClean="0"/>
              <a:t> G6PD </a:t>
            </a:r>
            <a:r>
              <a:rPr lang="fa-IR" dirty="0" smtClean="0"/>
              <a:t>دارند و شیرخواران کمتر از ۳ ماه توصیه نمی‌شود</a:t>
            </a:r>
            <a:r>
              <a:rPr lang="en-US" dirty="0" smtClean="0"/>
              <a:t>.</a:t>
            </a:r>
          </a:p>
        </p:txBody>
      </p:sp>
      <p:pic>
        <p:nvPicPr>
          <p:cNvPr id="8194" name="Picture 2" descr="G:\bank jadid\Estekhdami\pic\128581.jpg"/>
          <p:cNvPicPr>
            <a:picLocks noChangeAspect="1" noChangeArrowheads="1"/>
          </p:cNvPicPr>
          <p:nvPr/>
        </p:nvPicPr>
        <p:blipFill>
          <a:blip r:embed="rId2"/>
          <a:srcRect/>
          <a:stretch>
            <a:fillRect/>
          </a:stretch>
        </p:blipFill>
        <p:spPr bwMode="auto">
          <a:xfrm>
            <a:off x="2786050" y="4714884"/>
            <a:ext cx="3810000" cy="2143116"/>
          </a:xfrm>
          <a:prstGeom prst="rect">
            <a:avLst/>
          </a:prstGeom>
          <a:noFill/>
        </p:spPr>
      </p:pic>
    </p:spTree>
  </p:cSld>
  <p:clrMapOvr>
    <a:masterClrMapping/>
  </p:clrMapOvr>
  <p:transition spd="slow">
    <p:push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rtl="1">
              <a:buNone/>
            </a:pPr>
            <a:r>
              <a:rPr lang="fa-IR" dirty="0" smtClean="0"/>
              <a:t>  </a:t>
            </a:r>
          </a:p>
          <a:p>
            <a:pPr algn="ctr" rtl="1">
              <a:buNone/>
            </a:pPr>
            <a:r>
              <a:rPr lang="fa-IR"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عوارض برخی داروها؟؟؟؟؟؟؟</a:t>
            </a:r>
            <a:endPar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5" name="Picture 4" descr="http://t2.gstatic.com/images?q=tbn:ANd9GcQodHxvSGhCuAqoGmqC_BzBmQd6JER_n-iSrarjSASQNbSJN6ltH4Y6lJ33"/>
          <p:cNvPicPr/>
          <p:nvPr/>
        </p:nvPicPr>
        <p:blipFill>
          <a:blip r:embed="rId2"/>
          <a:srcRect/>
          <a:stretch>
            <a:fillRect/>
          </a:stretch>
        </p:blipFill>
        <p:spPr bwMode="auto">
          <a:xfrm>
            <a:off x="3214678" y="3643314"/>
            <a:ext cx="2500330" cy="2000264"/>
          </a:xfrm>
          <a:prstGeom prst="rect">
            <a:avLst/>
          </a:prstGeom>
          <a:noFill/>
          <a:ln w="9525">
            <a:noFill/>
            <a:miter lim="800000"/>
            <a:headEnd/>
            <a:tailEnd/>
          </a:ln>
        </p:spPr>
      </p:pic>
    </p:spTree>
  </p:cSld>
  <p:clrMapOvr>
    <a:masterClrMapping/>
  </p:clrMapOvr>
  <p:transition spd="slow">
    <p:checke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76" y="857232"/>
            <a:ext cx="7790712" cy="5391168"/>
          </a:xfrm>
        </p:spPr>
        <p:txBody>
          <a:bodyPr/>
          <a:lstStyle/>
          <a:p>
            <a:pPr algn="r">
              <a:buNone/>
            </a:pPr>
            <a:r>
              <a:rPr lang="fa-IR" dirty="0" smtClean="0"/>
              <a:t>واما....</a:t>
            </a:r>
          </a:p>
          <a:p>
            <a:pPr algn="r">
              <a:buNone/>
            </a:pPr>
            <a:r>
              <a:rPr lang="fa-IR" dirty="0" smtClean="0"/>
              <a:t>        </a:t>
            </a:r>
          </a:p>
          <a:p>
            <a:pPr algn="ctr">
              <a:buNone/>
            </a:pPr>
            <a:r>
              <a:rPr lang="fa-IR" dirty="0" smtClean="0"/>
              <a:t>مداخلات پرستاری؟؟؟؟؟؟؟؟؟؟؟؟؟   </a:t>
            </a:r>
          </a:p>
          <a:p>
            <a:pPr algn="ctr">
              <a:buNone/>
            </a:pPr>
            <a:endParaRPr lang="fa-IR" dirty="0" smtClean="0"/>
          </a:p>
          <a:p>
            <a:pPr algn="ctr">
              <a:buNone/>
            </a:pPr>
            <a:endParaRPr lang="fa-IR" dirty="0" smtClean="0"/>
          </a:p>
          <a:p>
            <a:pPr algn="ctr">
              <a:buNone/>
            </a:pPr>
            <a:endParaRPr lang="en-US" dirty="0"/>
          </a:p>
        </p:txBody>
      </p:sp>
      <p:pic>
        <p:nvPicPr>
          <p:cNvPr id="9218" name="Picture 2" descr="G:\bank jadid\Estekhdami\pic\250px-Neonatal_Jacoplane.jpg"/>
          <p:cNvPicPr>
            <a:picLocks noChangeAspect="1" noChangeArrowheads="1"/>
          </p:cNvPicPr>
          <p:nvPr/>
        </p:nvPicPr>
        <p:blipFill>
          <a:blip r:embed="rId2"/>
          <a:srcRect/>
          <a:stretch>
            <a:fillRect/>
          </a:stretch>
        </p:blipFill>
        <p:spPr bwMode="auto">
          <a:xfrm>
            <a:off x="2000232" y="3071810"/>
            <a:ext cx="6000792" cy="378619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a-IR" dirty="0" smtClean="0"/>
              <a:t>کشت مجدد ادرار فراموش نشود....</a:t>
            </a:r>
            <a:endParaRPr lang="en-US" dirty="0"/>
          </a:p>
        </p:txBody>
      </p:sp>
      <p:pic>
        <p:nvPicPr>
          <p:cNvPr id="6146" name="Picture 2" descr="G:\bank jadid\Estekhdami\pic\1272699785larg.gif"/>
          <p:cNvPicPr>
            <a:picLocks noChangeAspect="1" noChangeArrowheads="1"/>
          </p:cNvPicPr>
          <p:nvPr/>
        </p:nvPicPr>
        <p:blipFill>
          <a:blip r:embed="rId2"/>
          <a:srcRect/>
          <a:stretch>
            <a:fillRect/>
          </a:stretch>
        </p:blipFill>
        <p:spPr bwMode="auto">
          <a:xfrm>
            <a:off x="2214546" y="2357430"/>
            <a:ext cx="4500594" cy="3714776"/>
          </a:xfrm>
          <a:prstGeom prst="rect">
            <a:avLst/>
          </a:prstGeom>
          <a:noFill/>
        </p:spPr>
      </p:pic>
    </p:spTree>
  </p:cSld>
  <p:clrMapOvr>
    <a:masterClrMapping/>
  </p:clrMapOvr>
  <p:transition spd="slow">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85794"/>
            <a:ext cx="7498080" cy="5462606"/>
          </a:xfrm>
        </p:spPr>
        <p:txBody>
          <a:bodyPr>
            <a:normAutofit/>
          </a:bodyPr>
          <a:lstStyle/>
          <a:p>
            <a:pPr algn="ctr" rtl="1"/>
            <a:r>
              <a:rPr lang="fa-IR" b="1" dirty="0" smtClean="0"/>
              <a:t>آب ذغال اخته برای مقابله با عفونت‌های ادراری كودكان مفید است </a:t>
            </a:r>
            <a:endParaRPr lang="en-US" b="1" dirty="0" smtClean="0"/>
          </a:p>
        </p:txBody>
      </p:sp>
      <p:pic>
        <p:nvPicPr>
          <p:cNvPr id="4" name="ctl00_Main_imgNews" descr="http://www.loghme.com/Image/News/2012/9/1549_634826871455002344_l.jpg">
            <a:hlinkClick r:id="rId2" tgtFrame="_blank" tooltip="&quot;برای دیدن تصویر بزرگتر روی تصویر کلیک نمایید&quot;"/>
          </p:cNvPr>
          <p:cNvPicPr/>
          <p:nvPr/>
        </p:nvPicPr>
        <p:blipFill>
          <a:blip r:embed="rId3"/>
          <a:srcRect/>
          <a:stretch>
            <a:fillRect/>
          </a:stretch>
        </p:blipFill>
        <p:spPr bwMode="auto">
          <a:xfrm>
            <a:off x="2428860" y="2143116"/>
            <a:ext cx="4714908" cy="3714776"/>
          </a:xfrm>
          <a:prstGeom prst="rect">
            <a:avLst/>
          </a:prstGeom>
          <a:noFill/>
          <a:ln w="9525">
            <a:noFill/>
            <a:miter lim="800000"/>
            <a:headEnd/>
            <a:tailEnd/>
          </a:ln>
        </p:spPr>
      </p:pic>
    </p:spTree>
  </p:cSld>
  <p:clrMapOvr>
    <a:masterClrMapping/>
  </p:clrMapOvr>
  <p:transition spd="slow">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85794"/>
            <a:ext cx="7498080" cy="5462606"/>
          </a:xfrm>
        </p:spPr>
        <p:txBody>
          <a:bodyPr>
            <a:normAutofit fontScale="85000" lnSpcReduction="10000"/>
          </a:bodyPr>
          <a:lstStyle/>
          <a:p>
            <a:pPr algn="ctr" rtl="1">
              <a:buNone/>
            </a:pPr>
            <a:r>
              <a:rPr lang="fa-IR" b="1" dirty="0" smtClean="0"/>
              <a:t>متخصصان اطفال در یك مطالعه كوچك دریافته‌اند كه آب ذغال اخته طبیعی سرشار از مواد آنتی باكتریال خاص است كه در پیشگیری از ابتلای مجدد كودكان به عفونت‌های مجاری ادراری و مثانه نقش قابل توجهی دارد.</a:t>
            </a:r>
          </a:p>
          <a:p>
            <a:pPr algn="ctr" rtl="1">
              <a:buNone/>
            </a:pPr>
            <a:r>
              <a:rPr lang="fa-IR" dirty="0" smtClean="0"/>
              <a:t>به گزارش لقمه،این متخصصان در آزمایش جدید متوجه شدند آب ذغال اخته حاوی غلظت بالایی از مواد آنتی باكتریال موسوم به پرو آنتوسیانیدین‌ها یا </a:t>
            </a:r>
            <a:r>
              <a:rPr lang="en-US" dirty="0" smtClean="0"/>
              <a:t>PACs</a:t>
            </a:r>
            <a:r>
              <a:rPr lang="fa-IR" dirty="0" smtClean="0"/>
              <a:t> است كه از تكرار عفونت‌های ادراری در كودكان تا دو سوم برابر جلوگیری می‌كند.</a:t>
            </a:r>
            <a:br>
              <a:rPr lang="fa-IR" dirty="0" smtClean="0"/>
            </a:br>
            <a:r>
              <a:rPr lang="fa-IR" dirty="0" smtClean="0"/>
              <a:t/>
            </a:r>
            <a:br>
              <a:rPr lang="fa-IR" dirty="0" smtClean="0"/>
            </a:br>
            <a:r>
              <a:rPr lang="fa-IR" dirty="0" smtClean="0"/>
              <a:t>مواد آنتی باكتریال </a:t>
            </a:r>
            <a:r>
              <a:rPr lang="en-US" dirty="0" smtClean="0"/>
              <a:t>PACs‌</a:t>
            </a:r>
            <a:r>
              <a:rPr lang="fa-IR" dirty="0" smtClean="0"/>
              <a:t> تركیباتی هستند كه خاصیت ضد باكتریایی فوق العاده‌ای به میوه ذغال اخته می‌دهند. برای انجام این آزمایشات، پزشكان دانشگاه بیریتیش كلمبیا در شهر ونكوور كانادا با مطالعه روی 40 كودك كه طی سال گذشته حداقل دو بار به عفونت ادراری دچار شده بودند، به این نتایج دریافتند. </a:t>
            </a:r>
            <a:endParaRPr lang="en-US" dirty="0" smtClean="0"/>
          </a:p>
          <a:p>
            <a:endParaRPr lang="en-US" dirty="0"/>
          </a:p>
        </p:txBody>
      </p:sp>
    </p:spTree>
  </p:cSld>
  <p:clrMapOvr>
    <a:masterClrMapping/>
  </p:clrMapOvr>
  <p:transition spd="slow">
    <p:pull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857232"/>
            <a:ext cx="7498080" cy="5391168"/>
          </a:xfrm>
        </p:spPr>
        <p:txBody>
          <a:bodyPr/>
          <a:lstStyle/>
          <a:p>
            <a:pPr>
              <a:buNone/>
            </a:pPr>
            <a:endParaRPr lang="fa-IR" dirty="0" smtClean="0"/>
          </a:p>
          <a:p>
            <a:pPr algn="ctr">
              <a:buNone/>
            </a:pPr>
            <a:r>
              <a:rPr lang="fa-IR" b="1" dirty="0" smtClean="0"/>
              <a:t>توصيه­های بهداشتی به والدين؟؟؟؟؟؟؟</a:t>
            </a:r>
            <a:endParaRPr lang="en-US" dirty="0" smtClean="0"/>
          </a:p>
          <a:p>
            <a:pPr algn="ctr">
              <a:buNone/>
            </a:pPr>
            <a:endParaRPr lang="en-US" dirty="0"/>
          </a:p>
        </p:txBody>
      </p:sp>
      <p:pic>
        <p:nvPicPr>
          <p:cNvPr id="3074" name="Picture 2" descr="G:\bank jadid\Estekhdami\pic\BBB.jpg"/>
          <p:cNvPicPr>
            <a:picLocks noChangeAspect="1" noChangeArrowheads="1"/>
          </p:cNvPicPr>
          <p:nvPr/>
        </p:nvPicPr>
        <p:blipFill>
          <a:blip r:embed="rId2"/>
          <a:srcRect/>
          <a:stretch>
            <a:fillRect/>
          </a:stretch>
        </p:blipFill>
        <p:spPr bwMode="auto">
          <a:xfrm>
            <a:off x="3214678" y="2643182"/>
            <a:ext cx="3714776" cy="3357586"/>
          </a:xfrm>
          <a:prstGeom prst="rect">
            <a:avLst/>
          </a:prstGeom>
          <a:noFill/>
        </p:spPr>
      </p:pic>
    </p:spTree>
  </p:cSld>
  <p:clrMapOvr>
    <a:masterClrMapping/>
  </p:clrMapOvr>
  <p:transition spd="slow">
    <p:wheel spokes="8"/>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00042"/>
            <a:ext cx="7498080" cy="5748358"/>
          </a:xfrm>
        </p:spPr>
        <p:txBody>
          <a:bodyPr>
            <a:normAutofit fontScale="85000" lnSpcReduction="10000"/>
          </a:bodyPr>
          <a:lstStyle/>
          <a:p>
            <a:pPr algn="r" rtl="1">
              <a:buNone/>
            </a:pPr>
            <a:r>
              <a:rPr lang="fa-IR" dirty="0" smtClean="0"/>
              <a:t>1) طول دوره درمان را کامل کنيد .به عبارت ديگر داروهای تجويز شده توسط پزشک را خودسرانه قطع نکنيد .</a:t>
            </a:r>
            <a:endParaRPr lang="en-US" dirty="0" smtClean="0"/>
          </a:p>
          <a:p>
            <a:pPr algn="r" rtl="1">
              <a:buNone/>
            </a:pPr>
            <a:r>
              <a:rPr lang="fa-IR" dirty="0" smtClean="0"/>
              <a:t>2) 1 تا 2 هفته بعد از اتمام داروها مجددا" نمونه ادرار جهت کشت گرفته شود تا از درمان کامل عفونت اطمينان حاصل کنيد .</a:t>
            </a:r>
            <a:endParaRPr lang="en-US" dirty="0" smtClean="0"/>
          </a:p>
          <a:p>
            <a:pPr algn="r" rtl="1">
              <a:buNone/>
            </a:pPr>
            <a:r>
              <a:rPr lang="fa-IR" dirty="0" smtClean="0"/>
              <a:t>3) کودک را به مصرف زياد مايعات مثل آب ، چای کمرنگ ، آب سيب و مايعات ديگر تشويق کنيد تا عفونت دفع شود .</a:t>
            </a:r>
            <a:endParaRPr lang="en-US" dirty="0" smtClean="0"/>
          </a:p>
          <a:p>
            <a:pPr algn="r" rtl="1">
              <a:buNone/>
            </a:pPr>
            <a:r>
              <a:rPr lang="fa-IR" dirty="0" smtClean="0"/>
              <a:t>4) اجازه ندهيد فرزندتان ادرار خود را به مدت طولانی نگه دارد و يا آن را کاملا" تخليه نکند .</a:t>
            </a:r>
            <a:endParaRPr lang="en-US" dirty="0" smtClean="0"/>
          </a:p>
          <a:p>
            <a:pPr algn="r" rtl="1">
              <a:buNone/>
            </a:pPr>
            <a:r>
              <a:rPr lang="fa-IR" dirty="0" smtClean="0"/>
              <a:t>5) تا حد امکان از پوشيدن لباس های تنگ و چسبان و يا پلاستيکی به کودک خودداری نماييد . لباس نخی ترجيح داده می شود زيرا کمتر رطوبت را به خود نگه می دارد . </a:t>
            </a:r>
            <a:endParaRPr lang="en-US" dirty="0"/>
          </a:p>
        </p:txBody>
      </p:sp>
      <p:pic>
        <p:nvPicPr>
          <p:cNvPr id="7170" name="Picture 2" descr="G:\bank jadid\Estekhdami\pic\639b954118316b13a3601fabc8af2fe0.jpg"/>
          <p:cNvPicPr>
            <a:picLocks noChangeAspect="1" noChangeArrowheads="1"/>
          </p:cNvPicPr>
          <p:nvPr/>
        </p:nvPicPr>
        <p:blipFill>
          <a:blip r:embed="rId2"/>
          <a:srcRect/>
          <a:stretch>
            <a:fillRect/>
          </a:stretch>
        </p:blipFill>
        <p:spPr bwMode="auto">
          <a:xfrm>
            <a:off x="0" y="4929198"/>
            <a:ext cx="2143108" cy="1928802"/>
          </a:xfrm>
          <a:prstGeom prst="rect">
            <a:avLst/>
          </a:prstGeom>
          <a:noFill/>
        </p:spPr>
      </p:pic>
    </p:spTree>
  </p:cSld>
  <p:clrMapOvr>
    <a:masterClrMapping/>
  </p:clrMapOvr>
  <p:transition spd="slow">
    <p:plus/>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14356"/>
            <a:ext cx="7498080" cy="5534044"/>
          </a:xfrm>
        </p:spPr>
        <p:txBody>
          <a:bodyPr>
            <a:normAutofit fontScale="92500" lnSpcReduction="20000"/>
          </a:bodyPr>
          <a:lstStyle/>
          <a:p>
            <a:pPr algn="r" rtl="1">
              <a:buNone/>
            </a:pPr>
            <a:r>
              <a:rPr lang="fa-IR" dirty="0" smtClean="0"/>
              <a:t>6)لباس های کودک را با لباس ديگری که آلودگی بيشتری دارند نشوييد . به عنوان مثال لباس های فرزندتان را با لباس های ديگر درماشين لباسشويي نشوييد .</a:t>
            </a:r>
            <a:endParaRPr lang="en-US" dirty="0" smtClean="0"/>
          </a:p>
          <a:p>
            <a:pPr algn="r" rtl="1">
              <a:buNone/>
            </a:pPr>
            <a:r>
              <a:rPr lang="fa-IR" dirty="0" smtClean="0"/>
              <a:t>7) قبل از تعويض پوشک و يا شستن محل ادرار و مدفوع کودکتان ، حتما" دست های خود را بشوييد .</a:t>
            </a:r>
            <a:endParaRPr lang="en-US" dirty="0" smtClean="0"/>
          </a:p>
          <a:p>
            <a:pPr algn="r" rtl="1">
              <a:buNone/>
            </a:pPr>
            <a:r>
              <a:rPr lang="fa-IR" dirty="0" smtClean="0"/>
              <a:t>8) هميشه در هنگام شستن فرزندتان ابتدا محل ادرار و سپس محل مدفوع او را بشوييد . اين کار مانع انتقال ميکروب های روده به مجرای ادرار کودک می شود .</a:t>
            </a:r>
            <a:endParaRPr lang="en-US" dirty="0" smtClean="0"/>
          </a:p>
          <a:p>
            <a:pPr algn="r" rtl="1">
              <a:buNone/>
            </a:pPr>
            <a:r>
              <a:rPr lang="fa-IR" dirty="0" smtClean="0"/>
              <a:t>9) از يبوست کودکتان پيشگيری کنيد، زيرا احتمال عفونت ادراری بالا می­رود.</a:t>
            </a:r>
            <a:endParaRPr lang="en-US" dirty="0" smtClean="0"/>
          </a:p>
          <a:p>
            <a:pPr algn="r" rtl="1">
              <a:buNone/>
            </a:pPr>
            <a:r>
              <a:rPr lang="fa-IR" dirty="0" smtClean="0"/>
              <a:t>10) در صورت عود های مکرر عفونت ادراری ، با پزشک متخصص بيماری های کليوی کودکان مشورت کنيد ،تا شناسايي علت عود بيماری ،از پيگيری آن دست برنداريد.</a:t>
            </a:r>
            <a:endParaRPr lang="en-US" dirty="0" smtClean="0"/>
          </a:p>
          <a:p>
            <a:endParaRPr lang="en-US" dirty="0"/>
          </a:p>
        </p:txBody>
      </p:sp>
    </p:spTree>
  </p:cSld>
  <p:clrMapOvr>
    <a:masterClrMapping/>
  </p:clrMapOvr>
  <p:transition spd="slow">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4480" y="2643182"/>
            <a:ext cx="6172200" cy="3804140"/>
          </a:xfrm>
        </p:spPr>
        <p:txBody>
          <a:bodyPr/>
          <a:lstStyle/>
          <a:p>
            <a:endParaRPr lang="en-US" dirty="0"/>
          </a:p>
        </p:txBody>
      </p:sp>
      <p:sp>
        <p:nvSpPr>
          <p:cNvPr id="3" name="Subtitle 2"/>
          <p:cNvSpPr>
            <a:spLocks noGrp="1"/>
          </p:cNvSpPr>
          <p:nvPr>
            <p:ph type="subTitle" idx="1"/>
          </p:nvPr>
        </p:nvSpPr>
        <p:spPr>
          <a:xfrm>
            <a:off x="428596" y="142852"/>
            <a:ext cx="8121020" cy="1500198"/>
          </a:xfrm>
        </p:spPr>
        <p:txBody>
          <a:bodyPr>
            <a:normAutofit/>
          </a:bodyPr>
          <a:lstStyle/>
          <a:p>
            <a:endParaRPr lang="en-US" dirty="0" smtClean="0"/>
          </a:p>
          <a:p>
            <a:pPr algn="ctr" rtl="1"/>
            <a:r>
              <a:rPr lang="en-US" sz="4000" b="1" dirty="0" smtClean="0"/>
              <a:t>(Urinary tract infection: UTI)</a:t>
            </a:r>
            <a:endParaRPr lang="en-US" sz="4000" dirty="0"/>
          </a:p>
        </p:txBody>
      </p:sp>
      <p:pic>
        <p:nvPicPr>
          <p:cNvPr id="5" name="il_fi" descr="http://www.nature.com/nrmicro/journal/v2/n2/images/nrmicro818-f4.gif"/>
          <p:cNvPicPr>
            <a:picLocks noGrp="1"/>
          </p:cNvPicPr>
          <p:nvPr>
            <p:ph idx="1"/>
          </p:nvPr>
        </p:nvPicPr>
        <p:blipFill>
          <a:blip r:embed="rId2"/>
          <a:srcRect/>
          <a:stretch>
            <a:fillRect/>
          </a:stretch>
        </p:blipFill>
        <p:spPr bwMode="auto">
          <a:xfrm>
            <a:off x="214282" y="1428736"/>
            <a:ext cx="8715436" cy="5429264"/>
          </a:xfrm>
          <a:prstGeom prst="rect">
            <a:avLst/>
          </a:prstGeom>
          <a:noFill/>
          <a:ln w="9525">
            <a:noFill/>
            <a:miter lim="800000"/>
            <a:headEnd/>
            <a:tailEnd/>
          </a:ln>
        </p:spPr>
      </p:pic>
    </p:spTree>
  </p:cSld>
  <p:clrMapOvr>
    <a:masterClrMapping/>
  </p:clrMapOvr>
  <p:transition spd="slow">
    <p:spli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00" y="500042"/>
            <a:ext cx="7933588" cy="5748358"/>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buNone/>
            </a:pPr>
            <a:r>
              <a:rPr lang="fa-IR" sz="60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دستانی که کمک میکنند مقدس تر ازلبهایی هستند که دعا میکنند...</a:t>
            </a:r>
            <a:endPar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4099" name="Picture 3" descr="G:\bank jadid\Estekhdami\pic\flower[1](2).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spd="slow">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85728"/>
            <a:ext cx="8362216" cy="6215106"/>
          </a:xfrm>
        </p:spPr>
        <p:txBody>
          <a:bodyPr/>
          <a:lstStyle/>
          <a:p>
            <a:pPr algn="ctr">
              <a:buNone/>
            </a:pPr>
            <a:r>
              <a:rPr lang="fa-IR" sz="3600" dirty="0" smtClean="0">
                <a:latin typeface="AngsanaUPC" pitchFamily="18" charset="-34"/>
                <a:cs typeface="B Homa" pitchFamily="2" charset="-78"/>
              </a:rPr>
              <a:t>آنان که با رفتار وگفتارخود تورا نگران میکنند نمی دانند که تو خدایی داری که دوستت دارد ودوستش داری ...</a:t>
            </a:r>
          </a:p>
          <a:p>
            <a:pPr algn="ctr">
              <a:buNone/>
            </a:pPr>
            <a:r>
              <a:rPr lang="fa-IR" sz="3600" dirty="0" smtClean="0">
                <a:latin typeface="AngsanaUPC" pitchFamily="18" charset="-34"/>
                <a:cs typeface="B Homa" pitchFamily="2" charset="-78"/>
              </a:rPr>
              <a:t>خدایی که قدرت دارد ودر کنار توست ،نزدیکتر از نفس...</a:t>
            </a:r>
          </a:p>
          <a:p>
            <a:pPr algn="ctr">
              <a:buNone/>
            </a:pPr>
            <a:r>
              <a:rPr lang="fa-IR" sz="3600" dirty="0" smtClean="0">
                <a:latin typeface="AngsanaUPC" pitchFamily="18" charset="-34"/>
                <a:cs typeface="B Homa" pitchFamily="2" charset="-78"/>
              </a:rPr>
              <a:t>  پس هرگاه از آزار انسان ها غمگین شدی آرام بگو: </a:t>
            </a:r>
          </a:p>
          <a:p>
            <a:pPr algn="ctr">
              <a:buNone/>
            </a:pPr>
            <a:endParaRPr lang="fa-IR" sz="3600" dirty="0" smtClean="0">
              <a:latin typeface="AngsanaUPC" pitchFamily="18" charset="-34"/>
              <a:cs typeface="B Homa" pitchFamily="2" charset="-78"/>
            </a:endParaRPr>
          </a:p>
          <a:p>
            <a:pPr algn="ctr">
              <a:buNone/>
            </a:pPr>
            <a:r>
              <a:rPr lang="fa-IR" sz="4400" b="1" dirty="0" smtClean="0">
                <a:latin typeface="AngsanaUPC" pitchFamily="18" charset="-34"/>
                <a:cs typeface="B Homa" pitchFamily="2" charset="-78"/>
              </a:rPr>
              <a:t>خدایا به قدرتت نیاز دارم</a:t>
            </a:r>
          </a:p>
          <a:p>
            <a:pPr>
              <a:buNone/>
            </a:pPr>
            <a:endParaRPr lang="fa-IR" dirty="0" smtClean="0"/>
          </a:p>
          <a:p>
            <a:pPr>
              <a:buNone/>
            </a:pPr>
            <a:endParaRPr lang="fa-IR" dirty="0" smtClean="0"/>
          </a:p>
          <a:p>
            <a:pPr>
              <a:buNone/>
            </a:pPr>
            <a:endParaRPr lang="en-US" dirty="0"/>
          </a:p>
        </p:txBody>
      </p:sp>
    </p:spTree>
  </p:cSld>
  <p:clrMapOvr>
    <a:masterClrMapping/>
  </p:clrMapOvr>
  <p:transition spd="slow">
    <p:diamon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G:\bank jadid\Estekhdami\pic\fdfdfd (30)[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Content Placeholder 4"/>
          <p:cNvSpPr>
            <a:spLocks noGrp="1"/>
          </p:cNvSpPr>
          <p:nvPr>
            <p:ph idx="1"/>
          </p:nvPr>
        </p:nvSpPr>
        <p:spPr>
          <a:xfrm>
            <a:off x="285720" y="571480"/>
            <a:ext cx="8647968" cy="5676920"/>
          </a:xfrm>
        </p:spPr>
        <p:txBody>
          <a:bodyPr/>
          <a:lstStyle/>
          <a:p>
            <a:pPr algn="ctr">
              <a:buNone/>
            </a:pPr>
            <a:r>
              <a:rPr lang="fa-IR" dirty="0" smtClean="0"/>
              <a:t>ازحضور وتوجه شما همکاران بزرگوار،سپاسگزارم...</a:t>
            </a:r>
            <a:endParaRPr lang="en-US" dirty="0"/>
          </a:p>
        </p:txBody>
      </p:sp>
    </p:spTree>
  </p:cSld>
  <p:clrMapOvr>
    <a:masterClrMapping/>
  </p:clrMapOvr>
  <p:transition spd="slow">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عفونت های مجاری ادراری</a:t>
            </a:r>
            <a:endParaRPr lang="en-US" dirty="0"/>
          </a:p>
        </p:txBody>
      </p:sp>
      <p:sp>
        <p:nvSpPr>
          <p:cNvPr id="3" name="Content Placeholder 2"/>
          <p:cNvSpPr>
            <a:spLocks noGrp="1"/>
          </p:cNvSpPr>
          <p:nvPr>
            <p:ph idx="1"/>
          </p:nvPr>
        </p:nvSpPr>
        <p:spPr/>
        <p:txBody>
          <a:bodyPr>
            <a:normAutofit fontScale="92500" lnSpcReduction="20000"/>
          </a:bodyPr>
          <a:lstStyle/>
          <a:p>
            <a:pPr algn="r">
              <a:buNone/>
            </a:pPr>
            <a:r>
              <a:rPr lang="fa-IR" dirty="0" smtClean="0"/>
              <a:t>عفونت سیستم ادراری یک وضعبت بالینی است که ممکن است مجاری ادراری ومثانه ،میزنای،لگنچه وپارانشیم کلیه رادرگیر کند.ازآنجا که امکان لوکالیزه کردن دقیق محل عفونت وجود نداردلذا از اصطلاح عفونت سیستم ادراری برای وجودمقدار قابل توجهی ازمیکروارگانیسم هادرسراسر سیستم ادراری استفاده می شود0یکی از شایع‌ترین عفونت‌های دوران کودکی است و از این نظر اهمیت دارد که می‌تواند به آسیب کلیه بیانجامد. در بعضی موارد بروز عفونت ادراری و بررسی‌هایی که در مورد آن می‌شود باعث آشکار شدن اختلال ساختمانی (ارولوژیک) یا کارکردی (مثل مثانه‌ی نوروژنیک) در کودک می‌گردد.</a:t>
            </a:r>
            <a:endParaRPr lang="en-US" dirty="0"/>
          </a:p>
        </p:txBody>
      </p:sp>
    </p:spTree>
  </p:cSld>
  <p:clrMapOvr>
    <a:masterClrMapping/>
  </p:clrMapOvr>
  <p:transition spd="slow">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786" y="428604"/>
            <a:ext cx="8147902" cy="5819796"/>
          </a:xfrm>
        </p:spPr>
        <p:txBody>
          <a:bodyPr>
            <a:noAutofit/>
          </a:bodyPr>
          <a:lstStyle/>
          <a:p>
            <a:pPr algn="ctr" rtl="1">
              <a:buNone/>
            </a:pPr>
            <a:r>
              <a:rPr lang="en-US" sz="2000" dirty="0" smtClean="0"/>
              <a:t/>
            </a:r>
            <a:br>
              <a:rPr lang="en-US" sz="2000" dirty="0" smtClean="0"/>
            </a:br>
            <a:r>
              <a:rPr lang="fa-IR" sz="3600" b="1" dirty="0" smtClean="0"/>
              <a:t>میزان شیوع:</a:t>
            </a:r>
            <a:endParaRPr lang="fa-IR" sz="2000" b="1" dirty="0" smtClean="0"/>
          </a:p>
          <a:p>
            <a:pPr algn="r" rtl="1">
              <a:buNone/>
            </a:pPr>
            <a:r>
              <a:rPr lang="fa-IR" sz="2800" dirty="0" smtClean="0"/>
              <a:t>عفونت ادراری در ۵-۳ درصد دخترها و ۱ درصد پسرها اتفاق می‌افتد</a:t>
            </a:r>
            <a:r>
              <a:rPr lang="en-US" sz="2800" dirty="0" smtClean="0"/>
              <a:t>.</a:t>
            </a:r>
            <a:br>
              <a:rPr lang="en-US" sz="2800" dirty="0" smtClean="0"/>
            </a:br>
            <a:r>
              <a:rPr lang="fa-IR" sz="2800" dirty="0" smtClean="0"/>
              <a:t>بروز عفونت ادراری در شیرخواران و کودکان کم‌سن از اهمیت ویژه‌ای برخوردار است زیرا</a:t>
            </a:r>
            <a:r>
              <a:rPr lang="en-US" sz="2800" dirty="0" smtClean="0"/>
              <a:t> UTI </a:t>
            </a:r>
            <a:r>
              <a:rPr lang="fa-IR" sz="2800" dirty="0" smtClean="0"/>
              <a:t>در این گروه سنی (با شیوع حدود ۵ درصد) ممکن است علایم واضح بالینی جز تب ایجاد نکند و در صورتی که به وجود آن پی نبریم، باعث صدمه‌ی کلیوی </a:t>
            </a:r>
            <a:r>
              <a:rPr lang="en-US" sz="2800" dirty="0" smtClean="0"/>
              <a:t>(Scar) </a:t>
            </a:r>
            <a:r>
              <a:rPr lang="fa-IR" sz="2800" dirty="0" smtClean="0"/>
              <a:t>در بیمار شود. به‌علاوه در این گروه سنی تهیه‌ی نمونه‌ی ادرار به راحتی افراد بزرگ‌تر نیست و گاهی مجبور به گرفتن ادرار به‌روش آسپیراسیون سوپراپوبیک </a:t>
            </a:r>
            <a:r>
              <a:rPr lang="en-US" sz="2800" dirty="0" smtClean="0"/>
              <a:t>(SPA) </a:t>
            </a:r>
            <a:r>
              <a:rPr lang="fa-IR" sz="2800" dirty="0" smtClean="0"/>
              <a:t>یا کاتتریزاسیون مجرای ادرار هستیم که برای کودک و والدین به‌راحتی مورد پذیرش قرار نمی‌گیرد</a:t>
            </a:r>
            <a:r>
              <a:rPr lang="en-US" sz="2800" dirty="0" smtClean="0"/>
              <a:t>.</a:t>
            </a:r>
            <a:br>
              <a:rPr lang="en-US" sz="2800" dirty="0" smtClean="0"/>
            </a:br>
            <a:endParaRPr lang="en-US" sz="2800" dirty="0"/>
          </a:p>
        </p:txBody>
      </p:sp>
    </p:spTree>
  </p:cSld>
  <p:clrMapOvr>
    <a:masterClrMapping/>
  </p:clrMapOvr>
  <p:transition spd="slow">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576530" cy="5391168"/>
          </a:xfrm>
        </p:spPr>
        <p:txBody>
          <a:bodyPr>
            <a:normAutofit fontScale="92500" lnSpcReduction="10000"/>
          </a:bodyPr>
          <a:lstStyle/>
          <a:p>
            <a:pPr algn="r" rtl="1">
              <a:buNone/>
            </a:pPr>
            <a:r>
              <a:rPr lang="fa-IR" dirty="0" smtClean="0"/>
              <a:t>در خلال سال اول عمر نسبت ابتلای پسر به دختر حدود ۴/۵-۸/۲ به ۱ است. پس از ۲-۱ سالگی شیوع</a:t>
            </a:r>
            <a:r>
              <a:rPr lang="en-US" dirty="0" smtClean="0"/>
              <a:t> UTI </a:t>
            </a:r>
            <a:r>
              <a:rPr lang="fa-IR" dirty="0" smtClean="0"/>
              <a:t>در دختران به‌طور قابل توجهی نسبت به پسران بیشتر می‌شود و نسبت ابتلای دختر به پسر ۱۰ به ۱ است. بروز</a:t>
            </a:r>
            <a:r>
              <a:rPr lang="en-US" dirty="0" smtClean="0"/>
              <a:t> UTI </a:t>
            </a:r>
            <a:r>
              <a:rPr lang="fa-IR" dirty="0" smtClean="0"/>
              <a:t>همراه با تب در دخترانی که سن بین ۲ ماه تا ۲ سال دارند بیش از دو برابر پسران است</a:t>
            </a:r>
            <a:r>
              <a:rPr lang="en-US" dirty="0" smtClean="0"/>
              <a:t>.</a:t>
            </a:r>
            <a:br>
              <a:rPr lang="en-US" dirty="0" smtClean="0"/>
            </a:br>
            <a:r>
              <a:rPr lang="en-US" dirty="0" smtClean="0"/>
              <a:t>UTI </a:t>
            </a:r>
            <a:r>
              <a:rPr lang="fa-IR" dirty="0" smtClean="0"/>
              <a:t>در پسران ختنه نشده بسته به آمارهای مختلف حدود ۲۰-۵ برابر بیشتر از پسران ختنه شده دیده می‌شود. شیرخواران و کودکان کم‌سن در صورت ابتلا به</a:t>
            </a:r>
            <a:r>
              <a:rPr lang="en-US" dirty="0" smtClean="0"/>
              <a:t> UTI </a:t>
            </a:r>
            <a:r>
              <a:rPr lang="fa-IR" dirty="0" smtClean="0"/>
              <a:t>در معرض خطر بیشتری از نظر آسیب کلیوی نسبت به کودکان بزرگ‌تر هستند زیرا شیوع ریفلاکس مثانه به حالب </a:t>
            </a:r>
            <a:r>
              <a:rPr lang="en-US" dirty="0" smtClean="0"/>
              <a:t>(</a:t>
            </a:r>
            <a:r>
              <a:rPr lang="en-US" dirty="0" err="1" smtClean="0"/>
              <a:t>Vesicoureteric</a:t>
            </a:r>
            <a:r>
              <a:rPr lang="en-US" dirty="0" smtClean="0"/>
              <a:t> reflux: VUR) </a:t>
            </a:r>
            <a:r>
              <a:rPr lang="fa-IR" dirty="0" smtClean="0"/>
              <a:t>در این گروه سنی بیشتر است و تاخیر در شروع درمان پیلونفریت حاد می‌تواند به آسیب کلیه و ایجاد</a:t>
            </a:r>
            <a:r>
              <a:rPr lang="en-US" dirty="0" smtClean="0"/>
              <a:t> Scar </a:t>
            </a:r>
            <a:r>
              <a:rPr lang="fa-IR" dirty="0" smtClean="0"/>
              <a:t>بیانجامد</a:t>
            </a:r>
            <a:r>
              <a:rPr lang="en-US" dirty="0" smtClean="0"/>
              <a:t>.</a:t>
            </a:r>
          </a:p>
          <a:p>
            <a:pPr algn="r" rtl="1">
              <a:buNone/>
            </a:pPr>
            <a:endParaRPr lang="en-US" dirty="0"/>
          </a:p>
        </p:txBody>
      </p:sp>
    </p:spTree>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8576530" cy="5962672"/>
          </a:xfrm>
        </p:spPr>
        <p:txBody>
          <a:bodyPr>
            <a:normAutofit/>
          </a:bodyPr>
          <a:lstStyle/>
          <a:p>
            <a:pPr lvl="2" algn="ctr" rtl="1">
              <a:buNone/>
            </a:pPr>
            <a:r>
              <a:rPr lang="fa-IR" sz="4800" b="1" dirty="0" smtClean="0"/>
              <a:t>اتیولوژی :</a:t>
            </a:r>
          </a:p>
          <a:p>
            <a:pPr lvl="2" algn="ctr" rtl="1">
              <a:buNone/>
            </a:pPr>
            <a:endParaRPr lang="fa-IR" sz="6000" b="1" dirty="0" smtClean="0"/>
          </a:p>
          <a:p>
            <a:pPr lvl="2" algn="r" rtl="1">
              <a:buNone/>
            </a:pPr>
            <a:r>
              <a:rPr lang="fa-IR" dirty="0" smtClean="0"/>
              <a:t>ارگانیسم های مختلفی باعث ایجاد عفونت ادراری می شوند ارقبیل:</a:t>
            </a:r>
          </a:p>
          <a:p>
            <a:pPr lvl="2" algn="r" rtl="1">
              <a:buNone/>
            </a:pPr>
            <a:r>
              <a:rPr lang="fa-IR" dirty="0" smtClean="0"/>
              <a:t>-اشرشیاکولای(حدود80%)</a:t>
            </a:r>
          </a:p>
          <a:p>
            <a:pPr lvl="2" algn="r" rtl="1">
              <a:buNone/>
            </a:pPr>
            <a:r>
              <a:rPr lang="fa-IR" dirty="0" smtClean="0"/>
              <a:t>-ارگانیسم های گرم منفی روده ای که اغلب در نواحی مقعدوپرینه ساکن هستند.</a:t>
            </a:r>
          </a:p>
          <a:p>
            <a:pPr lvl="2" algn="r" rtl="1">
              <a:buNone/>
            </a:pPr>
            <a:r>
              <a:rPr lang="fa-IR" dirty="0" smtClean="0"/>
              <a:t>-پروتئوس</a:t>
            </a:r>
          </a:p>
          <a:p>
            <a:pPr lvl="2" algn="r" rtl="1">
              <a:buNone/>
            </a:pPr>
            <a:r>
              <a:rPr lang="fa-IR" dirty="0" smtClean="0"/>
              <a:t>-سودوموناس کلبسیلا</a:t>
            </a:r>
          </a:p>
          <a:p>
            <a:pPr lvl="2" algn="r" rtl="1">
              <a:buNone/>
            </a:pPr>
            <a:r>
              <a:rPr lang="fa-IR" dirty="0" smtClean="0"/>
              <a:t>-هموفیلوس</a:t>
            </a:r>
          </a:p>
          <a:p>
            <a:pPr lvl="2" algn="r" rtl="1">
              <a:buNone/>
            </a:pPr>
            <a:r>
              <a:rPr lang="fa-IR" dirty="0" smtClean="0"/>
              <a:t>-استافیلوکوک طلایی</a:t>
            </a:r>
          </a:p>
          <a:p>
            <a:pPr lvl="2" algn="r" rtl="1">
              <a:buNone/>
            </a:pPr>
            <a:r>
              <a:rPr lang="fa-IR" dirty="0" smtClean="0"/>
              <a:t>-و.....</a:t>
            </a:r>
            <a:endParaRPr lang="en-US" dirty="0"/>
          </a:p>
        </p:txBody>
      </p:sp>
      <p:pic>
        <p:nvPicPr>
          <p:cNvPr id="4" name="Picture 3" descr="http://t1.gstatic.com/images?q=tbn:ANd9GcSR16m5WbD-MsWomoMbmxqsX2-k0DPRqqUZ_dbF6UNJ14_AId1rAfuOZA">
            <a:hlinkClick r:id="rId2"/>
          </p:cNvPr>
          <p:cNvPicPr/>
          <p:nvPr/>
        </p:nvPicPr>
        <p:blipFill>
          <a:blip r:embed="rId3"/>
          <a:srcRect/>
          <a:stretch>
            <a:fillRect/>
          </a:stretch>
        </p:blipFill>
        <p:spPr bwMode="auto">
          <a:xfrm>
            <a:off x="1857356" y="3786190"/>
            <a:ext cx="3143272" cy="2571768"/>
          </a:xfrm>
          <a:prstGeom prst="rect">
            <a:avLst/>
          </a:prstGeom>
          <a:noFill/>
          <a:ln w="9525">
            <a:noFill/>
            <a:miter lim="800000"/>
            <a:headEnd/>
            <a:tailEnd/>
          </a:ln>
        </p:spPr>
      </p:pic>
    </p:spTree>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28604"/>
            <a:ext cx="7498080" cy="5819796"/>
          </a:xfrm>
        </p:spPr>
        <p:txBody>
          <a:bodyPr>
            <a:normAutofit fontScale="77500" lnSpcReduction="20000"/>
          </a:bodyPr>
          <a:lstStyle/>
          <a:p>
            <a:pPr lvl="8" algn="r">
              <a:buNone/>
            </a:pPr>
            <a:r>
              <a:rPr lang="en-US" dirty="0" smtClean="0"/>
              <a:t> </a:t>
            </a:r>
          </a:p>
          <a:p>
            <a:pPr algn="r" rtl="1">
              <a:buNone/>
            </a:pPr>
            <a:r>
              <a:rPr lang="fa-IR" b="1" dirty="0" smtClean="0"/>
              <a:t>تظاهرات بالینی</a:t>
            </a:r>
            <a:r>
              <a:rPr lang="en-US" b="1" dirty="0" smtClean="0"/>
              <a:t/>
            </a:r>
            <a:br>
              <a:rPr lang="en-US" b="1" dirty="0" smtClean="0"/>
            </a:br>
            <a:r>
              <a:rPr lang="fa-IR" dirty="0" smtClean="0"/>
              <a:t>عفونت ادراری به سه صورت تظاهر می‌کند: پیلونفریت، سیستیت، باکتریوری بدون علامت</a:t>
            </a:r>
            <a:r>
              <a:rPr lang="en-US" dirty="0" smtClean="0"/>
              <a:t/>
            </a:r>
            <a:br>
              <a:rPr lang="en-US" dirty="0" smtClean="0"/>
            </a:br>
            <a:r>
              <a:rPr lang="fa-IR" b="1" dirty="0" smtClean="0"/>
              <a:t>پیلونفریت</a:t>
            </a:r>
            <a:r>
              <a:rPr lang="en-US" b="1" dirty="0" smtClean="0"/>
              <a:t>:</a:t>
            </a:r>
            <a:r>
              <a:rPr lang="en-US" dirty="0" smtClean="0"/>
              <a:t> </a:t>
            </a:r>
            <a:r>
              <a:rPr lang="fa-IR" dirty="0" smtClean="0"/>
              <a:t>گرفتاری پارانشیم کلیه است. اگر پارانشیم کلیه گرفتار نشده باشد پیلیت</a:t>
            </a:r>
            <a:r>
              <a:rPr lang="en-US" dirty="0" smtClean="0"/>
              <a:t> (</a:t>
            </a:r>
            <a:r>
              <a:rPr lang="en-US" dirty="0" err="1" smtClean="0"/>
              <a:t>Pyelitis</a:t>
            </a:r>
            <a:r>
              <a:rPr lang="en-US" dirty="0" smtClean="0"/>
              <a:t>) </a:t>
            </a:r>
            <a:r>
              <a:rPr lang="fa-IR" dirty="0" smtClean="0"/>
              <a:t>نامیده می‌شود. پیلونفریت می‌تواند با علایمی مانند درد شکم یا پهلو، تب، تهوع، استفراغ و گاهی اسهال تظاهر کند. در نوزادان ممکن است علایم غیراختصاصی مانند زردی، بی‌قراری، شیر نخوردن و کاهش وزن دیده شود</a:t>
            </a:r>
            <a:r>
              <a:rPr lang="en-US" dirty="0" smtClean="0"/>
              <a:t>.</a:t>
            </a:r>
            <a:br>
              <a:rPr lang="en-US" dirty="0" smtClean="0"/>
            </a:br>
            <a:r>
              <a:rPr lang="fa-IR" b="1" dirty="0" smtClean="0"/>
              <a:t>سیستیت</a:t>
            </a:r>
            <a:r>
              <a:rPr lang="en-US" b="1" dirty="0" smtClean="0"/>
              <a:t>:</a:t>
            </a:r>
            <a:r>
              <a:rPr lang="en-US" dirty="0" smtClean="0"/>
              <a:t> </a:t>
            </a:r>
            <a:r>
              <a:rPr lang="fa-IR" dirty="0" smtClean="0"/>
              <a:t>گرفتاری مثانه است و علایمی مانند دیزوری، تکرر ادرار، فوریت ادرار</a:t>
            </a:r>
            <a:r>
              <a:rPr lang="en-US" dirty="0" smtClean="0"/>
              <a:t> (Urgency)</a:t>
            </a:r>
            <a:r>
              <a:rPr lang="fa-IR" dirty="0" smtClean="0"/>
              <a:t>، درد ناحیه‌ی سوپراپوبیک و بی‌اختیاری ادرار دارد. معمولاً تب وجود ندارد یا خفیف است</a:t>
            </a:r>
            <a:r>
              <a:rPr lang="en-US" dirty="0" smtClean="0"/>
              <a:t>.</a:t>
            </a:r>
            <a:br>
              <a:rPr lang="en-US" dirty="0" smtClean="0"/>
            </a:br>
            <a:r>
              <a:rPr lang="fa-IR" b="1" dirty="0" smtClean="0"/>
              <a:t>باکتریوری بدون علامت</a:t>
            </a:r>
            <a:r>
              <a:rPr lang="en-US" b="1" dirty="0" smtClean="0"/>
              <a:t>: </a:t>
            </a:r>
            <a:r>
              <a:rPr lang="fa-IR" dirty="0" smtClean="0"/>
              <a:t>منحصراً در دختران اتفاق می‌افتد و اشاره به افرادی دارد که کشت ادرار مثبت دارند ولی هیچ علایمی از عفونت ادراری نشان نمی‌دهند. این مساله خوش‌خیم است و به‌جز در زنان حامله که ایجاد عفونت ادراری علامت‌دار (سمپتوماتیک) می‌کند، در موارد دیگر ایجاد آسیب کلیوی نمی‌کند.</a:t>
            </a:r>
            <a:endParaRPr lang="en-US" dirty="0"/>
          </a:p>
        </p:txBody>
      </p:sp>
      <p:pic>
        <p:nvPicPr>
          <p:cNvPr id="4" name="Picture 3" descr="http://t3.gstatic.com/images?q=tbn:ANd9GcQ3P0igV2Fzf9pR5hs0ad8dKYFWDHNwAhG9_HN6o7mLzBP7mVxDvWukPPop">
            <a:hlinkClick r:id="rId2"/>
          </p:cNvPr>
          <p:cNvPicPr/>
          <p:nvPr/>
        </p:nvPicPr>
        <p:blipFill>
          <a:blip r:embed="rId3"/>
          <a:srcRect/>
          <a:stretch>
            <a:fillRect/>
          </a:stretch>
        </p:blipFill>
        <p:spPr bwMode="auto">
          <a:xfrm>
            <a:off x="0" y="0"/>
            <a:ext cx="1709712" cy="1928802"/>
          </a:xfrm>
          <a:prstGeom prst="rect">
            <a:avLst/>
          </a:prstGeom>
          <a:noFill/>
          <a:ln w="9525">
            <a:noFill/>
            <a:miter lim="800000"/>
            <a:headEnd/>
            <a:tailEnd/>
          </a:ln>
        </p:spPr>
      </p:pic>
      <p:pic>
        <p:nvPicPr>
          <p:cNvPr id="5" name="Picture 4" descr="http://t2.gstatic.com/images?q=tbn:ANd9GcQ-SWUjkMMBPL2JCMFncqJYyLalKV_B05FwsvE8tDP_NEhQJr1WnfOh1lM">
            <a:hlinkClick r:id="rId4"/>
          </p:cNvPr>
          <p:cNvPicPr/>
          <p:nvPr/>
        </p:nvPicPr>
        <p:blipFill>
          <a:blip r:embed="rId5"/>
          <a:srcRect/>
          <a:stretch>
            <a:fillRect/>
          </a:stretch>
        </p:blipFill>
        <p:spPr bwMode="auto">
          <a:xfrm>
            <a:off x="214282" y="5143512"/>
            <a:ext cx="1609728" cy="1285884"/>
          </a:xfrm>
          <a:prstGeom prst="rect">
            <a:avLst/>
          </a:prstGeom>
          <a:noFill/>
          <a:ln w="9525">
            <a:noFill/>
            <a:miter lim="800000"/>
            <a:headEnd/>
            <a:tailEnd/>
          </a:ln>
        </p:spPr>
      </p:pic>
    </p:spTree>
  </p:cSld>
  <p:clrMapOvr>
    <a:masterClrMapping/>
  </p:clrMapOvr>
  <p:transition spd="slow">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00042"/>
            <a:ext cx="7498080" cy="5748358"/>
          </a:xfrm>
        </p:spPr>
        <p:txBody>
          <a:bodyPr>
            <a:normAutofit/>
          </a:bodyPr>
          <a:lstStyle/>
          <a:p>
            <a:pPr algn="r" rtl="1">
              <a:buNone/>
            </a:pPr>
            <a:r>
              <a:rPr lang="en-US" b="1" dirty="0" smtClean="0"/>
              <a:t/>
            </a:r>
            <a:br>
              <a:rPr lang="en-US" b="1" dirty="0" smtClean="0"/>
            </a:br>
            <a:r>
              <a:rPr lang="fa-IR" dirty="0" smtClean="0"/>
              <a:t>این تظاهرات بسته به این‌که گرفتاری در قسمت فوقانی دستگاه ادراری (پیلونفریت) یا قسمت تحتانی آن (سیستیت) باشد متفاوت است</a:t>
            </a:r>
            <a:r>
              <a:rPr lang="en-US" dirty="0" smtClean="0"/>
              <a:t>:</a:t>
            </a:r>
            <a:br>
              <a:rPr lang="en-US" dirty="0" smtClean="0"/>
            </a:br>
            <a:r>
              <a:rPr lang="en-US" dirty="0" smtClean="0"/>
              <a:t>.</a:t>
            </a:r>
            <a:br>
              <a:rPr lang="en-US" dirty="0" smtClean="0"/>
            </a:br>
            <a:endParaRPr lang="en-US" dirty="0"/>
          </a:p>
        </p:txBody>
      </p:sp>
      <p:pic>
        <p:nvPicPr>
          <p:cNvPr id="2050" name="Picture 2" descr="G:\bank jadid\Estekhdami\pic\sickchild_2.jpg"/>
          <p:cNvPicPr>
            <a:picLocks noChangeAspect="1" noChangeArrowheads="1"/>
          </p:cNvPicPr>
          <p:nvPr/>
        </p:nvPicPr>
        <p:blipFill>
          <a:blip r:embed="rId2"/>
          <a:srcRect/>
          <a:stretch>
            <a:fillRect/>
          </a:stretch>
        </p:blipFill>
        <p:spPr bwMode="auto">
          <a:xfrm>
            <a:off x="1142976" y="2500306"/>
            <a:ext cx="4048125" cy="4071966"/>
          </a:xfrm>
          <a:prstGeom prst="rect">
            <a:avLst/>
          </a:prstGeom>
          <a:noFill/>
        </p:spPr>
      </p:pic>
    </p:spTree>
  </p:cSld>
  <p:clrMapOvr>
    <a:masterClrMapping/>
  </p:clrMapOvr>
  <p:transition spd="slow">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335</TotalTime>
  <Words>1383</Words>
  <Application>Microsoft Office PowerPoint</Application>
  <PresentationFormat>On-screen Show (4:3)</PresentationFormat>
  <Paragraphs>77</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Solstice</vt:lpstr>
      <vt:lpstr>Slide 1</vt:lpstr>
      <vt:lpstr>Slide 2</vt:lpstr>
      <vt:lpstr>Slide 3</vt:lpstr>
      <vt:lpstr>عفونت های مجاری ادراری</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sajjad</dc:creator>
  <cp:lastModifiedBy>Admin</cp:lastModifiedBy>
  <cp:revision>40</cp:revision>
  <dcterms:created xsi:type="dcterms:W3CDTF">2013-09-11T05:59:45Z</dcterms:created>
  <dcterms:modified xsi:type="dcterms:W3CDTF">2013-12-30T15:40:03Z</dcterms:modified>
</cp:coreProperties>
</file>