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1" d="100"/>
          <a:sy n="41" d="100"/>
        </p:scale>
        <p:origin x="105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D0481BD7-683F-4C8F-B00A-06FD7AB80FAE}" type="datetimeFigureOut">
              <a:rPr lang="fa-IR" smtClean="0"/>
              <a:t>29/10/1444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F1AF9AE-6B9C-49CD-963C-9888BFDF41E4}"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D0481BD7-683F-4C8F-B00A-06FD7AB80FAE}" type="datetimeFigureOut">
              <a:rPr lang="fa-IR" smtClean="0"/>
              <a:t>29/10/1444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F1AF9AE-6B9C-49CD-963C-9888BFDF41E4}"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D0481BD7-683F-4C8F-B00A-06FD7AB80FAE}" type="datetimeFigureOut">
              <a:rPr lang="fa-IR" smtClean="0"/>
              <a:t>29/10/1444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F1AF9AE-6B9C-49CD-963C-9888BFDF41E4}"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D0481BD7-683F-4C8F-B00A-06FD7AB80FAE}" type="datetimeFigureOut">
              <a:rPr lang="fa-IR" smtClean="0"/>
              <a:t>29/10/1444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F1AF9AE-6B9C-49CD-963C-9888BFDF41E4}"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481BD7-683F-4C8F-B00A-06FD7AB80FAE}" type="datetimeFigureOut">
              <a:rPr lang="fa-IR" smtClean="0"/>
              <a:t>29/10/1444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FF1AF9AE-6B9C-49CD-963C-9888BFDF41E4}"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D0481BD7-683F-4C8F-B00A-06FD7AB80FAE}" type="datetimeFigureOut">
              <a:rPr lang="fa-IR" smtClean="0"/>
              <a:t>29/10/1444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F1AF9AE-6B9C-49CD-963C-9888BFDF41E4}"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D0481BD7-683F-4C8F-B00A-06FD7AB80FAE}" type="datetimeFigureOut">
              <a:rPr lang="fa-IR" smtClean="0"/>
              <a:t>29/10/1444</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FF1AF9AE-6B9C-49CD-963C-9888BFDF41E4}"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D0481BD7-683F-4C8F-B00A-06FD7AB80FAE}" type="datetimeFigureOut">
              <a:rPr lang="fa-IR" smtClean="0"/>
              <a:t>29/10/1444</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FF1AF9AE-6B9C-49CD-963C-9888BFDF41E4}"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481BD7-683F-4C8F-B00A-06FD7AB80FAE}" type="datetimeFigureOut">
              <a:rPr lang="fa-IR" smtClean="0"/>
              <a:t>29/10/1444</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FF1AF9AE-6B9C-49CD-963C-9888BFDF41E4}"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481BD7-683F-4C8F-B00A-06FD7AB80FAE}" type="datetimeFigureOut">
              <a:rPr lang="fa-IR" smtClean="0"/>
              <a:t>29/10/1444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F1AF9AE-6B9C-49CD-963C-9888BFDF41E4}"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481BD7-683F-4C8F-B00A-06FD7AB80FAE}" type="datetimeFigureOut">
              <a:rPr lang="fa-IR" smtClean="0"/>
              <a:t>29/10/1444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FF1AF9AE-6B9C-49CD-963C-9888BFDF41E4}" type="slidenum">
              <a:rPr lang="fa-IR" smtClean="0"/>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0481BD7-683F-4C8F-B00A-06FD7AB80FAE}" type="datetimeFigureOut">
              <a:rPr lang="fa-IR" smtClean="0"/>
              <a:t>29/10/1444</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F1AF9AE-6B9C-49CD-963C-9888BFDF41E4}"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fa-IR" dirty="0" smtClean="0"/>
              <a:t/>
            </a:r>
            <a:br>
              <a:rPr lang="fa-IR" dirty="0" smtClean="0"/>
            </a:br>
            <a:r>
              <a:rPr lang="fa-IR" dirty="0" smtClean="0"/>
              <a:t/>
            </a:r>
            <a:br>
              <a:rPr lang="fa-IR" dirty="0" smtClean="0"/>
            </a:br>
            <a:r>
              <a:rPr lang="fa-IR" dirty="0" smtClean="0"/>
              <a:t/>
            </a:r>
            <a:br>
              <a:rPr lang="fa-IR" dirty="0" smtClean="0"/>
            </a:br>
            <a:r>
              <a:rPr lang="fa-IR" dirty="0" smtClean="0"/>
              <a:t>پ</a:t>
            </a:r>
            <a:endParaRPr lang="fa-IR" dirty="0"/>
          </a:p>
        </p:txBody>
      </p:sp>
      <p:sp>
        <p:nvSpPr>
          <p:cNvPr id="3" name="Subtitle 2"/>
          <p:cNvSpPr>
            <a:spLocks noGrp="1"/>
          </p:cNvSpPr>
          <p:nvPr>
            <p:ph type="subTitle" idx="1"/>
          </p:nvPr>
        </p:nvSpPr>
        <p:spPr/>
        <p:txBody>
          <a:bodyPr/>
          <a:lstStyle/>
          <a:p>
            <a:endParaRPr lang="fa-IR"/>
          </a:p>
        </p:txBody>
      </p:sp>
      <p:sp>
        <p:nvSpPr>
          <p:cNvPr id="5" name="TextBox 4"/>
          <p:cNvSpPr txBox="1"/>
          <p:nvPr/>
        </p:nvSpPr>
        <p:spPr>
          <a:xfrm>
            <a:off x="5236944" y="785794"/>
            <a:ext cx="2091598" cy="923330"/>
          </a:xfrm>
          <a:prstGeom prst="rect">
            <a:avLst/>
          </a:prstGeom>
          <a:noFill/>
        </p:spPr>
        <p:txBody>
          <a:bodyPr wrap="none" rtlCol="1">
            <a:spAutoFit/>
          </a:bodyPr>
          <a:lstStyle/>
          <a:p>
            <a:r>
              <a:rPr lang="en-US" dirty="0" smtClean="0"/>
              <a:t>CP       cerebral palsy</a:t>
            </a:r>
          </a:p>
          <a:p>
            <a:endParaRPr lang="en-US" dirty="0"/>
          </a:p>
          <a:p>
            <a:r>
              <a:rPr lang="fa-IR" dirty="0" smtClean="0"/>
              <a:t>فلج مغزی</a:t>
            </a:r>
            <a:endParaRPr lang="fa-IR" dirty="0"/>
          </a:p>
        </p:txBody>
      </p:sp>
      <p:pic>
        <p:nvPicPr>
          <p:cNvPr id="1027" name="Picture 3"/>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7" name="TextBox 6"/>
          <p:cNvSpPr txBox="1"/>
          <p:nvPr/>
        </p:nvSpPr>
        <p:spPr>
          <a:xfrm>
            <a:off x="3714744" y="1571612"/>
            <a:ext cx="1827102" cy="923330"/>
          </a:xfrm>
          <a:prstGeom prst="rect">
            <a:avLst/>
          </a:prstGeom>
          <a:noFill/>
        </p:spPr>
        <p:txBody>
          <a:bodyPr wrap="none" rtlCol="1">
            <a:spAutoFit/>
          </a:bodyPr>
          <a:lstStyle/>
          <a:p>
            <a:r>
              <a:rPr lang="en-US" dirty="0" smtClean="0"/>
              <a:t>CP  cerebral palsy</a:t>
            </a:r>
          </a:p>
          <a:p>
            <a:endParaRPr lang="en-US" dirty="0"/>
          </a:p>
          <a:p>
            <a:r>
              <a:rPr lang="fa-IR" dirty="0" smtClean="0"/>
              <a:t>فلج مغزی</a:t>
            </a:r>
            <a:endParaRPr lang="fa-I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10242" name="Picture 2"/>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a:ln w="9525">
            <a:noFill/>
            <a:miter lim="800000"/>
            <a:headEnd/>
            <a:tailEnd/>
          </a:ln>
          <a:effectLst/>
        </p:spPr>
      </p:pic>
      <p:sp>
        <p:nvSpPr>
          <p:cNvPr id="7" name="TextBox 6"/>
          <p:cNvSpPr txBox="1"/>
          <p:nvPr/>
        </p:nvSpPr>
        <p:spPr>
          <a:xfrm>
            <a:off x="0" y="1142984"/>
            <a:ext cx="8858280" cy="3693319"/>
          </a:xfrm>
          <a:prstGeom prst="rect">
            <a:avLst/>
          </a:prstGeom>
          <a:noFill/>
        </p:spPr>
        <p:txBody>
          <a:bodyPr wrap="square" rtlCol="1">
            <a:spAutoFit/>
          </a:bodyPr>
          <a:lstStyle/>
          <a:p>
            <a:r>
              <a:rPr lang="fa-IR" b="1" i="1" dirty="0" smtClean="0"/>
              <a:t>نوع پیرامیدال :  افراد مبتلا  به پیرامیدال از آسیبهایی که  به  کرتکس  حرکتی  یا مجرای پیرامیدال مغز وارد شده است ، در رنجند . و این  به  مشکلاتی  منجر می شود   از  قبیل  :  اشکال  د ر حرکات  ارادی   و  حرکات اسپاسمی     ، مثل  سفتی  و کشیدگی عضلات ، و حرکات   ارادی   نادرست    . تقریباً  50    درصد  مبتلایان دچار حرکات اسپاسمی می باشند </a:t>
            </a:r>
            <a:endParaRPr lang="fa-IR" dirty="0" smtClean="0"/>
          </a:p>
          <a:p>
            <a:r>
              <a:rPr lang="fa-IR" b="1" i="1" dirty="0" smtClean="0"/>
              <a:t> </a:t>
            </a:r>
            <a:endParaRPr lang="fa-IR" dirty="0" smtClean="0"/>
          </a:p>
          <a:p>
            <a:r>
              <a:rPr lang="fa-IR" b="1" i="1" dirty="0" smtClean="0"/>
              <a:t>نوع اکستراپیرامیدال  یا  پیدایش  حرکات  بی هدف ،  سفت  و  دارای  عدم  حالت انقباضی فیزیولوژیکی ، آسیب به محلی خارج از مجاری پیرامیدال وارد می شود که به حرکات  غیر ارادی  و ناگهانی و  اشکال  در  نگهداری  وضعیت  بدن  منجر می شود . در حدود 25 درصد از معلولین علائمی از  خود  نشان  می دهند  که  اصولاً همراه با آسیب های اکسترا پیرامیدال است  </a:t>
            </a:r>
          </a:p>
          <a:p>
            <a:r>
              <a:rPr lang="fa-IR" b="1" i="1" dirty="0" smtClean="0"/>
              <a:t>  </a:t>
            </a:r>
            <a:endParaRPr lang="fa-IR" dirty="0" smtClean="0"/>
          </a:p>
          <a:p>
            <a:r>
              <a:rPr lang="fa-IR" b="1" i="1" dirty="0" smtClean="0"/>
              <a:t>نوع مختلط .در این نوع آسیب برمناطق پیرامیدال و اکستراپیرامیدال  مغز وارد می شود . و کودک ترکیبی از اثرات آن دو را از خو د نشان  می دهد  (مثل حالت اسپاسم در پاها ) و حالت  سفتی و کشیدگی در  دست ها  . در حدود 25  درصد معلولین دارای اختلالات مختلط هستند </a:t>
            </a:r>
            <a:endParaRPr lang="fa-I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11266" name="Picture 2"/>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a:ln w="9525">
            <a:noFill/>
            <a:miter lim="800000"/>
            <a:headEnd/>
            <a:tailEnd/>
          </a:ln>
          <a:effectLst/>
        </p:spPr>
      </p:pic>
      <p:sp>
        <p:nvSpPr>
          <p:cNvPr id="5" name="TextBox 4"/>
          <p:cNvSpPr txBox="1"/>
          <p:nvPr/>
        </p:nvSpPr>
        <p:spPr>
          <a:xfrm>
            <a:off x="3357554" y="1000108"/>
            <a:ext cx="4786346" cy="646331"/>
          </a:xfrm>
          <a:prstGeom prst="rect">
            <a:avLst/>
          </a:prstGeom>
          <a:noFill/>
        </p:spPr>
        <p:txBody>
          <a:bodyPr wrap="square" rtlCol="1">
            <a:spAutoFit/>
          </a:bodyPr>
          <a:lstStyle/>
          <a:p>
            <a:r>
              <a:rPr lang="fa-IR" dirty="0" smtClean="0"/>
              <a:t>سایر علایم</a:t>
            </a:r>
          </a:p>
          <a:p>
            <a:endParaRPr lang="fa-IR" dirty="0"/>
          </a:p>
        </p:txBody>
      </p:sp>
      <p:sp>
        <p:nvSpPr>
          <p:cNvPr id="6" name="TextBox 5"/>
          <p:cNvSpPr txBox="1"/>
          <p:nvPr/>
        </p:nvSpPr>
        <p:spPr>
          <a:xfrm>
            <a:off x="642910" y="1857364"/>
            <a:ext cx="8072462" cy="3693319"/>
          </a:xfrm>
          <a:prstGeom prst="rect">
            <a:avLst/>
          </a:prstGeom>
          <a:noFill/>
        </p:spPr>
        <p:txBody>
          <a:bodyPr wrap="square" rtlCol="1">
            <a:spAutoFit/>
          </a:bodyPr>
          <a:lstStyle/>
          <a:p>
            <a:r>
              <a:rPr lang="fa-IR" b="1" dirty="0"/>
              <a:t>اختلال تکامل ذهنی</a:t>
            </a:r>
            <a:endParaRPr lang="fa-IR" dirty="0" smtClean="0"/>
          </a:p>
          <a:p>
            <a:r>
              <a:rPr lang="fa-IR" dirty="0" smtClean="0"/>
              <a:t>اختلال شعور به درجات مختلف در ۵۰-۷۰ درصد مبتلایان به فلج مغزی دیده میشود کودکانی که با وجود فلج مغزی از هوش طبیعی برخوردارند معمولا دامنه توجه کوتاهی دارند باید دقت نمود که حمایت بیش از حد توسط والدین و جلوگیری از کسب تجربیات روزانه عاملی جهت اختلال توانایی عملی کودک نگردد </a:t>
            </a:r>
          </a:p>
          <a:p>
            <a:r>
              <a:rPr lang="fa-IR" dirty="0" smtClean="0"/>
              <a:t>.</a:t>
            </a:r>
          </a:p>
          <a:p>
            <a:r>
              <a:rPr lang="fa-IR" b="1" dirty="0" smtClean="0"/>
              <a:t>تاخیر در رشد </a:t>
            </a:r>
          </a:p>
          <a:p>
            <a:r>
              <a:rPr lang="fa-IR" dirty="0" smtClean="0"/>
              <a:t>برخی کودکان که دچار این بیماری هستند به نارسایی جدی در رشد از جمله قد کوتاه وزن کم و مغز کوچک مبتلا می باشند</a:t>
            </a:r>
          </a:p>
          <a:p>
            <a:endParaRPr lang="fa-IR" dirty="0" smtClean="0"/>
          </a:p>
          <a:p>
            <a:r>
              <a:rPr lang="fa-IR" b="1" dirty="0" smtClean="0"/>
              <a:t>صرع </a:t>
            </a:r>
            <a:endParaRPr lang="fa-IR" dirty="0" smtClean="0"/>
          </a:p>
          <a:p>
            <a:r>
              <a:rPr lang="fa-IR" dirty="0" smtClean="0"/>
              <a:t>حدود ۵۰% از کودکان دارای عارضه مغزی به نوعی از اختلالات صرعی نیز دچار هستند . شایع ترین نوع صرع در این افراد حملات تونیک – کلونیک است گرچه اشکال دیگر صرع نیز ممکن است دیده شود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12290" name="Picture 2"/>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a:ln w="9525">
            <a:noFill/>
            <a:miter lim="800000"/>
            <a:headEnd/>
            <a:tailEnd/>
          </a:ln>
          <a:effectLst/>
        </p:spPr>
      </p:pic>
      <p:sp>
        <p:nvSpPr>
          <p:cNvPr id="6" name="TextBox 5"/>
          <p:cNvSpPr txBox="1"/>
          <p:nvPr/>
        </p:nvSpPr>
        <p:spPr>
          <a:xfrm>
            <a:off x="785786" y="642918"/>
            <a:ext cx="8072494" cy="3970318"/>
          </a:xfrm>
          <a:prstGeom prst="rect">
            <a:avLst/>
          </a:prstGeom>
          <a:noFill/>
        </p:spPr>
        <p:txBody>
          <a:bodyPr wrap="square" rtlCol="1">
            <a:spAutoFit/>
          </a:bodyPr>
          <a:lstStyle/>
          <a:p>
            <a:r>
              <a:rPr lang="fa-IR" b="1" dirty="0" smtClean="0"/>
              <a:t>اختلال حسی :</a:t>
            </a:r>
            <a:endParaRPr lang="fa-IR" dirty="0" smtClean="0"/>
          </a:p>
          <a:p>
            <a:r>
              <a:rPr lang="fa-IR" dirty="0" smtClean="0"/>
              <a:t>این اختلال معمولا در دست ها مشخص تر ار پا ها دیده میشود</a:t>
            </a:r>
          </a:p>
          <a:p>
            <a:endParaRPr lang="fa-IR" dirty="0" smtClean="0"/>
          </a:p>
          <a:p>
            <a:r>
              <a:rPr lang="fa-IR" b="1" dirty="0" smtClean="0"/>
              <a:t>اختلال بینایی :</a:t>
            </a:r>
            <a:endParaRPr lang="fa-IR" dirty="0" smtClean="0"/>
          </a:p>
          <a:p>
            <a:r>
              <a:rPr lang="fa-IR" dirty="0" smtClean="0"/>
              <a:t>عیوب بینایی گوناگونی از قبیل لوچی٬ خطای انکساری٬ عیوب میدان دید (بینایی معیوب ویا نابینایی در نصف میدان دید ) امکان دارد دیده شود جهت بررسی وضعیت بینایی کودک لازم است حتما کودک مبتلا  ٬ مرتبا مورد معاینه قرار گیرند</a:t>
            </a:r>
          </a:p>
          <a:p>
            <a:endParaRPr lang="fa-IR" dirty="0" smtClean="0"/>
          </a:p>
          <a:p>
            <a:r>
              <a:rPr lang="fa-IR" b="1" dirty="0" smtClean="0"/>
              <a:t>اختلال شنوایی :</a:t>
            </a:r>
            <a:endParaRPr lang="fa-IR" dirty="0" smtClean="0"/>
          </a:p>
          <a:p>
            <a:r>
              <a:rPr lang="fa-IR" dirty="0" smtClean="0"/>
              <a:t>ناشنوایی در ۵-۱۰% کودکان مبتلا به فلج مغزی دیده میشود</a:t>
            </a:r>
          </a:p>
          <a:p>
            <a:endParaRPr lang="fa-IR" dirty="0" smtClean="0"/>
          </a:p>
          <a:p>
            <a:r>
              <a:rPr lang="fa-IR" b="1" dirty="0" smtClean="0"/>
              <a:t>اختلال گفتاری :</a:t>
            </a:r>
          </a:p>
          <a:p>
            <a:r>
              <a:rPr lang="fa-IR" dirty="0" smtClean="0"/>
              <a:t>درصد زیادی از کودکان دچار فلج مغزی اشکالات گفتاری دارند چنانچه صدمه وارده به سیستم عصبی مرکزی – شبکه عصبی  - پس از ۵ سالگی رخ دهد ممکن است به تلفظ نامناسب یا لکنت منجر شود</a:t>
            </a:r>
            <a:endParaRPr lang="fa-IR" dirty="0"/>
          </a:p>
        </p:txBody>
      </p:sp>
      <p:sp>
        <p:nvSpPr>
          <p:cNvPr id="7" name="TextBox 6"/>
          <p:cNvSpPr txBox="1"/>
          <p:nvPr/>
        </p:nvSpPr>
        <p:spPr>
          <a:xfrm>
            <a:off x="2214546" y="4929198"/>
            <a:ext cx="6643734" cy="923330"/>
          </a:xfrm>
          <a:prstGeom prst="rect">
            <a:avLst/>
          </a:prstGeom>
          <a:noFill/>
        </p:spPr>
        <p:txBody>
          <a:bodyPr wrap="square" rtlCol="1">
            <a:spAutoFit/>
          </a:bodyPr>
          <a:lstStyle/>
          <a:p>
            <a:r>
              <a:rPr lang="fa-IR" b="1" dirty="0" smtClean="0"/>
              <a:t>اختلال در راه رفتن و قدم زدن :</a:t>
            </a:r>
            <a:endParaRPr lang="fa-IR" dirty="0" smtClean="0"/>
          </a:p>
          <a:p>
            <a:r>
              <a:rPr lang="fa-IR" dirty="0" smtClean="0"/>
              <a:t>سرعت و فاصله قدم ها و حرکات دورانی بستگی به شدت اختلال حرکتی دارد هر چه فلج مغزی خفیف تر باشد اشکالی که در این مورد بوجود می اید کمتر خواهد بود</a:t>
            </a:r>
            <a:endParaRPr lang="fa-I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13314" name="Picture 2"/>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a:ln w="9525">
            <a:noFill/>
            <a:miter lim="800000"/>
            <a:headEnd/>
            <a:tailEnd/>
          </a:ln>
          <a:effectLst/>
        </p:spPr>
      </p:pic>
      <p:sp>
        <p:nvSpPr>
          <p:cNvPr id="6" name="TextBox 5"/>
          <p:cNvSpPr txBox="1"/>
          <p:nvPr/>
        </p:nvSpPr>
        <p:spPr>
          <a:xfrm>
            <a:off x="214282" y="1000108"/>
            <a:ext cx="8429684" cy="2862322"/>
          </a:xfrm>
          <a:prstGeom prst="rect">
            <a:avLst/>
          </a:prstGeom>
          <a:noFill/>
        </p:spPr>
        <p:txBody>
          <a:bodyPr wrap="square" rtlCol="1">
            <a:spAutoFit/>
          </a:bodyPr>
          <a:lstStyle/>
          <a:p>
            <a:r>
              <a:rPr lang="fa-IR" dirty="0" smtClean="0"/>
              <a:t>تقسیم بندی بر اساس پاسخ عضلانی:</a:t>
            </a:r>
          </a:p>
          <a:p>
            <a:r>
              <a:rPr lang="fa-IR" dirty="0" smtClean="0"/>
              <a:t>هیپوتونی: سستی، افزایش میزان حرکت مفاصل و کاهش پاسخ های رفلکسی</a:t>
            </a:r>
          </a:p>
          <a:p>
            <a:endParaRPr lang="fa-IR" dirty="0"/>
          </a:p>
          <a:p>
            <a:r>
              <a:rPr lang="fa-IR" dirty="0" smtClean="0"/>
              <a:t>هیپرتونی: عضلات فوق العاده کشیده و سفت می شوند، اسپاستیسیتی، حرکات غیر هماهنگ،افزایش تون عضلانی و سفتی انها،اندام های تحتانی متقاطع یا قیچی شکل.</a:t>
            </a:r>
          </a:p>
          <a:p>
            <a:endParaRPr lang="fa-IR" dirty="0"/>
          </a:p>
          <a:p>
            <a:r>
              <a:rPr lang="fa-IR" dirty="0" smtClean="0"/>
              <a:t>آتتوز:حرکات غیر ارادی ناهمانگ و غیر قابل کنترل عضلات که درتمام بدن اتفاق می افتد ولی در انتهاها شدیدتر است.</a:t>
            </a:r>
          </a:p>
          <a:p>
            <a:endParaRPr lang="fa-IR" dirty="0"/>
          </a:p>
          <a:p>
            <a:r>
              <a:rPr lang="fa-IR" dirty="0" smtClean="0"/>
              <a:t>آتاکسی : عملکرد عضلات یا هماهنگی آنها نامنظم بوده و راه رفتن گشاد وجود دارد.</a:t>
            </a:r>
            <a:endParaRPr lang="fa-I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2050" name="Picture 2"/>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5" name="TextBox 4"/>
          <p:cNvSpPr txBox="1"/>
          <p:nvPr/>
        </p:nvSpPr>
        <p:spPr>
          <a:xfrm>
            <a:off x="785786" y="428604"/>
            <a:ext cx="7757159" cy="4062651"/>
          </a:xfrm>
          <a:prstGeom prst="rect">
            <a:avLst/>
          </a:prstGeom>
          <a:noFill/>
        </p:spPr>
        <p:txBody>
          <a:bodyPr wrap="square" rtlCol="1">
            <a:spAutoFit/>
          </a:bodyPr>
          <a:lstStyle/>
          <a:p>
            <a:r>
              <a:rPr lang="ar-SA" sz="2400" dirty="0" smtClean="0"/>
              <a:t>فلج مغزی، عبارتست از</a:t>
            </a:r>
            <a:r>
              <a:rPr lang="fa-IR" sz="2400" dirty="0" smtClean="0"/>
              <a:t>گروهی از اختلالات غیر پیشرونده و غیر قابل بهبود حرکتی است که </a:t>
            </a:r>
            <a:r>
              <a:rPr lang="ar-SA" sz="2400" dirty="0" smtClean="0"/>
              <a:t> بر اثر آسیب</a:t>
            </a:r>
            <a:r>
              <a:rPr lang="fa-IR" sz="2400" dirty="0" smtClean="0"/>
              <a:t> به ناحیه حرکتی سیستم عصبی مرکزی</a:t>
            </a:r>
            <a:r>
              <a:rPr lang="ar-SA" sz="2400" dirty="0" smtClean="0"/>
              <a:t> </a:t>
            </a:r>
            <a:r>
              <a:rPr lang="fa-IR" sz="2400" dirty="0" smtClean="0"/>
              <a:t>ایجاد می شود.</a:t>
            </a:r>
          </a:p>
          <a:p>
            <a:endParaRPr lang="fa-IR" sz="2400"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a:p>
        </p:txBody>
      </p:sp>
      <p:sp>
        <p:nvSpPr>
          <p:cNvPr id="6" name="TextBox 5"/>
          <p:cNvSpPr txBox="1"/>
          <p:nvPr/>
        </p:nvSpPr>
        <p:spPr>
          <a:xfrm>
            <a:off x="928662" y="1857364"/>
            <a:ext cx="7572428" cy="3416320"/>
          </a:xfrm>
          <a:prstGeom prst="rect">
            <a:avLst/>
          </a:prstGeom>
          <a:noFill/>
        </p:spPr>
        <p:txBody>
          <a:bodyPr wrap="square" rtlCol="1">
            <a:spAutoFit/>
          </a:bodyPr>
          <a:lstStyle/>
          <a:p>
            <a:r>
              <a:rPr lang="fa-IR" sz="2400" i="1" dirty="0" smtClean="0">
                <a:latin typeface="Arial" pitchFamily="34" charset="0"/>
                <a:cs typeface="Arial" pitchFamily="34" charset="0"/>
              </a:rPr>
              <a:t>شروع آن قبل از رشد و تکامل مغزی اتفاق می افتد یعنی به وسیله آسیب یا ضایعه مغز نابالغ (دوره جنینی ـ حین تولد و یا بلافاصله پس از تولد) ایجاد می شود.</a:t>
            </a:r>
          </a:p>
          <a:p>
            <a:endParaRPr lang="fa-IR" sz="2400" dirty="0" smtClean="0">
              <a:latin typeface="Arial" pitchFamily="34" charset="0"/>
              <a:cs typeface="Arial" pitchFamily="34" charset="0"/>
            </a:endParaRPr>
          </a:p>
          <a:p>
            <a:r>
              <a:rPr lang="fa-IR" sz="2400" i="1" dirty="0" smtClean="0">
                <a:latin typeface="Arial" pitchFamily="34" charset="0"/>
                <a:cs typeface="Arial" pitchFamily="34" charset="0"/>
              </a:rPr>
              <a:t>بیشترین رشد مغز تا 2 سالگی است پس از زمان آبستنی (جنینی) تا 2 سال پس از تولد ضایعه مغزی را فلج مغزی یا </a:t>
            </a:r>
            <a:r>
              <a:rPr lang="en-US" sz="2400" i="1" dirty="0" smtClean="0">
                <a:latin typeface="Arial" pitchFamily="34" charset="0"/>
                <a:cs typeface="Arial" pitchFamily="34" charset="0"/>
              </a:rPr>
              <a:t>CP </a:t>
            </a:r>
            <a:r>
              <a:rPr lang="fa-IR" sz="2400" i="1" dirty="0" smtClean="0">
                <a:latin typeface="Arial" pitchFamily="34" charset="0"/>
                <a:cs typeface="Arial" pitchFamily="34" charset="0"/>
              </a:rPr>
              <a:t>می گویند اما سن نهایی برای تشخیص نوع </a:t>
            </a:r>
            <a:r>
              <a:rPr lang="en-US" sz="2400" i="1" dirty="0" smtClean="0">
                <a:latin typeface="Arial" pitchFamily="34" charset="0"/>
                <a:cs typeface="Arial" pitchFamily="34" charset="0"/>
              </a:rPr>
              <a:t>CP </a:t>
            </a:r>
            <a:r>
              <a:rPr lang="fa-IR" sz="2400" i="1" dirty="0" smtClean="0">
                <a:latin typeface="Arial" pitchFamily="34" charset="0"/>
                <a:cs typeface="Arial" pitchFamily="34" charset="0"/>
              </a:rPr>
              <a:t>را 3 و یا حتی 5 سالگی می دانند چرا که در طی روند تکامل و رشد از نظر تشخیصی ممکن است در طبقات هر انواع مختلفی قرار گیرد.</a:t>
            </a:r>
            <a:endParaRPr lang="fa-I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3074" name="Picture 2"/>
          <p:cNvPicPr>
            <a:picLocks noGrp="1" noChangeAspect="1" noChangeArrowheads="1"/>
          </p:cNvPicPr>
          <p:nvPr>
            <p:ph idx="1"/>
          </p:nvPr>
        </p:nvPicPr>
        <p:blipFill>
          <a:blip r:embed="rId2"/>
          <a:srcRect/>
          <a:stretch>
            <a:fillRect/>
          </a:stretch>
        </p:blipFill>
        <p:spPr bwMode="auto">
          <a:xfrm>
            <a:off x="0" y="1"/>
            <a:ext cx="9144000" cy="6857999"/>
          </a:xfrm>
          <a:prstGeom prst="rect">
            <a:avLst/>
          </a:prstGeom>
          <a:noFill/>
          <a:ln w="9525">
            <a:noFill/>
            <a:miter lim="800000"/>
            <a:headEnd/>
            <a:tailEnd/>
          </a:ln>
          <a:effectLst/>
        </p:spPr>
      </p:pic>
      <p:sp>
        <p:nvSpPr>
          <p:cNvPr id="6" name="TextBox 5"/>
          <p:cNvSpPr txBox="1"/>
          <p:nvPr/>
        </p:nvSpPr>
        <p:spPr>
          <a:xfrm>
            <a:off x="6072198" y="1571612"/>
            <a:ext cx="1970681" cy="1200329"/>
          </a:xfrm>
          <a:prstGeom prst="rect">
            <a:avLst/>
          </a:prstGeom>
          <a:noFill/>
        </p:spPr>
        <p:txBody>
          <a:bodyPr wrap="square" rtlCol="1">
            <a:spAutoFit/>
          </a:bodyPr>
          <a:lstStyle/>
          <a:p>
            <a:r>
              <a:rPr lang="fa-IR" b="1" i="1" dirty="0" smtClean="0"/>
              <a:t> ناهنجاریهای حرکتی</a:t>
            </a:r>
            <a:endParaRPr lang="fa-IR" dirty="0" smtClean="0"/>
          </a:p>
          <a:p>
            <a:r>
              <a:rPr lang="fa-IR" b="1" i="1" dirty="0" smtClean="0"/>
              <a:t> ناهنجاریهای روانی </a:t>
            </a:r>
            <a:endParaRPr lang="fa-IR" dirty="0" smtClean="0"/>
          </a:p>
          <a:p>
            <a:r>
              <a:rPr lang="fa-IR" b="1" i="1" dirty="0" smtClean="0"/>
              <a:t> تشنج </a:t>
            </a:r>
            <a:endParaRPr lang="fa-IR" dirty="0" smtClean="0"/>
          </a:p>
          <a:p>
            <a:r>
              <a:rPr lang="fa-IR" b="1" i="1" dirty="0" smtClean="0"/>
              <a:t> اختلالهای رفتاری</a:t>
            </a:r>
            <a:endParaRPr lang="fa-IR" dirty="0"/>
          </a:p>
        </p:txBody>
      </p:sp>
      <p:sp>
        <p:nvSpPr>
          <p:cNvPr id="7" name="TextBox 6"/>
          <p:cNvSpPr txBox="1"/>
          <p:nvPr/>
        </p:nvSpPr>
        <p:spPr>
          <a:xfrm>
            <a:off x="6002849" y="785794"/>
            <a:ext cx="2111475" cy="369332"/>
          </a:xfrm>
          <a:prstGeom prst="rect">
            <a:avLst/>
          </a:prstGeom>
          <a:noFill/>
        </p:spPr>
        <p:txBody>
          <a:bodyPr wrap="none" rtlCol="1">
            <a:spAutoFit/>
          </a:bodyPr>
          <a:lstStyle/>
          <a:p>
            <a:r>
              <a:rPr lang="fa-IR" dirty="0" smtClean="0"/>
              <a:t>به طور کلی علایم شامل :</a:t>
            </a:r>
            <a:endParaRPr lang="fa-IR" dirty="0"/>
          </a:p>
        </p:txBody>
      </p:sp>
      <p:sp>
        <p:nvSpPr>
          <p:cNvPr id="9" name="TextBox 8"/>
          <p:cNvSpPr txBox="1"/>
          <p:nvPr/>
        </p:nvSpPr>
        <p:spPr>
          <a:xfrm>
            <a:off x="2500298" y="3214686"/>
            <a:ext cx="5500726" cy="923330"/>
          </a:xfrm>
          <a:prstGeom prst="rect">
            <a:avLst/>
          </a:prstGeom>
          <a:noFill/>
        </p:spPr>
        <p:txBody>
          <a:bodyPr wrap="square" rtlCol="1">
            <a:spAutoFit/>
          </a:bodyPr>
          <a:lstStyle/>
          <a:p>
            <a:r>
              <a:rPr lang="fa-IR" dirty="0" smtClean="0"/>
              <a:t>که اغلب با صرع  مشکلات بینایی  هوشی و تکلمی همراه است.</a:t>
            </a:r>
          </a:p>
          <a:p>
            <a:endParaRPr lang="fa-IR" dirty="0"/>
          </a:p>
          <a:p>
            <a:r>
              <a:rPr lang="fa-IR" dirty="0" smtClean="0"/>
              <a:t>علایم از خفیف تا شدید متفاوت می باشد.</a:t>
            </a:r>
            <a:endParaRPr lang="fa-I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098" name="Picture 2"/>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a:ln w="9525">
            <a:noFill/>
            <a:miter lim="800000"/>
            <a:headEnd/>
            <a:tailEnd/>
          </a:ln>
          <a:effectLst/>
        </p:spPr>
      </p:pic>
      <p:sp>
        <p:nvSpPr>
          <p:cNvPr id="6" name="TextBox 5"/>
          <p:cNvSpPr txBox="1"/>
          <p:nvPr/>
        </p:nvSpPr>
        <p:spPr>
          <a:xfrm>
            <a:off x="1142976" y="714356"/>
            <a:ext cx="6971350" cy="2031325"/>
          </a:xfrm>
          <a:prstGeom prst="rect">
            <a:avLst/>
          </a:prstGeom>
          <a:noFill/>
        </p:spPr>
        <p:txBody>
          <a:bodyPr wrap="square" rtlCol="1">
            <a:spAutoFit/>
          </a:bodyPr>
          <a:lstStyle/>
          <a:p>
            <a:r>
              <a:rPr lang="fa-IR" dirty="0" smtClean="0"/>
              <a:t>علل فلج مغزی را از نظر زمان ایجاد آنها به سه دسته تقسیم میکنند:</a:t>
            </a:r>
          </a:p>
          <a:p>
            <a:endParaRPr lang="fa-IR" dirty="0"/>
          </a:p>
          <a:p>
            <a:r>
              <a:rPr lang="fa-IR" dirty="0" smtClean="0"/>
              <a:t>قبل از تولد(دوران جنینی)</a:t>
            </a:r>
            <a:r>
              <a:rPr lang="fa-IR" b="1" i="1" dirty="0" smtClean="0"/>
              <a:t>   44درصد</a:t>
            </a:r>
            <a:endParaRPr lang="fa-IR" dirty="0" smtClean="0"/>
          </a:p>
          <a:p>
            <a:endParaRPr lang="fa-IR" dirty="0"/>
          </a:p>
          <a:p>
            <a:r>
              <a:rPr lang="fa-IR" dirty="0" smtClean="0"/>
              <a:t>حین تولد  27درصد</a:t>
            </a:r>
          </a:p>
          <a:p>
            <a:endParaRPr lang="fa-IR" dirty="0"/>
          </a:p>
          <a:p>
            <a:r>
              <a:rPr lang="fa-IR" dirty="0" smtClean="0"/>
              <a:t>بعد از تولد  5 درصد</a:t>
            </a:r>
            <a:endParaRPr lang="fa-I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5122" name="Picture 2"/>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a:ln w="9525">
            <a:noFill/>
            <a:miter lim="800000"/>
            <a:headEnd/>
            <a:tailEnd/>
          </a:ln>
          <a:effectLst/>
        </p:spPr>
      </p:pic>
      <p:sp>
        <p:nvSpPr>
          <p:cNvPr id="7" name="TextBox 6"/>
          <p:cNvSpPr txBox="1"/>
          <p:nvPr/>
        </p:nvSpPr>
        <p:spPr>
          <a:xfrm>
            <a:off x="6081722" y="1652574"/>
            <a:ext cx="2113557" cy="369332"/>
          </a:xfrm>
          <a:prstGeom prst="rect">
            <a:avLst/>
          </a:prstGeom>
          <a:noFill/>
        </p:spPr>
        <p:txBody>
          <a:bodyPr wrap="square" rtlCol="1">
            <a:spAutoFit/>
          </a:bodyPr>
          <a:lstStyle/>
          <a:p>
            <a:endParaRPr lang="fa-IR" dirty="0"/>
          </a:p>
        </p:txBody>
      </p:sp>
      <p:sp>
        <p:nvSpPr>
          <p:cNvPr id="8" name="TextBox 7"/>
          <p:cNvSpPr txBox="1"/>
          <p:nvPr/>
        </p:nvSpPr>
        <p:spPr>
          <a:xfrm>
            <a:off x="857224" y="928670"/>
            <a:ext cx="7858180" cy="3139321"/>
          </a:xfrm>
          <a:prstGeom prst="rect">
            <a:avLst/>
          </a:prstGeom>
          <a:noFill/>
        </p:spPr>
        <p:txBody>
          <a:bodyPr wrap="square" rtlCol="1">
            <a:spAutoFit/>
          </a:bodyPr>
          <a:lstStyle/>
          <a:p>
            <a:r>
              <a:rPr lang="fa-IR" dirty="0" smtClean="0"/>
              <a:t>قبل از تولد(دوران جنینی):</a:t>
            </a:r>
            <a:r>
              <a:rPr lang="fa-IR" b="1" i="1" dirty="0" smtClean="0"/>
              <a:t> 1</a:t>
            </a:r>
          </a:p>
          <a:p>
            <a:endParaRPr lang="fa-IR" b="1" i="1" dirty="0"/>
          </a:p>
          <a:p>
            <a:r>
              <a:rPr lang="fa-IR" b="1" i="1" dirty="0" smtClean="0"/>
              <a:t>1. عفونت ها ، بیماری هایی نظیر سرخجه و انگل ها . </a:t>
            </a:r>
            <a:endParaRPr lang="fa-IR" dirty="0" smtClean="0"/>
          </a:p>
          <a:p>
            <a:r>
              <a:rPr lang="fa-IR" b="1" i="1" dirty="0" smtClean="0"/>
              <a:t> 2.کم اکسیژنی یا نرسیدن اکسیژن به مادر، و گره خوردن بند ناف قبل از تولد که باعث عدم رسیدن اکسیژن به جنین می شود  </a:t>
            </a:r>
          </a:p>
          <a:p>
            <a:r>
              <a:rPr lang="fa-IR" b="1" i="1" dirty="0" smtClean="0"/>
              <a:t>3. خونریزی مغزی به علت ضربه های دوران بارداری . </a:t>
            </a:r>
            <a:endParaRPr lang="fa-IR" dirty="0" smtClean="0"/>
          </a:p>
          <a:p>
            <a:r>
              <a:rPr lang="fa-IR" b="1" i="1" dirty="0" smtClean="0"/>
              <a:t>4. خونریزی های غیر عادی مادر  به  خصوص در  ماه های اولیه و مسمومیت های مادر . </a:t>
            </a:r>
          </a:p>
          <a:p>
            <a:r>
              <a:rPr lang="fa-IR" b="1" i="1" dirty="0" smtClean="0"/>
              <a:t>5. تماس مغز جنین با اشعه </a:t>
            </a:r>
            <a:r>
              <a:rPr lang="en-US" b="1" i="1" dirty="0" smtClean="0"/>
              <a:t>x</a:t>
            </a:r>
            <a:r>
              <a:rPr lang="fa-IR" b="1" i="1" dirty="0" smtClean="0"/>
              <a:t> به ویژه در سه ماهه اول بارداری.</a:t>
            </a:r>
            <a:endParaRPr lang="fa-IR" dirty="0" smtClean="0"/>
          </a:p>
          <a:p>
            <a:r>
              <a:rPr lang="fa-IR" b="1" i="1" dirty="0" smtClean="0"/>
              <a:t>6.مسمومیت غذایی ، دارویی ، خوردن قرص های آرام بخش به طور مداوم . </a:t>
            </a:r>
            <a:endParaRPr lang="fa-IR" dirty="0" smtClean="0"/>
          </a:p>
          <a:p>
            <a:r>
              <a:rPr lang="fa-IR" b="1" i="1" dirty="0" smtClean="0"/>
              <a:t>7. حاملگی های متعدد و پشت سرهم که باعث  فشار روانی و هیجانی  مادر می گردد و کمبود غذایی و ضعیف شدن مادر را از لحاظ جسمانی  و روانی  تشدید می کند . </a:t>
            </a:r>
            <a:endParaRPr lang="fa-I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6146" name="Picture 2"/>
          <p:cNvPicPr>
            <a:picLocks noGrp="1" noChangeAspect="1" noChangeArrowheads="1"/>
          </p:cNvPicPr>
          <p:nvPr>
            <p:ph idx="1"/>
          </p:nvPr>
        </p:nvPicPr>
        <p:blipFill>
          <a:blip r:embed="rId2"/>
          <a:srcRect/>
          <a:stretch>
            <a:fillRect/>
          </a:stretch>
        </p:blipFill>
        <p:spPr bwMode="auto">
          <a:xfrm>
            <a:off x="0" y="0"/>
            <a:ext cx="9144000" cy="6643709"/>
          </a:xfrm>
          <a:prstGeom prst="rect">
            <a:avLst/>
          </a:prstGeom>
          <a:noFill/>
          <a:ln w="9525">
            <a:noFill/>
            <a:miter lim="800000"/>
            <a:headEnd/>
            <a:tailEnd/>
          </a:ln>
          <a:effectLst/>
        </p:spPr>
      </p:pic>
      <p:sp>
        <p:nvSpPr>
          <p:cNvPr id="7" name="TextBox 6"/>
          <p:cNvSpPr txBox="1"/>
          <p:nvPr/>
        </p:nvSpPr>
        <p:spPr>
          <a:xfrm>
            <a:off x="7072330" y="285728"/>
            <a:ext cx="894797" cy="369332"/>
          </a:xfrm>
          <a:prstGeom prst="rect">
            <a:avLst/>
          </a:prstGeom>
          <a:noFill/>
        </p:spPr>
        <p:txBody>
          <a:bodyPr wrap="square" rtlCol="1">
            <a:spAutoFit/>
          </a:bodyPr>
          <a:lstStyle/>
          <a:p>
            <a:r>
              <a:rPr lang="fa-IR" dirty="0" smtClean="0"/>
              <a:t>حین تولد:</a:t>
            </a:r>
            <a:endParaRPr lang="fa-IR" dirty="0"/>
          </a:p>
        </p:txBody>
      </p:sp>
      <p:sp>
        <p:nvSpPr>
          <p:cNvPr id="8" name="TextBox 7"/>
          <p:cNvSpPr txBox="1"/>
          <p:nvPr/>
        </p:nvSpPr>
        <p:spPr>
          <a:xfrm>
            <a:off x="3643306" y="1857364"/>
            <a:ext cx="4685325" cy="2585323"/>
          </a:xfrm>
          <a:prstGeom prst="rect">
            <a:avLst/>
          </a:prstGeom>
          <a:noFill/>
        </p:spPr>
        <p:txBody>
          <a:bodyPr wrap="square" rtlCol="1">
            <a:spAutoFit/>
          </a:bodyPr>
          <a:lstStyle/>
          <a:p>
            <a:r>
              <a:rPr lang="fa-IR" dirty="0" smtClean="0"/>
              <a:t>آسفکسی به دنبال پیچیده شدن بند ناف دور گردن جنین</a:t>
            </a:r>
          </a:p>
          <a:p>
            <a:r>
              <a:rPr lang="fa-IR" dirty="0" smtClean="0"/>
              <a:t>وزن کم هنگام تولد و نارسی</a:t>
            </a:r>
          </a:p>
          <a:p>
            <a:r>
              <a:rPr lang="fa-IR" dirty="0" smtClean="0"/>
              <a:t>اکلامپسی حین مراحل زایمان </a:t>
            </a:r>
          </a:p>
          <a:p>
            <a:r>
              <a:rPr lang="fa-IR" dirty="0" smtClean="0"/>
              <a:t>سپسیس </a:t>
            </a:r>
          </a:p>
          <a:p>
            <a:r>
              <a:rPr lang="fa-IR" dirty="0" smtClean="0"/>
              <a:t>سندروم زجر تنفسی</a:t>
            </a:r>
          </a:p>
          <a:p>
            <a:r>
              <a:rPr lang="fa-IR" dirty="0" smtClean="0"/>
              <a:t>کاهش اکسیژن حین زایمان</a:t>
            </a:r>
          </a:p>
          <a:p>
            <a:r>
              <a:rPr lang="fa-IR" dirty="0" smtClean="0"/>
              <a:t>طولانی شدن مرحله دوم زایمان</a:t>
            </a:r>
          </a:p>
          <a:p>
            <a:r>
              <a:rPr lang="fa-IR" dirty="0" smtClean="0"/>
              <a:t>دیابت</a:t>
            </a:r>
          </a:p>
          <a:p>
            <a:r>
              <a:rPr lang="fa-IR" dirty="0" smtClean="0"/>
              <a:t>کوریوامینوتیت و عفونت دستگاه ادراری</a:t>
            </a:r>
            <a:endParaRPr lang="fa-I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7170" name="Picture 2"/>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a:ln w="9525">
            <a:noFill/>
            <a:miter lim="800000"/>
            <a:headEnd/>
            <a:tailEnd/>
          </a:ln>
          <a:effectLst/>
        </p:spPr>
      </p:pic>
      <p:sp>
        <p:nvSpPr>
          <p:cNvPr id="5" name="TextBox 4"/>
          <p:cNvSpPr txBox="1"/>
          <p:nvPr/>
        </p:nvSpPr>
        <p:spPr>
          <a:xfrm>
            <a:off x="1000100" y="714356"/>
            <a:ext cx="7572428" cy="3970318"/>
          </a:xfrm>
          <a:prstGeom prst="rect">
            <a:avLst/>
          </a:prstGeom>
          <a:noFill/>
        </p:spPr>
        <p:txBody>
          <a:bodyPr wrap="square" rtlCol="1">
            <a:spAutoFit/>
          </a:bodyPr>
          <a:lstStyle/>
          <a:p>
            <a:r>
              <a:rPr lang="fa-IR" b="1" i="1" dirty="0" smtClean="0"/>
              <a:t>علل بعد از تولد : </a:t>
            </a:r>
            <a:endParaRPr lang="fa-IR" dirty="0" smtClean="0"/>
          </a:p>
          <a:p>
            <a:r>
              <a:rPr lang="fa-IR" b="1" i="1" dirty="0" smtClean="0"/>
              <a:t> </a:t>
            </a:r>
            <a:endParaRPr lang="fa-IR" dirty="0" smtClean="0"/>
          </a:p>
          <a:p>
            <a:r>
              <a:rPr lang="fa-IR" b="1" i="1" dirty="0" smtClean="0"/>
              <a:t>1 اتفاقات بعد از تولد از قبیل : ضربه و تصادفات که در اثر ضربه مغزی و در سنین پایین باعث فلج مغزی می گردد . </a:t>
            </a:r>
            <a:endParaRPr lang="fa-IR" dirty="0" smtClean="0"/>
          </a:p>
          <a:p>
            <a:r>
              <a:rPr lang="fa-IR" b="1" i="1" dirty="0" smtClean="0"/>
              <a:t>2 زخم ها وکوفتگی هایی که در ارتباط با مغز هستند . گاهی عفونت پوست سر به مغز سرایت می کند .  </a:t>
            </a:r>
            <a:endParaRPr lang="fa-IR" dirty="0" smtClean="0"/>
          </a:p>
          <a:p>
            <a:r>
              <a:rPr lang="fa-IR" b="1" i="1" dirty="0" smtClean="0"/>
              <a:t>3 له شدگی مغز ( له شدن بافت ها وخونریزی های داخلی در بافت های مغز ). </a:t>
            </a:r>
            <a:endParaRPr lang="fa-IR" dirty="0" smtClean="0"/>
          </a:p>
          <a:p>
            <a:r>
              <a:rPr lang="fa-IR" b="1" i="1" dirty="0" smtClean="0"/>
              <a:t>4 مننژیت ( ورم پرده ی مغز و مایع  درون  مغزی است که  با  درمان  به موقع می توان کودکان مبتلا را نجات داد ) . </a:t>
            </a:r>
            <a:endParaRPr lang="fa-IR" dirty="0" smtClean="0"/>
          </a:p>
          <a:p>
            <a:r>
              <a:rPr lang="fa-IR" b="1" i="1" dirty="0" smtClean="0"/>
              <a:t>5 آنسفالیت ( عارضه ی مغزی ، التهاب مغزی ). </a:t>
            </a:r>
            <a:endParaRPr lang="fa-IR" dirty="0" smtClean="0"/>
          </a:p>
          <a:p>
            <a:r>
              <a:rPr lang="fa-IR" b="1" i="1" dirty="0" smtClean="0"/>
              <a:t>6 مسمومیت ها (با آبرنگ ، مدادهای رنگی و اسباب بازیهایی که سربی هستند و با آرسنیک که از مشتقات زغال سنگ است ). </a:t>
            </a:r>
            <a:endParaRPr lang="fa-IR" dirty="0" smtClean="0"/>
          </a:p>
          <a:p>
            <a:r>
              <a:rPr lang="fa-IR" b="1" i="1" dirty="0" smtClean="0"/>
              <a:t>7 ضایعات عمومی مغز  : اختلال  در جریان  خون رسانی   به مغز  ( لخته شدن خون در مغز ) و تومورهای  مغزی از  جمله  عوامل  مهم  در ایجاد  این  عارضه می باشند</a:t>
            </a:r>
            <a:endParaRPr lang="fa-I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8194" name="Picture 2"/>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a:ln w="9525">
            <a:noFill/>
            <a:miter lim="800000"/>
            <a:headEnd/>
            <a:tailEnd/>
          </a:ln>
          <a:effectLst/>
        </p:spPr>
      </p:pic>
      <p:sp>
        <p:nvSpPr>
          <p:cNvPr id="5" name="TextBox 4"/>
          <p:cNvSpPr txBox="1"/>
          <p:nvPr/>
        </p:nvSpPr>
        <p:spPr>
          <a:xfrm>
            <a:off x="3915474" y="714356"/>
            <a:ext cx="4145750" cy="646331"/>
          </a:xfrm>
          <a:prstGeom prst="rect">
            <a:avLst/>
          </a:prstGeom>
          <a:noFill/>
        </p:spPr>
        <p:txBody>
          <a:bodyPr wrap="none" rtlCol="1">
            <a:spAutoFit/>
          </a:bodyPr>
          <a:lstStyle/>
          <a:p>
            <a:r>
              <a:rPr lang="fa-IR" dirty="0" smtClean="0"/>
              <a:t>تقسيم بندي فلج مغزي بر اساس تعداد اندام هاي درگیر</a:t>
            </a:r>
          </a:p>
          <a:p>
            <a:endParaRPr lang="fa-IR" dirty="0"/>
          </a:p>
        </p:txBody>
      </p:sp>
      <p:sp>
        <p:nvSpPr>
          <p:cNvPr id="7" name="TextBox 6"/>
          <p:cNvSpPr txBox="1"/>
          <p:nvPr/>
        </p:nvSpPr>
        <p:spPr>
          <a:xfrm>
            <a:off x="2786050" y="1785926"/>
            <a:ext cx="5689321" cy="2031325"/>
          </a:xfrm>
          <a:prstGeom prst="rect">
            <a:avLst/>
          </a:prstGeom>
          <a:noFill/>
        </p:spPr>
        <p:txBody>
          <a:bodyPr wrap="square" rtlCol="1">
            <a:spAutoFit/>
          </a:bodyPr>
          <a:lstStyle/>
          <a:p>
            <a:r>
              <a:rPr lang="fa-IR" dirty="0" smtClean="0"/>
              <a:t>1- كوادري پلژي : هر چهار اندام كودك درگير است.</a:t>
            </a:r>
            <a:br>
              <a:rPr lang="fa-IR" dirty="0" smtClean="0"/>
            </a:br>
            <a:r>
              <a:rPr lang="fa-IR" dirty="0" smtClean="0"/>
              <a:t>2- داي پلژي : هر چهار اندام كودك درگير است اما درگيري پاها (اندام تحتاني) شديد از دستهاست.</a:t>
            </a:r>
            <a:br>
              <a:rPr lang="fa-IR" dirty="0" smtClean="0"/>
            </a:br>
            <a:r>
              <a:rPr lang="fa-IR" dirty="0" smtClean="0"/>
              <a:t>3- همي پلژي : يك طرف بدن درگير است معمولاً دست بيشتر از پا درگير است.</a:t>
            </a:r>
            <a:br>
              <a:rPr lang="fa-IR" dirty="0" smtClean="0"/>
            </a:br>
            <a:r>
              <a:rPr lang="fa-IR" dirty="0" smtClean="0"/>
              <a:t>4- تراي پلژي : سه اندام كودك درگير است معمولاً دو دست و يك پا.</a:t>
            </a:r>
            <a:br>
              <a:rPr lang="fa-IR" dirty="0" smtClean="0"/>
            </a:br>
            <a:r>
              <a:rPr lang="fa-IR" dirty="0" smtClean="0"/>
              <a:t>5- منوپلژي : فقط يك عضو كودك درگير است معمولاً يك دست.</a:t>
            </a:r>
            <a:endParaRPr lang="fa-I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9219" name="Picture 3"/>
          <p:cNvPicPr>
            <a:picLocks noGrp="1" noChangeAspect="1" noChangeArrowheads="1"/>
          </p:cNvPicPr>
          <p:nvPr>
            <p:ph idx="1"/>
          </p:nvPr>
        </p:nvPicPr>
        <p:blipFill>
          <a:blip r:embed="rId2"/>
          <a:srcRect/>
          <a:stretch>
            <a:fillRect/>
          </a:stretch>
        </p:blipFill>
        <p:spPr bwMode="auto">
          <a:xfrm>
            <a:off x="0" y="1"/>
            <a:ext cx="9144000" cy="6857999"/>
          </a:xfrm>
          <a:prstGeom prst="rect">
            <a:avLst/>
          </a:prstGeom>
          <a:noFill/>
          <a:ln w="9525">
            <a:noFill/>
            <a:miter lim="800000"/>
            <a:headEnd/>
            <a:tailEnd/>
          </a:ln>
          <a:effectLst/>
        </p:spPr>
      </p:pic>
      <p:sp>
        <p:nvSpPr>
          <p:cNvPr id="8" name="TextBox 7"/>
          <p:cNvSpPr txBox="1"/>
          <p:nvPr/>
        </p:nvSpPr>
        <p:spPr>
          <a:xfrm>
            <a:off x="2143108" y="1785926"/>
            <a:ext cx="6143668" cy="1477328"/>
          </a:xfrm>
          <a:prstGeom prst="rect">
            <a:avLst/>
          </a:prstGeom>
          <a:noFill/>
        </p:spPr>
        <p:txBody>
          <a:bodyPr wrap="square" rtlCol="1">
            <a:spAutoFit/>
          </a:bodyPr>
          <a:lstStyle/>
          <a:p>
            <a:r>
              <a:rPr lang="fa-IR" b="1" i="1" dirty="0" smtClean="0"/>
              <a:t>طبقه بندی که بر طبق نوع آسیب وارده  برمغز ونوع اختلالات حرکتی  که متعاقب آن به وجودمی آید عبارتند از :</a:t>
            </a:r>
          </a:p>
          <a:p>
            <a:r>
              <a:rPr lang="fa-IR" b="1" i="1" dirty="0" smtClean="0"/>
              <a:t> نوع پیرامیدال </a:t>
            </a:r>
          </a:p>
          <a:p>
            <a:r>
              <a:rPr lang="fa-IR" b="1" i="1" dirty="0" smtClean="0"/>
              <a:t>،نوع اکستراپیرامیدال </a:t>
            </a:r>
          </a:p>
          <a:p>
            <a:r>
              <a:rPr lang="fa-IR" b="1" i="1" dirty="0" smtClean="0"/>
              <a:t> نوع مختلط</a:t>
            </a:r>
            <a:endParaRPr lang="fa-I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1358</Words>
  <Application>Microsoft Office PowerPoint</Application>
  <PresentationFormat>On-screen Show (4:3)</PresentationFormat>
  <Paragraphs>103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   پ</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atlas</dc:creator>
  <cp:lastModifiedBy>taban</cp:lastModifiedBy>
  <cp:revision>29</cp:revision>
  <dcterms:created xsi:type="dcterms:W3CDTF">2015-09-20T14:03:14Z</dcterms:created>
  <dcterms:modified xsi:type="dcterms:W3CDTF">2023-05-19T04:16:21Z</dcterms:modified>
</cp:coreProperties>
</file>