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8" r:id="rId11"/>
    <p:sldId id="269" r:id="rId12"/>
    <p:sldId id="270" r:id="rId13"/>
    <p:sldId id="263" r:id="rId14"/>
    <p:sldId id="264" r:id="rId1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5D6E0-2FA1-4C0C-8C7F-A4C5D139B140}" type="datetimeFigureOut">
              <a:rPr lang="fa-IR" smtClean="0"/>
              <a:t>02/15/1435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33FB9-61D7-4241-ADA0-07DAD0F862A0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d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fa-IR" dirty="0"/>
          </a:p>
        </p:txBody>
      </p:sp>
      <p:pic>
        <p:nvPicPr>
          <p:cNvPr id="1026" name="Picture 2" descr="F:\dc\ترم 5 کارشناسی ارشد\بسم الله\images1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71612"/>
            <a:ext cx="6572296" cy="35004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/>
              <a:t>عوارض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r>
              <a:rPr lang="fa-IR" sz="2800" dirty="0" smtClean="0">
                <a:cs typeface="B Nazanin" pitchFamily="2" charset="-78"/>
              </a:rPr>
              <a:t>تنطیم سرعت و مقدار تزریق</a:t>
            </a:r>
          </a:p>
          <a:p>
            <a:r>
              <a:rPr lang="fa-IR" sz="2800" dirty="0" smtClean="0">
                <a:cs typeface="B Nazanin" pitchFamily="2" charset="-78"/>
              </a:rPr>
              <a:t>شایع ترین عارضه : </a:t>
            </a: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سردرد</a:t>
            </a:r>
          </a:p>
          <a:p>
            <a:r>
              <a:rPr lang="fa-IR" sz="2800" dirty="0" smtClean="0">
                <a:cs typeface="B Nazanin" pitchFamily="2" charset="-78"/>
              </a:rPr>
              <a:t>لرز، سرگیجه، تب، خارش، سرفه، تهوع و استفراغ، درد شکم و پشت، خستگی، بثورات جلدی، تغییرات فشار خون</a:t>
            </a:r>
          </a:p>
          <a:p>
            <a:r>
              <a:rPr lang="fa-IR" sz="2800" dirty="0" smtClean="0">
                <a:cs typeface="B Nazanin" pitchFamily="2" charset="-78"/>
              </a:rPr>
              <a:t>تجویز استامینوفن یا آنتی هیستامین یا دوزهای پایین پردنیزولون</a:t>
            </a:r>
          </a:p>
          <a:p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پرستار هنگام تزریق فشار خون، درجه حرارت و نبض را چک می کند.</a:t>
            </a:r>
          </a:p>
          <a:p>
            <a:r>
              <a:rPr lang="fa-IR" sz="2800" dirty="0" smtClean="0">
                <a:cs typeface="B Nazanin" pitchFamily="2" charset="-78"/>
              </a:rPr>
              <a:t>مصرف در زمان شیر دهی و بارداری مشکلی ایجاد نمی کند</a:t>
            </a:r>
          </a:p>
          <a:p>
            <a:r>
              <a:rPr lang="fa-IR" sz="2800" dirty="0" smtClean="0">
                <a:cs typeface="B Nazanin" pitchFamily="2" charset="-78"/>
              </a:rPr>
              <a:t>استفاده هم زمان با سایر داروها تداخلی ایجاد نمی کند.</a:t>
            </a:r>
            <a:endParaRPr lang="fa-IR" sz="2800" dirty="0">
              <a:solidFill>
                <a:srgbClr val="FF00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2800" b="1" dirty="0" smtClean="0">
                <a:solidFill>
                  <a:srgbClr val="00B050"/>
                </a:solidFill>
                <a:cs typeface="B Nazanin" pitchFamily="2" charset="-78"/>
              </a:rPr>
              <a:t>آیا با برنامه واکسیناسیون کودکان تداخلی ایجاد می کند؟</a:t>
            </a:r>
            <a:endParaRPr lang="fa-IR" sz="2800" dirty="0">
              <a:solidFill>
                <a:srgbClr val="00B05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800" dirty="0" smtClean="0">
                <a:cs typeface="B Nazanin" pitchFamily="2" charset="-78"/>
              </a:rPr>
              <a:t>آبله مرغان، سرخجه و اوریون</a:t>
            </a:r>
          </a:p>
          <a:p>
            <a:endParaRPr lang="en-US" sz="2800" dirty="0" smtClean="0">
              <a:cs typeface="B Nazanin" pitchFamily="2" charset="-78"/>
            </a:endParaRPr>
          </a:p>
          <a:p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در صورت دریافت این واکسن ها تا 3 ماه </a:t>
            </a:r>
            <a:r>
              <a:rPr lang="en-US" sz="2800" dirty="0" smtClean="0">
                <a:solidFill>
                  <a:srgbClr val="FF0000"/>
                </a:solidFill>
                <a:cs typeface="B Nazanin" pitchFamily="2" charset="-78"/>
              </a:rPr>
              <a:t>IVIG </a:t>
            </a: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تزریق نشود</a:t>
            </a:r>
          </a:p>
          <a:p>
            <a:endParaRPr lang="fa-IR" sz="2800" dirty="0" smtClean="0">
              <a:solidFill>
                <a:srgbClr val="FF0000"/>
              </a:solidFill>
              <a:cs typeface="B Nazanin" pitchFamily="2" charset="-78"/>
            </a:endParaRPr>
          </a:p>
          <a:p>
            <a:r>
              <a:rPr lang="fa-IR" sz="2800" dirty="0" smtClean="0">
                <a:cs typeface="B Nazanin" pitchFamily="2" charset="-78"/>
              </a:rPr>
              <a:t>واکسن نیز حداقل </a:t>
            </a: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1 ماه </a:t>
            </a:r>
            <a:r>
              <a:rPr lang="fa-IR" sz="2800" dirty="0" smtClean="0">
                <a:cs typeface="B Nazanin" pitchFamily="2" charset="-78"/>
              </a:rPr>
              <a:t>وترجیحاً </a:t>
            </a: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3 ماه </a:t>
            </a:r>
            <a:r>
              <a:rPr lang="fa-IR" sz="2800" dirty="0" smtClean="0">
                <a:cs typeface="B Nazanin" pitchFamily="2" charset="-78"/>
              </a:rPr>
              <a:t>پس از یک دوره </a:t>
            </a:r>
            <a:r>
              <a:rPr lang="en-US" sz="2800" dirty="0" smtClean="0">
                <a:cs typeface="B Nazanin" pitchFamily="2" charset="-78"/>
              </a:rPr>
              <a:t>IVIG </a:t>
            </a:r>
            <a:r>
              <a:rPr lang="fa-IR" sz="2800" dirty="0" smtClean="0">
                <a:cs typeface="B Nazanin" pitchFamily="2" charset="-78"/>
              </a:rPr>
              <a:t>تزریق شود.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 </a:t>
            </a:r>
            <a:endParaRPr lang="fa-IR" sz="2800" dirty="0">
              <a:solidFill>
                <a:srgbClr val="FF00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cs typeface="B Nazanin" pitchFamily="2" charset="-78"/>
              </a:rPr>
              <a:t>توجهات لازم</a:t>
            </a:r>
            <a:endParaRPr lang="fa-IR" sz="32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925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کاهش ادرار، افزایش ناگهانی وزن یا ورم پاها، می تواند نشانه ای از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واکنش های کلیوی </a:t>
            </a:r>
            <a:r>
              <a:rPr lang="fa-IR" dirty="0" smtClean="0">
                <a:cs typeface="B Nazanin" pitchFamily="2" charset="-78"/>
              </a:rPr>
              <a:t>به دارو باشد.</a:t>
            </a:r>
          </a:p>
          <a:p>
            <a:r>
              <a:rPr lang="fa-IR" dirty="0" smtClean="0">
                <a:cs typeface="B Nazanin" pitchFamily="2" charset="-78"/>
              </a:rPr>
              <a:t>در صورت وجود درد، تورم، قرمزی یا برآمدگی در محل تزریق در دست یا پا به پزشک اطلاع دهید. </a:t>
            </a:r>
          </a:p>
          <a:p>
            <a:r>
              <a:rPr lang="fa-IR" dirty="0" smtClean="0">
                <a:cs typeface="B Nazanin" pitchFamily="2" charset="-78"/>
              </a:rPr>
              <a:t>ادرار قهوه ای یا قرمز و پوست زرد نشانه های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عوارض کبدی </a:t>
            </a:r>
            <a:r>
              <a:rPr lang="fa-IR" dirty="0" smtClean="0">
                <a:cs typeface="B Nazanin" pitchFamily="2" charset="-78"/>
              </a:rPr>
              <a:t>دارو است.</a:t>
            </a:r>
          </a:p>
          <a:p>
            <a:r>
              <a:rPr lang="fa-IR" dirty="0" smtClean="0">
                <a:cs typeface="B Nazanin" pitchFamily="2" charset="-78"/>
              </a:rPr>
              <a:t>برای کاهش عوارض، نوشیدن بیش از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7 لیوان </a:t>
            </a:r>
            <a:r>
              <a:rPr lang="fa-IR" dirty="0" smtClean="0">
                <a:cs typeface="B Nazanin" pitchFamily="2" charset="-78"/>
              </a:rPr>
              <a:t>آب قبل از شروع تزریق و ادامه ی این روند تا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1 ماه </a:t>
            </a:r>
            <a:r>
              <a:rPr lang="fa-IR" dirty="0" smtClean="0">
                <a:cs typeface="B Nazanin" pitchFamily="2" charset="-78"/>
              </a:rPr>
              <a:t>بعد از آخرین دریافت ضروری می باشد.</a:t>
            </a:r>
          </a:p>
          <a:p>
            <a:r>
              <a:rPr lang="fa-IR" dirty="0" smtClean="0">
                <a:cs typeface="B Nazanin" pitchFamily="2" charset="-78"/>
              </a:rPr>
              <a:t>از نوشیدن چای یا قهوه در روز قبل از تزریق خودداری شود.</a:t>
            </a:r>
          </a:p>
          <a:p>
            <a:r>
              <a:rPr lang="fa-IR" dirty="0" smtClean="0">
                <a:cs typeface="B Nazanin" pitchFamily="2" charset="-78"/>
              </a:rPr>
              <a:t>اندازه گیری میزان ادرار و انجام آزمایشات کلیوی </a:t>
            </a:r>
            <a:r>
              <a:rPr lang="en-US" dirty="0" smtClean="0">
                <a:solidFill>
                  <a:srgbClr val="FF0000"/>
                </a:solidFill>
                <a:cs typeface="B Nazanin" pitchFamily="2" charset="-78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cs typeface="B Nazanin" pitchFamily="2" charset="-78"/>
              </a:rPr>
              <a:t>Bun,Cr</a:t>
            </a:r>
            <a:r>
              <a:rPr lang="en-US" dirty="0" smtClean="0">
                <a:solidFill>
                  <a:srgbClr val="FF0000"/>
                </a:solidFill>
                <a:cs typeface="B Nazanin" pitchFamily="2" charset="-78"/>
              </a:rPr>
              <a:t>) </a:t>
            </a:r>
            <a:r>
              <a:rPr lang="fa-IR" dirty="0" smtClean="0">
                <a:cs typeface="B Nazanin" pitchFamily="2" charset="-78"/>
              </a:rPr>
              <a:t>مرتب انجام شود.   </a:t>
            </a:r>
          </a:p>
          <a:p>
            <a:endParaRPr lang="fa-I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b="1" dirty="0" smtClean="0">
                <a:solidFill>
                  <a:srgbClr val="C00000"/>
                </a:solidFill>
                <a:cs typeface="B Nazanin" pitchFamily="2" charset="-78"/>
              </a:rPr>
              <a:t>مراقبت پرستاری</a:t>
            </a:r>
            <a:endParaRPr lang="fa-IR" sz="3200" b="1" dirty="0">
              <a:solidFill>
                <a:srgbClr val="C0000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fa-IR" sz="2800" dirty="0" smtClean="0">
                <a:cs typeface="B Nazanin" pitchFamily="2" charset="-78"/>
              </a:rPr>
              <a:t>کنترل تاریخچه ی دقیق دارویی</a:t>
            </a:r>
          </a:p>
          <a:p>
            <a:r>
              <a:rPr lang="fa-IR" sz="2800" dirty="0" smtClean="0">
                <a:cs typeface="B Nazanin" pitchFamily="2" charset="-78"/>
              </a:rPr>
              <a:t> تزریقات عضلانی</a:t>
            </a:r>
          </a:p>
          <a:p>
            <a:r>
              <a:rPr lang="fa-IR" sz="2800" dirty="0" smtClean="0">
                <a:cs typeface="B Nazanin" pitchFamily="2" charset="-78"/>
              </a:rPr>
              <a:t>دارو یا درجه ی حرارت از طریق مقعد</a:t>
            </a:r>
          </a:p>
          <a:p>
            <a:r>
              <a:rPr lang="fa-IR" sz="2800" dirty="0" smtClean="0">
                <a:cs typeface="B Nazanin" pitchFamily="2" charset="-78"/>
              </a:rPr>
              <a:t>قطع دارو </a:t>
            </a:r>
          </a:p>
          <a:p>
            <a:r>
              <a:rPr lang="fa-IR" sz="2800" dirty="0" smtClean="0">
                <a:cs typeface="B Nazanin" pitchFamily="2" charset="-78"/>
              </a:rPr>
              <a:t>تکرار آزمایش</a:t>
            </a:r>
          </a:p>
          <a:p>
            <a:r>
              <a:rPr lang="fa-IR" sz="2800" dirty="0" smtClean="0">
                <a:cs typeface="B Nazanin" pitchFamily="2" charset="-78"/>
              </a:rPr>
              <a:t>یبوست</a:t>
            </a:r>
          </a:p>
          <a:p>
            <a:r>
              <a:rPr lang="fa-IR" sz="2800" dirty="0" smtClean="0">
                <a:cs typeface="B Nazanin" pitchFamily="2" charset="-78"/>
              </a:rPr>
              <a:t>نخ دندان</a:t>
            </a:r>
          </a:p>
          <a:p>
            <a:r>
              <a:rPr lang="fa-IR" sz="2800" dirty="0" smtClean="0">
                <a:cs typeface="B Nazanin" pitchFamily="2" charset="-78"/>
              </a:rPr>
              <a:t>مسواک نرم</a:t>
            </a:r>
            <a:endParaRPr lang="fa-IR" sz="2800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\KINGN0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643438" y="1071546"/>
            <a:ext cx="41742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4000" b="1" dirty="0" smtClean="0">
                <a:solidFill>
                  <a:srgbClr val="FF0000"/>
                </a:solidFill>
                <a:cs typeface="B Fantezy" pitchFamily="2" charset="-78"/>
              </a:rPr>
              <a:t>با تشکر از توجه شما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7F54-F289-4DE9-87BD-9F938CB6A297}" type="slidenum">
              <a:rPr lang="fa-IR" smtClean="0"/>
              <a:pPr/>
              <a:t>14</a:t>
            </a:fld>
            <a:endParaRPr lang="fa-I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785794"/>
            <a:ext cx="6643734" cy="4929222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+mn-lt"/>
              </a:rPr>
              <a:t>Idiopathic Thrombocytopenic </a:t>
            </a:r>
            <a:r>
              <a:rPr lang="en-US" sz="2800" dirty="0" err="1" smtClean="0">
                <a:latin typeface="+mn-lt"/>
              </a:rPr>
              <a:t>Purpura</a:t>
            </a:r>
            <a:endParaRPr lang="fa-IR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800" dirty="0">
                <a:cs typeface="B Nazanin" pitchFamily="2" charset="-78"/>
              </a:rPr>
              <a:t>پورپوراى </a:t>
            </a:r>
            <a:r>
              <a:rPr lang="fa-IR" sz="2800" dirty="0" smtClean="0">
                <a:cs typeface="B Nazanin" pitchFamily="2" charset="-78"/>
              </a:rPr>
              <a:t>ترومبوسيتوپني ايديوپاتيک</a:t>
            </a:r>
          </a:p>
          <a:p>
            <a:pPr>
              <a:buFont typeface="Wingdings" pitchFamily="2" charset="2"/>
              <a:buChar char="§"/>
            </a:pPr>
            <a:endParaRPr lang="fa-IR" sz="2400" dirty="0" smtClean="0">
              <a:cs typeface="B Nazanin" pitchFamily="2" charset="-78"/>
            </a:endParaRP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شیوع در زنان و بچه ها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حاد و مزمن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حاد: 6-1 هفته بعد از بیماری ویروسی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خود محدود شونده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عود مجدد بعد از 6 ماه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سندروم خونریزی دهنده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لوپوس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حاملگی</a:t>
            </a:r>
          </a:p>
          <a:p>
            <a:pPr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آنتی بادی های ضد پلاکتی گردش خون</a:t>
            </a:r>
          </a:p>
          <a:p>
            <a:pPr>
              <a:buFont typeface="Wingdings" pitchFamily="2" charset="2"/>
              <a:buChar char="§"/>
            </a:pPr>
            <a:endParaRPr lang="fa-IR" sz="2400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cs typeface="B Nazanin" pitchFamily="2" charset="-78"/>
              </a:rPr>
              <a:t>دارو ها و غذا ها</a:t>
            </a:r>
            <a:endParaRPr lang="fa-IR" sz="32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r>
              <a:rPr lang="fa-IR" sz="2800" dirty="0" smtClean="0">
                <a:cs typeface="B Nazanin" pitchFamily="2" charset="-78"/>
              </a:rPr>
              <a:t>دارو های بی هوشی</a:t>
            </a:r>
          </a:p>
          <a:p>
            <a:r>
              <a:rPr lang="fa-IR" sz="2800" dirty="0" smtClean="0">
                <a:cs typeface="B Nazanin" pitchFamily="2" charset="-78"/>
              </a:rPr>
              <a:t>بی حس کننده های موضعی                       </a:t>
            </a:r>
          </a:p>
          <a:p>
            <a:r>
              <a:rPr lang="fa-IR" sz="2800" dirty="0" smtClean="0">
                <a:cs typeface="B Nazanin" pitchFamily="2" charset="-78"/>
              </a:rPr>
              <a:t>پنی سیلین</a:t>
            </a:r>
          </a:p>
          <a:p>
            <a:r>
              <a:rPr lang="fa-IR" sz="2800" dirty="0" smtClean="0">
                <a:cs typeface="B Nazanin" pitchFamily="2" charset="-78"/>
              </a:rPr>
              <a:t>سفالوسپورین ها</a:t>
            </a:r>
          </a:p>
          <a:p>
            <a:r>
              <a:rPr lang="fa-IR" sz="2800" dirty="0" smtClean="0">
                <a:cs typeface="B Nazanin" pitchFamily="2" charset="-78"/>
              </a:rPr>
              <a:t>هپارین</a:t>
            </a:r>
          </a:p>
          <a:p>
            <a:r>
              <a:rPr lang="fa-IR" sz="2800" dirty="0" smtClean="0">
                <a:cs typeface="B Nazanin" pitchFamily="2" charset="-78"/>
              </a:rPr>
              <a:t>آسپیرین</a:t>
            </a:r>
          </a:p>
          <a:p>
            <a:r>
              <a:rPr lang="fa-IR" sz="2800" dirty="0" smtClean="0">
                <a:cs typeface="B Nazanin" pitchFamily="2" charset="-78"/>
              </a:rPr>
              <a:t>ایبوپروفن</a:t>
            </a:r>
          </a:p>
          <a:p>
            <a:r>
              <a:rPr lang="fa-IR" sz="2800" dirty="0" smtClean="0">
                <a:cs typeface="B Nazanin" pitchFamily="2" charset="-78"/>
              </a:rPr>
              <a:t>نیتروگلیسرین</a:t>
            </a:r>
          </a:p>
          <a:p>
            <a:r>
              <a:rPr lang="fa-IR" sz="2800" dirty="0" smtClean="0">
                <a:cs typeface="B Nazanin" pitchFamily="2" charset="-78"/>
              </a:rPr>
              <a:t>بلوک کننده های کانال کلسیم</a:t>
            </a:r>
          </a:p>
          <a:p>
            <a:r>
              <a:rPr lang="fa-IR" sz="2800" dirty="0" smtClean="0">
                <a:cs typeface="B Nazanin" pitchFamily="2" charset="-78"/>
              </a:rPr>
              <a:t>بتا بلوکر ها</a:t>
            </a:r>
            <a:endParaRPr lang="fa-IR" sz="2800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cs typeface="B Nazanin" pitchFamily="2" charset="-78"/>
              </a:rPr>
              <a:t>غذاها و افزودنی های غذایی</a:t>
            </a:r>
            <a:endParaRPr lang="fa-IR" sz="28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625989"/>
          </a:xfrm>
        </p:spPr>
        <p:txBody>
          <a:bodyPr>
            <a:normAutofit/>
          </a:bodyPr>
          <a:lstStyle/>
          <a:p>
            <a:r>
              <a:rPr lang="fa-IR" sz="2800" dirty="0" smtClean="0">
                <a:cs typeface="B Nazanin" pitchFamily="2" charset="-78"/>
              </a:rPr>
              <a:t>کافئین</a:t>
            </a:r>
          </a:p>
          <a:p>
            <a:r>
              <a:rPr lang="fa-IR" sz="2800" dirty="0" smtClean="0">
                <a:cs typeface="B Nazanin" pitchFamily="2" charset="-78"/>
              </a:rPr>
              <a:t>ادویه ی گل مخملک</a:t>
            </a:r>
          </a:p>
          <a:p>
            <a:r>
              <a:rPr lang="fa-IR" sz="2800" dirty="0" smtClean="0">
                <a:cs typeface="B Nazanin" pitchFamily="2" charset="-78"/>
              </a:rPr>
              <a:t>زیره ی سبز</a:t>
            </a:r>
          </a:p>
          <a:p>
            <a:r>
              <a:rPr lang="fa-IR" sz="2800" dirty="0" smtClean="0">
                <a:cs typeface="B Nazanin" pitchFamily="2" charset="-78"/>
              </a:rPr>
              <a:t>اتانول</a:t>
            </a:r>
          </a:p>
          <a:p>
            <a:r>
              <a:rPr lang="fa-IR" sz="2800" dirty="0" smtClean="0">
                <a:cs typeface="B Nazanin" pitchFamily="2" charset="-78"/>
              </a:rPr>
              <a:t>روغن ماهی</a:t>
            </a:r>
          </a:p>
          <a:p>
            <a:r>
              <a:rPr lang="fa-IR" sz="2800" dirty="0" smtClean="0">
                <a:cs typeface="B Nazanin" pitchFamily="2" charset="-78"/>
              </a:rPr>
              <a:t>سیر</a:t>
            </a:r>
          </a:p>
          <a:p>
            <a:r>
              <a:rPr lang="fa-IR" sz="2800" dirty="0" smtClean="0">
                <a:cs typeface="B Nazanin" pitchFamily="2" charset="-78"/>
              </a:rPr>
              <a:t>عصاره ی پیاز</a:t>
            </a:r>
          </a:p>
          <a:p>
            <a:r>
              <a:rPr lang="fa-IR" sz="2800" dirty="0" smtClean="0">
                <a:cs typeface="B Nazanin" pitchFamily="2" charset="-78"/>
              </a:rPr>
              <a:t>زردچوبه</a:t>
            </a:r>
          </a:p>
          <a:p>
            <a:r>
              <a:rPr lang="fa-IR" sz="2800" dirty="0" smtClean="0">
                <a:cs typeface="B Nazanin" pitchFamily="2" charset="-78"/>
              </a:rPr>
              <a:t>زنجیبیل</a:t>
            </a:r>
            <a:endParaRPr lang="fa-IR" sz="2800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6182" y="0"/>
            <a:ext cx="4872014" cy="1143000"/>
          </a:xfrm>
        </p:spPr>
        <p:txBody>
          <a:bodyPr>
            <a:normAutofit/>
          </a:bodyPr>
          <a:lstStyle/>
          <a:p>
            <a:pPr algn="r"/>
            <a:r>
              <a:rPr lang="fa-IR" sz="3200" dirty="0" smtClean="0">
                <a:cs typeface="B Nazanin" pitchFamily="2" charset="-78"/>
              </a:rPr>
              <a:t>تظاهرات بالینی</a:t>
            </a:r>
            <a:endParaRPr lang="fa-IR" sz="3200" dirty="0">
              <a:cs typeface="B Nazanin" pitchFamily="2" charset="-78"/>
            </a:endParaRPr>
          </a:p>
        </p:txBody>
      </p:sp>
      <p:pic>
        <p:nvPicPr>
          <p:cNvPr id="5" name="Content Placeholder 4" descr="images 2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429124" cy="6858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9124" y="1285860"/>
            <a:ext cx="4257676" cy="5286412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پتشي</a:t>
            </a:r>
          </a:p>
          <a:p>
            <a:r>
              <a:rPr lang="fa-IR" dirty="0" smtClean="0">
                <a:cs typeface="B Nazanin" pitchFamily="2" charset="-78"/>
              </a:rPr>
              <a:t>اکیموز</a:t>
            </a:r>
          </a:p>
          <a:p>
            <a:r>
              <a:rPr lang="fa-IR" dirty="0" smtClean="0">
                <a:cs typeface="B Nazanin" pitchFamily="2" charset="-78"/>
              </a:rPr>
              <a:t>خون دماغ</a:t>
            </a:r>
          </a:p>
          <a:p>
            <a:r>
              <a:rPr lang="fa-IR" dirty="0" smtClean="0">
                <a:cs typeface="B Nazanin" pitchFamily="2" charset="-78"/>
              </a:rPr>
              <a:t>ایجاد کبود شدگی به آسانی</a:t>
            </a:r>
          </a:p>
          <a:p>
            <a:r>
              <a:rPr lang="fa-IR" dirty="0">
                <a:cs typeface="B Nazanin" pitchFamily="2" charset="-78"/>
              </a:rPr>
              <a:t>عدم وجود بزرگى </a:t>
            </a:r>
            <a:r>
              <a:rPr lang="fa-IR" dirty="0" smtClean="0">
                <a:cs typeface="B Nazanin" pitchFamily="2" charset="-78"/>
              </a:rPr>
              <a:t>طحال</a:t>
            </a:r>
          </a:p>
          <a:p>
            <a:r>
              <a:rPr lang="fa-IR" dirty="0">
                <a:cs typeface="B Nazanin" pitchFamily="2" charset="-78"/>
              </a:rPr>
              <a:t>نقص در جمع‌شدن </a:t>
            </a:r>
            <a:r>
              <a:rPr lang="fa-IR" dirty="0" smtClean="0">
                <a:cs typeface="B Nazanin" pitchFamily="2" charset="-78"/>
              </a:rPr>
              <a:t>لخته</a:t>
            </a:r>
          </a:p>
          <a:p>
            <a:r>
              <a:rPr lang="fa-IR" dirty="0" smtClean="0">
                <a:cs typeface="B Nazanin" pitchFamily="2" charset="-78"/>
              </a:rPr>
              <a:t>کاهش پلاکت کمتر از 20000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تشخیص: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آسپیراسیون مغز استخوان</a:t>
            </a:r>
            <a:endParaRPr lang="fa-IR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cs typeface="B Nazanin" pitchFamily="2" charset="-78"/>
              </a:rPr>
              <a:t>درمان طبی </a:t>
            </a:r>
            <a:endParaRPr lang="fa-IR" sz="3200" dirty="0">
              <a:cs typeface="B Nazanin" pitchFamily="2" charset="-78"/>
            </a:endParaRPr>
          </a:p>
        </p:txBody>
      </p:sp>
      <p:pic>
        <p:nvPicPr>
          <p:cNvPr id="5" name="Content Placeholder 4" descr="222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3209953" cy="300118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4678" y="1500174"/>
            <a:ext cx="5472122" cy="5357826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هدف: بهبود شمارش پلاکت</a:t>
            </a:r>
          </a:p>
          <a:p>
            <a:r>
              <a:rPr lang="fa-IR" dirty="0" smtClean="0">
                <a:cs typeface="B Nazanin" pitchFamily="2" charset="-78"/>
              </a:rPr>
              <a:t>قطع دارو</a:t>
            </a:r>
          </a:p>
          <a:p>
            <a:r>
              <a:rPr lang="fa-IR" dirty="0" smtClean="0">
                <a:cs typeface="B Nazanin" pitchFamily="2" charset="-78"/>
              </a:rPr>
              <a:t>پردنیزولون</a:t>
            </a:r>
          </a:p>
          <a:p>
            <a:r>
              <a:rPr lang="fa-IR" dirty="0" smtClean="0">
                <a:cs typeface="B Nazanin" pitchFamily="2" charset="-78"/>
              </a:rPr>
              <a:t>کورتیکواستروئیدها</a:t>
            </a:r>
          </a:p>
          <a:p>
            <a:r>
              <a:rPr lang="en-US" dirty="0" smtClean="0">
                <a:solidFill>
                  <a:srgbClr val="FF0000"/>
                </a:solidFill>
                <a:cs typeface="B Nazanin" pitchFamily="2" charset="-78"/>
              </a:rPr>
              <a:t>IVIG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 (</a:t>
            </a:r>
            <a:r>
              <a:rPr lang="en-US" dirty="0" smtClean="0">
                <a:solidFill>
                  <a:srgbClr val="FF0000"/>
                </a:solidFill>
                <a:cs typeface="B Nazanin" pitchFamily="2" charset="-78"/>
              </a:rPr>
              <a:t>g/kg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1 برای دو روز) </a:t>
            </a:r>
          </a:p>
          <a:p>
            <a:r>
              <a:rPr lang="fa-IR" dirty="0" smtClean="0">
                <a:cs typeface="B Nazanin" pitchFamily="2" charset="-78"/>
              </a:rPr>
              <a:t>اسپلنکتومی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cs typeface="B Nazanin" pitchFamily="2" charset="-78"/>
              </a:rPr>
              <a:t>سپسیس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cs typeface="B Nazanin" pitchFamily="2" charset="-78"/>
              </a:rPr>
              <a:t>3-2 هفته قبل تزریق واکسن</a:t>
            </a:r>
          </a:p>
          <a:p>
            <a:r>
              <a:rPr lang="fa-IR" dirty="0" smtClean="0">
                <a:cs typeface="B Nazanin" pitchFamily="2" charset="-78"/>
              </a:rPr>
              <a:t>وین کریستین</a:t>
            </a:r>
          </a:p>
          <a:p>
            <a:r>
              <a:rPr lang="fa-IR" dirty="0" smtClean="0">
                <a:cs typeface="B Nazanin" pitchFamily="2" charset="-78"/>
              </a:rPr>
              <a:t>غیر موثر بودن تزریق پلاکت</a:t>
            </a:r>
          </a:p>
          <a:p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IVIG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720" y="1357298"/>
            <a:ext cx="8401080" cy="5214974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ایمونوگلوبولین</a:t>
            </a:r>
          </a:p>
          <a:p>
            <a:r>
              <a:rPr lang="fa-IR" dirty="0" smtClean="0">
                <a:cs typeface="B Nazanin" pitchFamily="2" charset="-78"/>
              </a:rPr>
              <a:t>اختلاط پادتن های خون 2000</a:t>
            </a:r>
          </a:p>
          <a:p>
            <a:r>
              <a:rPr lang="fa-IR" dirty="0" smtClean="0">
                <a:cs typeface="B Nazanin" pitchFamily="2" charset="-78"/>
              </a:rPr>
              <a:t>افزایش چشمگیر قدرت ایمنی بدن </a:t>
            </a:r>
          </a:p>
          <a:p>
            <a:r>
              <a:rPr lang="fa-IR" dirty="0" smtClean="0">
                <a:cs typeface="B Nazanin" pitchFamily="2" charset="-78"/>
              </a:rPr>
              <a:t>افزایش سطح پادتن ها تا 5 برابر در مقابله با بیماری</a:t>
            </a:r>
          </a:p>
          <a:p>
            <a:r>
              <a:rPr lang="fa-IR" dirty="0" smtClean="0">
                <a:cs typeface="B Nazanin" pitchFamily="2" charset="-78"/>
              </a:rPr>
              <a:t>اثرات دارو 48-24</a:t>
            </a:r>
          </a:p>
          <a:p>
            <a:r>
              <a:rPr lang="fa-IR" dirty="0" smtClean="0">
                <a:cs typeface="B Nazanin" pitchFamily="2" charset="-78"/>
              </a:rPr>
              <a:t>ماندگاری اثر دارو: 18 تا 33 روز</a:t>
            </a:r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cs typeface="B Nazanin" pitchFamily="2" charset="-78"/>
              </a:rPr>
              <a:t>مراقبت </a:t>
            </a:r>
            <a:endParaRPr lang="fa-IR" sz="32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دمای 8-2 </a:t>
            </a:r>
            <a:r>
              <a:rPr lang="fa-IR" sz="2800" dirty="0" smtClean="0">
                <a:cs typeface="B Nazanin" pitchFamily="2" charset="-78"/>
              </a:rPr>
              <a:t>از انجماد آن جلوگیری شود.</a:t>
            </a:r>
          </a:p>
          <a:p>
            <a:r>
              <a:rPr lang="fa-IR" sz="2800" dirty="0" smtClean="0">
                <a:cs typeface="B Nazanin" pitchFamily="2" charset="-78"/>
              </a:rPr>
              <a:t>در هنگام تزریق دمای آن را به دمای بدن می رسانند.</a:t>
            </a:r>
          </a:p>
          <a:p>
            <a:r>
              <a:rPr lang="fa-IR" sz="2800" dirty="0" smtClean="0">
                <a:cs typeface="B Nazanin" pitchFamily="2" charset="-78"/>
              </a:rPr>
              <a:t>ویال های نیمه استفاده قابل استفاده مجدد نیستند. </a:t>
            </a:r>
          </a:p>
          <a:p>
            <a:r>
              <a:rPr lang="fa-IR" sz="2800" dirty="0" smtClean="0">
                <a:cs typeface="B Nazanin" pitchFamily="2" charset="-78"/>
              </a:rPr>
              <a:t>گاهی اوقات ممکن است دارو را با سرم دکستروز 5 % رقیق نمایند ولی با هیچ داروی دیگری مخلوط نمی شود.</a:t>
            </a:r>
          </a:p>
          <a:p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کاملا شفاف و بی رنگ و بدون وجود رسوب یا ذرات شناور باشد</a:t>
            </a: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.</a:t>
            </a:r>
          </a:p>
          <a:p>
            <a:r>
              <a:rPr lang="fa-IR" sz="2800" dirty="0" smtClean="0">
                <a:cs typeface="B Nazanin" pitchFamily="2" charset="-78"/>
              </a:rPr>
              <a:t>معمولا تزریق 6-3 ساعت طول می کشد.</a:t>
            </a:r>
          </a:p>
          <a:p>
            <a:endParaRPr lang="fa-I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548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Idiopathic Thrombocytopenic Purpura</vt:lpstr>
      <vt:lpstr>دارو ها و غذا ها</vt:lpstr>
      <vt:lpstr>غذاها و افزودنی های غذایی</vt:lpstr>
      <vt:lpstr>تظاهرات بالینی</vt:lpstr>
      <vt:lpstr>درمان طبی </vt:lpstr>
      <vt:lpstr>IVIG</vt:lpstr>
      <vt:lpstr>مراقبت </vt:lpstr>
      <vt:lpstr>عوارض</vt:lpstr>
      <vt:lpstr>آیا با برنامه واکسیناسیون کودکان تداخلی ایجاد می کند؟</vt:lpstr>
      <vt:lpstr>توجهات لازم</vt:lpstr>
      <vt:lpstr>مراقبت پرستاری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Hamshahry</dc:creator>
  <cp:lastModifiedBy>Hamshahry</cp:lastModifiedBy>
  <cp:revision>36</cp:revision>
  <dcterms:created xsi:type="dcterms:W3CDTF">2013-12-18T15:30:10Z</dcterms:created>
  <dcterms:modified xsi:type="dcterms:W3CDTF">2013-12-18T22:36:08Z</dcterms:modified>
</cp:coreProperties>
</file>