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57" r:id="rId4"/>
    <p:sldId id="267" r:id="rId5"/>
    <p:sldId id="269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1238781-9D56-4F37-9D36-38AF0602A76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33E958-5BEF-4A23-B532-2370CFF7B5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071546"/>
            <a:ext cx="7772400" cy="1470025"/>
          </a:xfrm>
        </p:spPr>
        <p:txBody>
          <a:bodyPr/>
          <a:lstStyle/>
          <a:p>
            <a:pPr algn="ctr"/>
            <a:endParaRPr lang="fa-IR" dirty="0">
              <a:cs typeface="B Mitra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4953000"/>
            <a:ext cx="6400800" cy="1085856"/>
          </a:xfrm>
        </p:spPr>
        <p:txBody>
          <a:bodyPr>
            <a:normAutofit/>
          </a:bodyPr>
          <a:lstStyle/>
          <a:p>
            <a:pPr algn="ctr"/>
            <a:endParaRPr lang="fa-IR" sz="2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3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B Mitr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7000" y="2819400"/>
            <a:ext cx="47085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cs typeface="B Mitra" pitchFamily="2" charset="-78"/>
              </a:rPr>
              <a:t>تشنج ناشی از تب</a:t>
            </a:r>
            <a:endParaRPr lang="fa-IR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\KINGN05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643438" y="1071546"/>
            <a:ext cx="41742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4000" b="1" dirty="0" smtClean="0">
                <a:solidFill>
                  <a:srgbClr val="FF0000"/>
                </a:solidFill>
                <a:cs typeface="B Fantezy" pitchFamily="2" charset="-78"/>
              </a:rPr>
              <a:t>با تشکر از توجه شما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7F54-F289-4DE9-87BD-9F938CB6A297}" type="slidenum">
              <a:rPr lang="fa-IR" smtClean="0"/>
              <a:pPr/>
              <a:t>10</a:t>
            </a:fld>
            <a:endParaRPr lang="fa-I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67600" cy="1143000"/>
          </a:xfrm>
        </p:spPr>
        <p:txBody>
          <a:bodyPr/>
          <a:lstStyle/>
          <a:p>
            <a:pPr algn="r" rtl="1"/>
            <a:r>
              <a:rPr lang="fa-IR" sz="3200" b="1" dirty="0" smtClean="0">
                <a:solidFill>
                  <a:schemeClr val="accent3"/>
                </a:solidFill>
                <a:cs typeface="B Nazanin" pitchFamily="2" charset="-78"/>
              </a:rPr>
              <a:t>اختلالات تشنجی</a:t>
            </a:r>
            <a:endParaRPr lang="en-US" b="1" dirty="0">
              <a:solidFill>
                <a:schemeClr val="accent3"/>
              </a:solidFill>
              <a:cs typeface="B Nazanin" pitchFamily="2" charset="-78"/>
            </a:endParaRPr>
          </a:p>
        </p:txBody>
      </p:sp>
      <p:pic>
        <p:nvPicPr>
          <p:cNvPr id="5" name="Content Placeholder 4" descr="123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600" y="1524000"/>
            <a:ext cx="2819400" cy="43434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124200" y="1371600"/>
            <a:ext cx="5486400" cy="4724400"/>
          </a:xfrm>
        </p:spPr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تشنج نتیجه ی تخلیه ی بیش از حد و مختل نورون ها در مغز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شایع ترین اختلال عصبی درمان پذیر در کودکان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533400"/>
            <a:ext cx="7467600" cy="548640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2400" dirty="0" smtClean="0">
                <a:cs typeface="B Nazanin" pitchFamily="2" charset="-78"/>
              </a:rPr>
              <a:t>حملات تشنجی حین تب</a:t>
            </a: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400" dirty="0" smtClean="0">
                <a:cs typeface="B Nazanin" pitchFamily="2" charset="-78"/>
              </a:rPr>
              <a:t>پس از 6 ماهگی، قبل از 3 سالگی</a:t>
            </a: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400" dirty="0" smtClean="0">
                <a:cs typeface="B Nazanin" pitchFamily="2" charset="-78"/>
              </a:rPr>
              <a:t>پس از 5 سالگی غیر معمول</a:t>
            </a: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400" dirty="0" smtClean="0">
                <a:cs typeface="B Nazanin" pitchFamily="2" charset="-78"/>
              </a:rPr>
              <a:t>پسران 2 برابر دختران</a:t>
            </a: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400" dirty="0" smtClean="0">
                <a:cs typeface="B Nazanin" pitchFamily="2" charset="-78"/>
              </a:rPr>
              <a:t>علت ناشناخته</a:t>
            </a: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sz="2400" dirty="0" smtClean="0">
                <a:cs typeface="B Nazanin" pitchFamily="2" charset="-78"/>
              </a:rPr>
              <a:t>درجه ی تب بیش از 38/8</a:t>
            </a: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endParaRPr lang="fa-IR" sz="2400" dirty="0" smtClean="0">
              <a:cs typeface="B Nazanin" pitchFamily="2" charset="-78"/>
            </a:endParaRPr>
          </a:p>
          <a:p>
            <a:pPr algn="r" rtl="1">
              <a:buNone/>
            </a:pPr>
            <a:endParaRPr lang="en-US" sz="2400" dirty="0">
              <a:cs typeface="B Nazanin" pitchFamily="2" charset="-78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solidFill>
                  <a:srgbClr val="C00000"/>
                </a:solidFill>
                <a:cs typeface="B Nazanin" pitchFamily="2" charset="-78"/>
              </a:rPr>
              <a:t>حملات تونیک-کلونیک</a:t>
            </a:r>
            <a:endParaRPr lang="en-US" sz="2800" b="1" dirty="0">
              <a:solidFill>
                <a:srgbClr val="C00000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4038600" cy="4525963"/>
          </a:xfrm>
        </p:spPr>
        <p:txBody>
          <a:bodyPr/>
          <a:lstStyle/>
          <a:p>
            <a:pPr algn="r" rtl="1">
              <a:buNone/>
            </a:pP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فاز کلونیک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50-30 ثانیه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حرکات پرشی شدید در تنه و اندام ها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اجتماع تجمع بزاق کف آلود در دهان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احتمال بی اختیاری ادرار و مدفوع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با تمام شدن حمله، حرکات شدت کمتری یافته، فواصل وقوع آن طولانی می شود، سپس به طور کامل قطع می شود.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4525963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فاز تونیک:</a:t>
            </a:r>
            <a:endParaRPr lang="en-US" sz="2400" b="1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r" rtl="1"/>
            <a:r>
              <a:rPr lang="fa-IR" sz="2000" dirty="0" smtClean="0">
                <a:cs typeface="B Nazanin" pitchFamily="2" charset="-78"/>
              </a:rPr>
              <a:t>20-10ثانیه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چرخش چشم ها به سمت بالا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از دست رفتن فوری هوشیاری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افتادن بر روی زمین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سفتی عمومی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کشیدگی سر، پاها و گردن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خروج صدایی شبیه گریه ی پر صدا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آپنه و احتمالا سیانوز ناشی از آن</a:t>
            </a:r>
          </a:p>
          <a:p>
            <a:pPr algn="r" rtl="1"/>
            <a:r>
              <a:rPr lang="fa-IR" sz="2000" dirty="0" smtClean="0">
                <a:cs typeface="B Nazanin" pitchFamily="2" charset="-78"/>
              </a:rPr>
              <a:t>افزایش بزاق و فقدان رفلکس بلع </a:t>
            </a:r>
          </a:p>
          <a:p>
            <a:pPr algn="r" rtl="1"/>
            <a:endParaRPr lang="en-US" sz="2400" dirty="0" smtClean="0">
              <a:cs typeface="B Nazanin" pitchFamily="2" charset="-78"/>
            </a:endParaRPr>
          </a:p>
          <a:p>
            <a:pPr algn="r" rtl="1"/>
            <a:endParaRPr lang="en-US" sz="2400" dirty="0">
              <a:cs typeface="B Nazanin" pitchFamily="2" charset="-78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143000"/>
          </a:xfrm>
        </p:spPr>
        <p:txBody>
          <a:bodyPr/>
          <a:lstStyle/>
          <a:p>
            <a:pPr algn="r" rtl="1"/>
            <a:r>
              <a:rPr lang="fa-IR" b="1" dirty="0" smtClean="0">
                <a:solidFill>
                  <a:schemeClr val="accent2"/>
                </a:solidFill>
                <a:cs typeface="B Nazanin" pitchFamily="2" charset="-78"/>
              </a:rPr>
              <a:t>پس از حمله</a:t>
            </a:r>
            <a:endParaRPr lang="en-US" b="1" dirty="0">
              <a:solidFill>
                <a:schemeClr val="accent2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71600" y="1371600"/>
            <a:ext cx="7467600" cy="4873752"/>
          </a:xfrm>
        </p:spPr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نیمه هوشیار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1-15 دقیقه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حالت گیجی و خواب آلودگی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اختلال بینایی و تکلم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استفراغ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سردرد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پس از بیداری کاملا هوشیار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احساس خستگی و درد عضلات</a:t>
            </a: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4676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solidFill>
                  <a:schemeClr val="accent2"/>
                </a:solidFill>
                <a:cs typeface="B Nazanin" pitchFamily="2" charset="-78"/>
              </a:rPr>
              <a:t>ارزشیابی تشخیصی</a:t>
            </a:r>
            <a:endParaRPr lang="en-US" sz="2800" b="1" dirty="0">
              <a:solidFill>
                <a:schemeClr val="accent2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7467600" cy="4873752"/>
          </a:xfrm>
        </p:spPr>
        <p:txBody>
          <a:bodyPr>
            <a:normAutofit/>
          </a:bodyPr>
          <a:lstStyle/>
          <a:p>
            <a:pPr algn="r" rt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WBC</a:t>
            </a:r>
          </a:p>
          <a:p>
            <a:pPr algn="r" rt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BS</a:t>
            </a:r>
          </a:p>
          <a:p>
            <a:pPr algn="r" rtl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Elec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BUN, ca</a:t>
            </a:r>
          </a:p>
          <a:p>
            <a:pPr algn="r" rt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LP</a:t>
            </a:r>
          </a:p>
          <a:p>
            <a:pPr algn="r" rt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CT, MRI</a:t>
            </a:r>
          </a:p>
          <a:p>
            <a:pPr algn="r" rt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EEG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467600" cy="1143000"/>
          </a:xfrm>
        </p:spPr>
        <p:txBody>
          <a:bodyPr/>
          <a:lstStyle/>
          <a:p>
            <a:pPr algn="r" rtl="1"/>
            <a:r>
              <a:rPr lang="fa-IR" b="1" dirty="0" smtClean="0">
                <a:solidFill>
                  <a:srgbClr val="FF0000"/>
                </a:solidFill>
              </a:rPr>
              <a:t>درمان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3000" y="1143000"/>
            <a:ext cx="7467600" cy="4873752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دیازپام وریدی یا رکتالی</a:t>
            </a:r>
          </a:p>
          <a:p>
            <a:pPr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کاهش درجه ی حرارت</a:t>
            </a:r>
          </a:p>
          <a:p>
            <a:pPr algn="r" rtl="1">
              <a:buNone/>
            </a:pPr>
            <a:endParaRPr lang="fa-IR" dirty="0" smtClean="0">
              <a:cs typeface="B Nazanin" pitchFamily="2" charset="-78"/>
            </a:endParaRPr>
          </a:p>
          <a:p>
            <a:pPr algn="r" rtl="1">
              <a:buNone/>
            </a:pPr>
            <a:endParaRPr lang="en-US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67600" cy="1143000"/>
          </a:xfrm>
        </p:spPr>
        <p:txBody>
          <a:bodyPr/>
          <a:lstStyle/>
          <a:p>
            <a:pPr algn="ctr" rtl="1"/>
            <a:r>
              <a:rPr lang="fa-IR" b="1" dirty="0" smtClean="0">
                <a:solidFill>
                  <a:schemeClr val="accent2"/>
                </a:solidFill>
                <a:cs typeface="B Nazanin" pitchFamily="2" charset="-78"/>
              </a:rPr>
              <a:t>مداخلات پرستاری</a:t>
            </a:r>
            <a:endParaRPr lang="en-US" b="1" dirty="0">
              <a:solidFill>
                <a:schemeClr val="accent2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95400"/>
            <a:ext cx="7924800" cy="5029200"/>
          </a:xfrm>
        </p:spPr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خوش خیم بودن ماهیت حملات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عدم تفاوت از نظر هوشی، رفتاری یا موفقیت های تحصیلی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 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تلاش برای پایین آوردن درجه ی حرارت، از حملات پیشگیری نمی کند.</a:t>
            </a:r>
          </a:p>
          <a:p>
            <a:pPr algn="r" rtl="1"/>
            <a:endParaRPr lang="fa-IR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r" rtl="1"/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حمام اسفنجی توصیه نمی شود </a:t>
            </a:r>
            <a:r>
              <a:rPr lang="fa-IR" dirty="0" smtClean="0">
                <a:cs typeface="B Nazanin" pitchFamily="2" charset="-78"/>
              </a:rPr>
              <a:t>به چندین دلیل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/>
            <a:r>
              <a:rPr lang="fa-IR" dirty="0" smtClean="0">
                <a:cs typeface="B Nazanin" pitchFamily="2" charset="-78"/>
              </a:rPr>
              <a:t>درمان پیشگیری کننده با داروهای ضد صرع توصیه نمی شود</a:t>
            </a:r>
          </a:p>
          <a:p>
            <a:pPr algn="r" rtl="1"/>
            <a:endParaRPr lang="fa-IR" dirty="0" smtClean="0">
              <a:cs typeface="B Nazanin" pitchFamily="2" charset="-78"/>
            </a:endParaRPr>
          </a:p>
          <a:p>
            <a:pPr algn="r" rtl="1">
              <a:buNone/>
            </a:pPr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4676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2400" b="1" dirty="0" smtClean="0">
                <a:solidFill>
                  <a:srgbClr val="FF0000"/>
                </a:solidFill>
                <a:cs typeface="B Nazanin" pitchFamily="2" charset="-78"/>
              </a:rPr>
              <a:t>در صورت بروز موارد زیر، به اورژانس اطلاع دهید</a:t>
            </a:r>
            <a:endParaRPr lang="en-US" sz="2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30763"/>
          </a:xfrm>
        </p:spPr>
        <p:txBody>
          <a:bodyPr>
            <a:normAutofit/>
          </a:bodyPr>
          <a:lstStyle/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وقفه ی تنفسی در کودک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وجود شواهدی از صدمه در کودک و یا اگر کودک دیابتی است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تداوم حمله بیش از 5 دقیقه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وقوع صرع مداوم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عدم تقارن مردمک ها پس از حمله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کودک تا 30 دقیقه پس از پایان حمله به طور مداوم استفراغ کند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کودک قادر به بیدار شدن نباشد و به درد پس از حمله ها واکنش نشان ندهد.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حمله در آب رخ داده باشد</a:t>
            </a:r>
          </a:p>
          <a:p>
            <a:pPr marL="514350" indent="-514350" algn="r" rtl="1"/>
            <a:r>
              <a:rPr lang="fa-IR" sz="2400" dirty="0" smtClean="0">
                <a:cs typeface="B Nazanin" pitchFamily="2" charset="-78"/>
              </a:rPr>
              <a:t>اولین حمله ی کودک باشد</a:t>
            </a:r>
            <a:endParaRPr lang="en-US" sz="2400" dirty="0">
              <a:cs typeface="B Nazanin" pitchFamily="2" charset="-78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1001</TotalTime>
  <Words>351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B Fantezy</vt:lpstr>
      <vt:lpstr>B Mitra</vt:lpstr>
      <vt:lpstr>B Nazanin</vt:lpstr>
      <vt:lpstr>Century Schoolbook</vt:lpstr>
      <vt:lpstr>Times New Roman</vt:lpstr>
      <vt:lpstr>Wingdings</vt:lpstr>
      <vt:lpstr>Wingdings 2</vt:lpstr>
      <vt:lpstr>Oriel</vt:lpstr>
      <vt:lpstr>PowerPoint Presentation</vt:lpstr>
      <vt:lpstr>اختلالات تشنجی</vt:lpstr>
      <vt:lpstr>PowerPoint Presentation</vt:lpstr>
      <vt:lpstr>حملات تونیک-کلونیک</vt:lpstr>
      <vt:lpstr>پس از حمله</vt:lpstr>
      <vt:lpstr>ارزشیابی تشخیصی</vt:lpstr>
      <vt:lpstr>درمان </vt:lpstr>
      <vt:lpstr>مداخلات پرستاری</vt:lpstr>
      <vt:lpstr>در صورت بروز موارد زیر، به اورژانس اطلاع دهید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MAHSA</dc:creator>
  <cp:lastModifiedBy>taban</cp:lastModifiedBy>
  <cp:revision>72</cp:revision>
  <dcterms:created xsi:type="dcterms:W3CDTF">2014-10-14T18:49:09Z</dcterms:created>
  <dcterms:modified xsi:type="dcterms:W3CDTF">2023-05-19T04:18:14Z</dcterms:modified>
</cp:coreProperties>
</file>