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8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88" r:id="rId20"/>
    <p:sldId id="275" r:id="rId21"/>
    <p:sldId id="276" r:id="rId22"/>
    <p:sldId id="277" r:id="rId23"/>
    <p:sldId id="278" r:id="rId24"/>
    <p:sldId id="279" r:id="rId25"/>
    <p:sldId id="280" r:id="rId26"/>
    <p:sldId id="289" r:id="rId27"/>
    <p:sldId id="281" r:id="rId28"/>
    <p:sldId id="282" r:id="rId29"/>
    <p:sldId id="283" r:id="rId30"/>
    <p:sldId id="285" r:id="rId31"/>
    <p:sldId id="287" r:id="rId32"/>
    <p:sldId id="286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0E934EC-072A-4430-A7F3-672CC17522D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23CAA3-3F38-4D00-9BF5-B20AD2A91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dbl" dirty="0" err="1" smtClean="0">
                <a:latin typeface="Algerian" pitchFamily="82" charset="0"/>
              </a:rPr>
              <a:t>Asthema</a:t>
            </a:r>
            <a:r>
              <a:rPr lang="en-US" u="dbl" dirty="0" smtClean="0">
                <a:latin typeface="Algerian" pitchFamily="82" charset="0"/>
              </a:rPr>
              <a:t>:</a:t>
            </a:r>
            <a:r>
              <a:rPr lang="fa-IR" u="dbl" dirty="0" smtClean="0">
                <a:latin typeface="Algerian" pitchFamily="82" charset="0"/>
              </a:rPr>
              <a:t>                          </a:t>
            </a:r>
            <a:r>
              <a:rPr lang="fa-IR" u="dbl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rkazi\Desktop\ners laleh\New folder (2)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59745"/>
            <a:ext cx="6143668" cy="4369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158162" cy="542928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یکی از علایم معمول آسم سرفه شبانه بدون هیچ گونه شواهد عفونت تنفسی است که باعث اختلال خواب –خستگی </a:t>
            </a:r>
            <a:endParaRPr lang="en-US" dirty="0" smtClean="0"/>
          </a:p>
          <a:p>
            <a:pPr algn="r" rtl="1"/>
            <a:r>
              <a:rPr lang="fa-IR" dirty="0" smtClean="0"/>
              <a:t>روزانه وتضعیف عملکرد تحصیلی کودک در مدرسه میشود .</a:t>
            </a:r>
            <a:endParaRPr lang="en-US" dirty="0" smtClean="0"/>
          </a:p>
          <a:p>
            <a:pPr algn="r" rtl="1"/>
            <a:r>
              <a:rPr lang="fa-IR" dirty="0" smtClean="0"/>
              <a:t>کودک مبتلا به حمله ی شدید تنفس کوتاه دارد وسعی میکند تنفس عمیق تری انجام دهد.مرحله ی بازدم طولانی شده</a:t>
            </a:r>
            <a:endParaRPr lang="en-US" dirty="0" smtClean="0"/>
          </a:p>
          <a:p>
            <a:pPr algn="r" rtl="1"/>
            <a:r>
              <a:rPr lang="fa-IR" dirty="0" smtClean="0"/>
              <a:t>وبا خس خس قابل سمع توام میگردد.غالبا کودک رنگ پریده شده –گونه هایش قرمز میشود .لبها به رنگ قرمز تیره</a:t>
            </a:r>
            <a:endParaRPr lang="en-US" dirty="0" smtClean="0"/>
          </a:p>
          <a:p>
            <a:pPr algn="r" rtl="1"/>
            <a:r>
              <a:rPr lang="fa-IR" dirty="0" smtClean="0"/>
              <a:t>درآمده ودر صورت بیماری به سمت سیانوز پیش میرود که دربستر ناخن وپوست اطراف دهان قابل مشاهده میباشد</a:t>
            </a:r>
            <a:endParaRPr lang="en-US" dirty="0" smtClean="0"/>
          </a:p>
          <a:p>
            <a:pPr algn="r" rtl="1"/>
            <a:r>
              <a:rPr lang="fa-IR" dirty="0" smtClean="0"/>
              <a:t>سپس بیقراری وتوهم واضطراب وباتشدید علایم تعریق بیشتر شده وکودک ترجیح میدهد در وضعیت نشسته قرار گیرد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158162" cy="528641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*علامت بارز آسم :خس خس سینه</a:t>
            </a:r>
            <a:endParaRPr lang="en-US" dirty="0" smtClean="0"/>
          </a:p>
          <a:p>
            <a:pPr algn="r" rtl="1"/>
            <a:r>
              <a:rPr lang="fa-IR" dirty="0" smtClean="0"/>
              <a:t>*در کودکان مبتلا به آسم مزمن معمولا حجم وتعداد عروق افزایش یافته –مخاط ضخیم شده وغدد مخاطی هیپرتروفه </a:t>
            </a:r>
            <a:endParaRPr lang="en-US" dirty="0" smtClean="0"/>
          </a:p>
          <a:p>
            <a:pPr algn="r" rtl="1"/>
            <a:r>
              <a:rPr lang="fa-IR" dirty="0" smtClean="0"/>
              <a:t>میشوند وعضلات برونش فیبری میگردند باافزایش تعداد وتکرر حملات قفسه ی سینه در وضعیت پرهوایی قرارمیگیرد</a:t>
            </a:r>
            <a:endParaRPr lang="en-US" dirty="0" smtClean="0"/>
          </a:p>
          <a:p>
            <a:pPr algn="r" rtl="1"/>
            <a:r>
              <a:rPr lang="fa-IR" dirty="0" smtClean="0"/>
              <a:t>که به صورت پایین افتادن دیافراگم بالارفتن شانه وافزایش استفاده از عضلات فرعی تنفس مشخص میشود که به </a:t>
            </a:r>
            <a:endParaRPr lang="en-US" dirty="0" smtClean="0"/>
          </a:p>
          <a:p>
            <a:pPr algn="r" rtl="1"/>
            <a:r>
              <a:rPr lang="fa-IR" dirty="0" smtClean="0"/>
              <a:t>اصطلاح به آن قفسه سینه ی خمره ای گویند.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58162" cy="5214974"/>
          </a:xfrm>
        </p:spPr>
        <p:txBody>
          <a:bodyPr/>
          <a:lstStyle/>
          <a:p>
            <a:pPr algn="r" rtl="1"/>
            <a:r>
              <a:rPr lang="fa-IR" dirty="0" smtClean="0"/>
              <a:t>*عوامل خطرزا در آسم:</a:t>
            </a:r>
            <a:endParaRPr lang="en-US" dirty="0" smtClean="0"/>
          </a:p>
          <a:p>
            <a:pPr algn="r" rtl="1"/>
            <a:r>
              <a:rPr lang="fa-IR" dirty="0" smtClean="0"/>
              <a:t>❶-  سن ❷- ارث ❸- جنسیت  ❹- استعمال سیگار (مادر) ❺- فرزندان مادران زیر 20 سال ❻- نژاد ❼-</a:t>
            </a:r>
            <a:endParaRPr lang="en-US" dirty="0" smtClean="0"/>
          </a:p>
          <a:p>
            <a:pPr algn="r" rtl="1"/>
            <a:r>
              <a:rPr lang="fa-IR" dirty="0" smtClean="0"/>
              <a:t>مشکلات روانی اجتماعی </a:t>
            </a:r>
            <a:endParaRPr lang="en-US" dirty="0" smtClean="0"/>
          </a:p>
          <a:p>
            <a:pPr algn="r" rtl="1"/>
            <a:r>
              <a:rPr lang="fa-IR" dirty="0" smtClean="0"/>
              <a:t>❽- عدم دسترسی به خدمات پزشکی 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5785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*عوامل تشدید کننده وتسریع کننده حملات آسم :</a:t>
            </a:r>
            <a:endParaRPr lang="en-US" dirty="0" smtClean="0"/>
          </a:p>
          <a:p>
            <a:pPr algn="r" rtl="1"/>
            <a:r>
              <a:rPr lang="fa-IR" dirty="0" smtClean="0"/>
              <a:t>❶-خارجی:درختان-بوته ها-گلها –گیاهان-کپک ها –هاگ ها-آلودگی هوا</a:t>
            </a:r>
            <a:endParaRPr lang="en-US" dirty="0" smtClean="0"/>
          </a:p>
          <a:p>
            <a:pPr algn="r" rtl="1"/>
            <a:r>
              <a:rPr lang="fa-IR" dirty="0" smtClean="0"/>
              <a:t>❷-داخلی:گردوخاک-آنتی ژن سوسک ها </a:t>
            </a:r>
            <a:endParaRPr lang="en-US" dirty="0" smtClean="0"/>
          </a:p>
          <a:p>
            <a:pPr algn="r" rtl="1"/>
            <a:r>
              <a:rPr lang="fa-IR" dirty="0" smtClean="0"/>
              <a:t>❸-مواد محرک:دود سیگار-دود چوب-بوها-اسپری ها</a:t>
            </a:r>
            <a:endParaRPr lang="en-US" dirty="0" smtClean="0"/>
          </a:p>
          <a:p>
            <a:pPr algn="r" rtl="1"/>
            <a:r>
              <a:rPr lang="fa-IR" dirty="0" smtClean="0"/>
              <a:t>❹-تماس با مواد شیمیایی حرفه ای-ورزش-هوای سرد-تغییرات دمایی-تغیرات محیطی-سرما خوردگی-عفونت ها</a:t>
            </a:r>
            <a:endParaRPr lang="en-US" dirty="0" smtClean="0"/>
          </a:p>
          <a:p>
            <a:pPr algn="r" rtl="1"/>
            <a:r>
              <a:rPr lang="fa-IR" dirty="0" smtClean="0"/>
              <a:t>❺-حیوانات:گربه-موش-سگ-اسب</a:t>
            </a:r>
            <a:endParaRPr lang="en-US" dirty="0" smtClean="0"/>
          </a:p>
          <a:p>
            <a:pPr algn="r" rtl="1"/>
            <a:r>
              <a:rPr lang="fa-IR" dirty="0" smtClean="0"/>
              <a:t>❻-داروها:آسپیرین-آنتی بیوتیک ها-</a:t>
            </a:r>
            <a:r>
              <a:rPr lang="en-US" dirty="0" smtClean="0"/>
              <a:t>B </a:t>
            </a:r>
            <a:r>
              <a:rPr lang="fa-IR" dirty="0" smtClean="0"/>
              <a:t>بلاکرها-</a:t>
            </a:r>
            <a:r>
              <a:rPr lang="en-US" dirty="0" smtClean="0"/>
              <a:t>NSAID </a:t>
            </a:r>
            <a:r>
              <a:rPr lang="fa-IR" dirty="0" smtClean="0"/>
              <a:t>ها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58162" cy="5357850"/>
          </a:xfrm>
        </p:spPr>
        <p:txBody>
          <a:bodyPr/>
          <a:lstStyle/>
          <a:p>
            <a:pPr algn="r" rtl="1"/>
            <a:r>
              <a:rPr lang="fa-IR" dirty="0" smtClean="0"/>
              <a:t>❼-عواطف وهیجانات :ترس-گریه-خشم-خنده</a:t>
            </a:r>
            <a:endParaRPr lang="en-US" dirty="0" smtClean="0"/>
          </a:p>
          <a:p>
            <a:pPr algn="r" rtl="1"/>
            <a:r>
              <a:rPr lang="fa-IR" dirty="0" smtClean="0"/>
              <a:t>❽-بیماری ها:ریفلاکس معده-مری-فیسچول </a:t>
            </a:r>
            <a:endParaRPr lang="en-US" dirty="0" smtClean="0"/>
          </a:p>
          <a:p>
            <a:pPr algn="r" rtl="1"/>
            <a:r>
              <a:rPr lang="fa-IR" dirty="0" smtClean="0"/>
              <a:t>❾-افزودنیهای مجاز ونگهدارنده های غذایی-غذاهایی مانند:شیر-آجیل-لبنیات </a:t>
            </a:r>
            <a:endParaRPr lang="en-US" dirty="0" smtClean="0"/>
          </a:p>
          <a:p>
            <a:pPr algn="r" rtl="1"/>
            <a:r>
              <a:rPr lang="fa-IR" dirty="0" smtClean="0"/>
              <a:t>❿-عوامل اندوکرینی مانند:حاملگی-اختلالات تیروئیدی و...</a:t>
            </a:r>
            <a:endParaRPr lang="en-US" dirty="0" smtClean="0"/>
          </a:p>
          <a:p>
            <a:pPr algn="r" rtl="1"/>
            <a:r>
              <a:rPr lang="fa-IR" dirty="0" smtClean="0"/>
              <a:t>⓫-عوامل ایمنولوژیکی :بسیاری از مواد موجود در محیط میتواند موجب بروز واکنش آسمی شود اما مهمترین آنها </a:t>
            </a:r>
            <a:endParaRPr lang="en-US" dirty="0" smtClean="0"/>
          </a:p>
          <a:p>
            <a:pPr algn="r" rtl="1"/>
            <a:r>
              <a:rPr lang="fa-IR" dirty="0" smtClean="0"/>
              <a:t>موادی است که ظرفیت آنتی ژنی دارند .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158162" cy="5786478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*تبادلات گازی در آسم:</a:t>
            </a:r>
            <a:endParaRPr lang="en-US" dirty="0" smtClean="0"/>
          </a:p>
          <a:p>
            <a:pPr algn="r" rtl="1"/>
            <a:r>
              <a:rPr lang="fa-IR" dirty="0" smtClean="0"/>
              <a:t>در حالت تشدید علایم در آسم کوتاهی پیشرونده تنفس-خس خس –سرفه-فشار وناراحتی قفسه سینه وترکیبی از این وقایع</a:t>
            </a:r>
            <a:endParaRPr lang="en-US" dirty="0" smtClean="0"/>
          </a:p>
          <a:p>
            <a:pPr algn="r" rtl="1"/>
            <a:r>
              <a:rPr lang="fa-IR" dirty="0" smtClean="0"/>
              <a:t>روی میدهد که باعث اسپاسم برونش ها شده "راههای هوایی در اثر برونکواسپاسم- ادم لایه ی مخاطی وتجمع ترشحات </a:t>
            </a:r>
            <a:endParaRPr lang="en-US" dirty="0" smtClean="0"/>
          </a:p>
          <a:p>
            <a:pPr algn="r" rtl="1"/>
            <a:r>
              <a:rPr lang="fa-IR" dirty="0" smtClean="0"/>
              <a:t>توام با احتباس هوا در پشت محل انسداد ̓باریک وباریک تر میشود واین پرهوایی ریه ها به کودک اجازه میدهد که </a:t>
            </a:r>
            <a:endParaRPr lang="en-US" dirty="0" smtClean="0"/>
          </a:p>
          <a:p>
            <a:pPr algn="r" rtl="1"/>
            <a:r>
              <a:rPr lang="fa-IR" dirty="0" smtClean="0"/>
              <a:t>راههای خود را باز نگهداشته وتبادلات گازی را انجام دهد.در این وقایع ممکن است به دلیل عدم تناسب بین خونرسانی </a:t>
            </a:r>
            <a:endParaRPr lang="en-US" dirty="0" smtClean="0"/>
          </a:p>
          <a:p>
            <a:pPr algn="r" rtl="1"/>
            <a:r>
              <a:rPr lang="fa-IR" dirty="0" smtClean="0"/>
              <a:t>وتهویه هیپوکسی ایجاد شده ودر این صورت فشار </a:t>
            </a:r>
            <a:r>
              <a:rPr lang="en-US" dirty="0" smtClean="0"/>
              <a:t>co2</a:t>
            </a:r>
            <a:r>
              <a:rPr lang="fa-IR" dirty="0" smtClean="0"/>
              <a:t>خون افزایش وفشار </a:t>
            </a:r>
            <a:r>
              <a:rPr lang="en-US" dirty="0" smtClean="0"/>
              <a:t>o2</a:t>
            </a:r>
            <a:r>
              <a:rPr lang="fa-IR" dirty="0" smtClean="0"/>
              <a:t>خون کاهش مییابد .در صورت تشدید </a:t>
            </a:r>
            <a:endParaRPr lang="en-US" dirty="0" smtClean="0"/>
          </a:p>
          <a:p>
            <a:pPr algn="r" rtl="1"/>
            <a:r>
              <a:rPr lang="fa-IR" dirty="0" smtClean="0"/>
              <a:t>انسداد تهویه آلوئولی کاهش یافته ودی اکسید کربن احتباس یافته ودر نهایت هیپوکسی اسیدوز تنفسی ونارسایی تنفسی اتفاق </a:t>
            </a:r>
            <a:endParaRPr lang="en-US" dirty="0" smtClean="0"/>
          </a:p>
          <a:p>
            <a:pPr algn="r"/>
            <a:r>
              <a:rPr lang="fa-IR" dirty="0" smtClean="0"/>
              <a:t>میافتد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*ارزیابی تشخیصی:</a:t>
            </a:r>
            <a:endParaRPr lang="en-US" dirty="0" smtClean="0"/>
          </a:p>
          <a:p>
            <a:pPr algn="r" rtl="1"/>
            <a:r>
              <a:rPr lang="fa-IR" dirty="0" smtClean="0"/>
              <a:t>تشخیص آسم براساس تظاهرات بالینی -تاریخچه –معاینات فیزیکی وتست های آزمایشگاهی میباشد .درابتدای کار به </a:t>
            </a:r>
            <a:endParaRPr lang="en-US" dirty="0" smtClean="0"/>
          </a:p>
          <a:p>
            <a:pPr algn="r" rtl="1"/>
            <a:r>
              <a:rPr lang="fa-IR" dirty="0" smtClean="0"/>
              <a:t>منظور رد احتمال سایر بیماریها وارزیابی بیماریهای زمینه ای از مطالعات رادیوگرافی استفاده میشود .به طور کلی </a:t>
            </a:r>
            <a:endParaRPr lang="en-US" dirty="0" smtClean="0"/>
          </a:p>
          <a:p>
            <a:pPr algn="r" rtl="1"/>
            <a:r>
              <a:rPr lang="fa-IR" dirty="0" smtClean="0"/>
              <a:t>سرفه های مزمن بدون وجود هر گونه عفونت یاخس خس منتشر در مرحله ی بازدم برای تاثیر تشخیص کافی است.</a:t>
            </a:r>
            <a:endParaRPr lang="en-US" dirty="0" smtClean="0"/>
          </a:p>
          <a:p>
            <a:pPr rtl="1"/>
            <a:r>
              <a:rPr lang="en-US" dirty="0" smtClean="0"/>
              <a:t> </a:t>
            </a:r>
          </a:p>
          <a:p>
            <a:r>
              <a:rPr lang="en-US" dirty="0" smtClean="0"/>
              <a:t>❶-CBC         ❷-CXR          ❸-ABG        ❹-RAST        ❺-PFT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301038" cy="5500726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*یکی از روشهای عینی در ارزیابی وجود شدت بیماریهای ریوی وارزیابی واکنش به درمان استفاده از تستهای عملکرد </a:t>
            </a:r>
            <a:endParaRPr lang="en-US" dirty="0" smtClean="0"/>
          </a:p>
          <a:p>
            <a:pPr algn="r" rtl="1"/>
            <a:r>
              <a:rPr lang="fa-IR" dirty="0" smtClean="0"/>
              <a:t>ریوی میباشد.</a:t>
            </a:r>
            <a:endParaRPr lang="en-US" dirty="0" smtClean="0"/>
          </a:p>
          <a:p>
            <a:pPr algn="r" rtl="1"/>
            <a:r>
              <a:rPr lang="fa-IR" dirty="0" smtClean="0"/>
              <a:t>*یکی دیگر از ابزارهای بررسی عملکرد ریه فلومتر جریان حداکثر بازدهی برای بررسی میزان حداکثر جریان هوای </a:t>
            </a:r>
            <a:endParaRPr lang="en-US" dirty="0" smtClean="0"/>
          </a:p>
          <a:p>
            <a:pPr algn="r" rtl="1"/>
            <a:r>
              <a:rPr lang="fa-IR" dirty="0" smtClean="0"/>
              <a:t>بازدمی است </a:t>
            </a:r>
            <a:r>
              <a:rPr lang="en-US" dirty="0" smtClean="0"/>
              <a:t>PEFR</a:t>
            </a:r>
            <a:r>
              <a:rPr lang="fa-IR" dirty="0" smtClean="0"/>
              <a:t>.</a:t>
            </a:r>
            <a:r>
              <a:rPr lang="en-US" dirty="0" smtClean="0"/>
              <a:t>:</a:t>
            </a:r>
            <a:r>
              <a:rPr lang="fa-IR" dirty="0" smtClean="0"/>
              <a:t>حداکثر جریان هوادر عرض 1ثانیه بازدم که بر حسب لیتر در دقیقه اندازه گیری میشود.</a:t>
            </a:r>
            <a:endParaRPr lang="en-US" dirty="0" smtClean="0"/>
          </a:p>
          <a:p>
            <a:pPr algn="r" rtl="1"/>
            <a:r>
              <a:rPr lang="fa-IR" dirty="0" smtClean="0"/>
              <a:t>*یکی دیگر از آزمونهای تشخیصی آزمایشات پوستی ست که به تعیین آلرژن های اختصاصی کمک میکند </a:t>
            </a:r>
            <a:endParaRPr lang="en-US" dirty="0" smtClean="0"/>
          </a:p>
          <a:p>
            <a:pPr algn="r" rtl="1"/>
            <a:r>
              <a:rPr lang="fa-IR" dirty="0" smtClean="0"/>
              <a:t>*</a:t>
            </a:r>
            <a:r>
              <a:rPr lang="en-US" dirty="0" smtClean="0"/>
              <a:t>RAST</a:t>
            </a:r>
            <a:r>
              <a:rPr lang="fa-IR" dirty="0" smtClean="0"/>
              <a:t>:تستی جهت شناسایی آنتی ژن های غذایی مختلف است که در تعییین نوع در مان مفید است.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azi\Desktop\ners laleh\New folder (2)\h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032317" cy="52763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kazi\Desktop\ners laleh\New folder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857232"/>
            <a:ext cx="3643337" cy="42505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markazi\Desktop\New folder (2)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459" y="357166"/>
            <a:ext cx="3468879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71504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*آسم اختلال التهابی مزمن راههای هوایی ومجاری تنفسی است که سلولهای مختلف مانند ماست سل ها "ائوزینوفیل ها "</a:t>
            </a:r>
            <a:endParaRPr lang="en-US" dirty="0" smtClean="0"/>
          </a:p>
          <a:p>
            <a:pPr algn="r" rtl="1"/>
            <a:r>
              <a:rPr lang="fa-IR" dirty="0" smtClean="0"/>
              <a:t>ولنفوسیت های </a:t>
            </a:r>
            <a:r>
              <a:rPr lang="en-US" dirty="0" smtClean="0"/>
              <a:t>T</a:t>
            </a:r>
            <a:r>
              <a:rPr lang="fa-IR" dirty="0" smtClean="0"/>
              <a:t>در ایجاد آن نقش دارند .این التهاب در کودکان حساس موجب بروز علایمی مانند :خس خس مکرر̓</a:t>
            </a:r>
            <a:endParaRPr lang="en-US" dirty="0" smtClean="0"/>
          </a:p>
          <a:p>
            <a:pPr algn="r" rtl="1"/>
            <a:r>
              <a:rPr lang="en-US" dirty="0" smtClean="0"/>
              <a:t>Apnea</a:t>
            </a:r>
            <a:r>
              <a:rPr lang="fa-IR" dirty="0" smtClean="0"/>
              <a:t> واحساس فشار وناراحتی در قفسه ی سینه وسرفه بخصوص در طول شب واوایل صبح میشود که این علایم </a:t>
            </a:r>
            <a:endParaRPr lang="en-US" dirty="0" smtClean="0"/>
          </a:p>
          <a:p>
            <a:pPr algn="r" rtl="1"/>
            <a:r>
              <a:rPr lang="fa-IR" dirty="0" smtClean="0"/>
              <a:t>معمولا با محدودیت نسبی یا انسداد جریان هوا توام میگردد. بدلیل اینکه التهاب مربوط به آسم باعث تشدید واکنش برونش </a:t>
            </a:r>
            <a:endParaRPr lang="en-US" dirty="0" smtClean="0"/>
          </a:p>
          <a:p>
            <a:pPr algn="r" rtl="1"/>
            <a:r>
              <a:rPr lang="fa-IR" dirty="0" smtClean="0"/>
              <a:t>ها نسبت به محرک های مختلف میشود پس استفاده از عوامل ضد اتهابی مانند استروییدهای استنشاقی از درمان اساسی </a:t>
            </a:r>
            <a:endParaRPr lang="en-US" dirty="0" smtClean="0"/>
          </a:p>
          <a:p>
            <a:pPr algn="r"/>
            <a:r>
              <a:rPr lang="fa-IR" dirty="0" smtClean="0"/>
              <a:t>آسم میباشد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85794"/>
            <a:ext cx="8158162" cy="5500726"/>
          </a:xfrm>
        </p:spPr>
        <p:txBody>
          <a:bodyPr/>
          <a:lstStyle/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 rtl="1"/>
            <a:r>
              <a:rPr lang="fa-IR" dirty="0" smtClean="0"/>
              <a:t>*اصول در مان آسم:</a:t>
            </a:r>
            <a:endParaRPr lang="en-US" dirty="0" smtClean="0"/>
          </a:p>
          <a:p>
            <a:pPr algn="r" rtl="1"/>
            <a:r>
              <a:rPr lang="fa-IR" dirty="0" smtClean="0"/>
              <a:t>❶-مراقبت مداوم توام با ویزیت منظم به وسیله ی متخصصین به منظور کنترل نشانه ها وپیشگیری از تشدید</a:t>
            </a:r>
            <a:endParaRPr lang="en-US" dirty="0" smtClean="0"/>
          </a:p>
          <a:p>
            <a:pPr algn="r" rtl="1"/>
            <a:r>
              <a:rPr lang="fa-IR" dirty="0" smtClean="0"/>
              <a:t>❷-جلوگیری از تشدید بیماری با اجتناب از مواد محرک وآلرژن ها واستفاده از داروها در موارد نیاز</a:t>
            </a:r>
            <a:endParaRPr lang="en-US" dirty="0" smtClean="0"/>
          </a:p>
          <a:p>
            <a:pPr algn="r" rtl="1"/>
            <a:r>
              <a:rPr lang="fa-IR" dirty="0" smtClean="0"/>
              <a:t>❸-در مان بیماری با تلاش در جهت کاهش التهاب موجود یا پیشگیری از تنگی عملکرد راه هوایی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 rtl="1"/>
            <a:r>
              <a:rPr lang="fa-IR" dirty="0" smtClean="0"/>
              <a:t>*مداخلات درمانی:</a:t>
            </a:r>
          </a:p>
          <a:p>
            <a:pPr algn="r" rtl="1"/>
            <a:endParaRPr lang="en-US" dirty="0" smtClean="0"/>
          </a:p>
          <a:p>
            <a:pPr algn="r"/>
            <a:r>
              <a:rPr lang="fa-IR" dirty="0" smtClean="0"/>
              <a:t>❶-درمان محافظتی                                             ❷-درمان دارویی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3069305" cy="231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57216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❶-هدف از درمان محافظتی یا غیر دارویی پیشگیری از تماس کودک با آلرژن هاومحرک ها میباشد.</a:t>
            </a:r>
            <a:endParaRPr lang="en-US" dirty="0" smtClean="0"/>
          </a:p>
          <a:p>
            <a:pPr algn="r" rtl="1"/>
            <a:r>
              <a:rPr lang="fa-IR" dirty="0" smtClean="0"/>
              <a:t>•حفظ رطوبت خانه جهت جلوگیری از وجود هیره ها وگردوخاک</a:t>
            </a:r>
            <a:endParaRPr lang="en-US" dirty="0" smtClean="0"/>
          </a:p>
          <a:p>
            <a:pPr algn="r" rtl="1"/>
            <a:r>
              <a:rPr lang="fa-IR" dirty="0" smtClean="0"/>
              <a:t>•از بین بردن سوسک ها درمحیط خانه</a:t>
            </a:r>
            <a:endParaRPr lang="en-US" dirty="0" smtClean="0"/>
          </a:p>
          <a:p>
            <a:pPr algn="r" rtl="1"/>
            <a:r>
              <a:rPr lang="fa-IR" dirty="0" smtClean="0"/>
              <a:t>•دورریختن سریع پسماندهای غذایی وتخلیه ی زباله ها </a:t>
            </a:r>
            <a:endParaRPr lang="en-US" dirty="0" smtClean="0"/>
          </a:p>
          <a:p>
            <a:pPr algn="r" rtl="1"/>
            <a:r>
              <a:rPr lang="fa-IR" dirty="0" smtClean="0"/>
              <a:t>•پاکسازی محیط از موش وحیواناتی مانند سگ وگربه</a:t>
            </a:r>
            <a:endParaRPr lang="en-US" dirty="0" smtClean="0"/>
          </a:p>
          <a:p>
            <a:pPr algn="r" rtl="1"/>
            <a:r>
              <a:rPr lang="fa-IR" dirty="0" smtClean="0"/>
              <a:t>•دوری از هوای سرد چون از عواملی است که باعث تکرر حملات میشود .</a:t>
            </a:r>
            <a:endParaRPr lang="en-US" dirty="0" smtClean="0"/>
          </a:p>
          <a:p>
            <a:pPr algn="r"/>
            <a:r>
              <a:rPr lang="fa-IR" dirty="0" smtClean="0"/>
              <a:t>•دوری کودک از دود سیگار وچوب واسپری ها –عطر-گچ-رنگ تازه ومحلولهای تمیز کننده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00066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❷-درمان دارویی جهت پیشگیری وکنترل نشانه های آسم –کاهش تناوب وشدت حملات میباشد.</a:t>
            </a:r>
            <a:endParaRPr lang="en-US" dirty="0" smtClean="0"/>
          </a:p>
          <a:p>
            <a:pPr algn="r" rtl="1"/>
            <a:r>
              <a:rPr lang="fa-IR" dirty="0" smtClean="0"/>
              <a:t>  •داروهای مورد استفاده دردرمان آسم:</a:t>
            </a:r>
            <a:endParaRPr lang="en-US" dirty="0" smtClean="0"/>
          </a:p>
          <a:p>
            <a:pPr algn="r" rtl="1"/>
            <a:r>
              <a:rPr lang="fa-IR" dirty="0" smtClean="0"/>
              <a:t>1-داروها با اثر فوری :کورتیکو استروئیدها –آنتی کولینرژیکها </a:t>
            </a:r>
            <a:endParaRPr lang="en-US" dirty="0" smtClean="0"/>
          </a:p>
          <a:p>
            <a:pPr algn="r" rtl="1"/>
            <a:r>
              <a:rPr lang="fa-IR" dirty="0" smtClean="0"/>
              <a:t>2-داروهای با اثر طولانی مدت:آگونیست های </a:t>
            </a:r>
            <a:r>
              <a:rPr lang="en-US" dirty="0" smtClean="0"/>
              <a:t>B2</a:t>
            </a:r>
            <a:r>
              <a:rPr lang="fa-IR" dirty="0" smtClean="0"/>
              <a:t>-متیل گزانتین ها-کرومولین  سدیم –تعدیل کننده ها ی لکوترین ها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*عوارض آسم:</a:t>
            </a:r>
            <a:endParaRPr lang="en-US" dirty="0" smtClean="0"/>
          </a:p>
          <a:p>
            <a:pPr algn="r" rtl="1"/>
            <a:r>
              <a:rPr lang="fa-IR" dirty="0" smtClean="0"/>
              <a:t>حمله ی آسم بندرت باعث مرگ میشود امادر نتیجه ی نارسایی وناتوانی شدید تنفسی واستفاده ی شدید از داروها </a:t>
            </a:r>
            <a:endParaRPr lang="en-US" dirty="0" smtClean="0"/>
          </a:p>
          <a:p>
            <a:pPr algn="r" rtl="1"/>
            <a:r>
              <a:rPr lang="fa-IR" dirty="0" smtClean="0"/>
              <a:t>امکان مرگ وجود دارد 1-پنموتراکس 2-آمفیزم 3-برونشیت مزمن ومکرر 4-هیپرتانسیون ریوی 5-هیپوکسی مزمن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00042"/>
            <a:ext cx="8158162" cy="571504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*درمان حملات آسم:</a:t>
            </a:r>
            <a:endParaRPr lang="en-US" dirty="0" smtClean="0"/>
          </a:p>
          <a:p>
            <a:pPr algn="r" rtl="1"/>
            <a:r>
              <a:rPr lang="fa-IR" dirty="0" smtClean="0"/>
              <a:t>❶-حملات خفیف آسم:علایم آن شامل ویز-سرفه-تعداد تنفس طبیعی-فقدان تنگی نفس یا تنگی نفس خفیف حین </a:t>
            </a:r>
            <a:endParaRPr lang="en-US" dirty="0" smtClean="0"/>
          </a:p>
          <a:p>
            <a:pPr algn="r" rtl="1"/>
            <a:r>
              <a:rPr lang="fa-IR" dirty="0" smtClean="0"/>
              <a:t>راه رفتن –عدم استفاده از عضلات تنفسی فرعی –رنگ پوست ومخاط طبیعی –هوشیاری کامل –عدم دیسترس </a:t>
            </a:r>
            <a:endParaRPr lang="en-US" dirty="0" smtClean="0"/>
          </a:p>
          <a:p>
            <a:pPr algn="r" rtl="1"/>
            <a:r>
              <a:rPr lang="fa-IR" dirty="0" smtClean="0"/>
              <a:t>تنفسی</a:t>
            </a:r>
            <a:endParaRPr lang="en-US" dirty="0" smtClean="0"/>
          </a:p>
          <a:p>
            <a:pPr algn="r" rtl="1"/>
            <a:r>
              <a:rPr lang="fa-IR" dirty="0" smtClean="0"/>
              <a:t>1-تجویز</a:t>
            </a:r>
            <a:r>
              <a:rPr lang="en-US" dirty="0" smtClean="0"/>
              <a:t>O2 </a:t>
            </a:r>
            <a:r>
              <a:rPr lang="fa-IR" dirty="0" smtClean="0"/>
              <a:t>  30-40%ومرطوب 2-3 لیتر در دقیقه</a:t>
            </a:r>
            <a:endParaRPr lang="en-US" dirty="0" smtClean="0"/>
          </a:p>
          <a:p>
            <a:pPr algn="r" rtl="1"/>
            <a:r>
              <a:rPr lang="fa-IR" dirty="0" smtClean="0"/>
              <a:t>2-درمان با </a:t>
            </a:r>
            <a:r>
              <a:rPr lang="en-US" dirty="0" smtClean="0"/>
              <a:t>B</a:t>
            </a:r>
            <a:r>
              <a:rPr lang="fa-IR" dirty="0" smtClean="0"/>
              <a:t>آدرنرژیک ها ی استنشاقی مانند اسپری سالبوتامل وونتولین ودر صور ت عدم استفاده ازانها تزریق زیر</a:t>
            </a:r>
            <a:endParaRPr lang="en-US" dirty="0" smtClean="0"/>
          </a:p>
          <a:p>
            <a:pPr algn="r" rtl="1"/>
            <a:r>
              <a:rPr lang="fa-IR" dirty="0" smtClean="0"/>
              <a:t>جلدی اپی نفرین  </a:t>
            </a:r>
            <a:endParaRPr lang="en-US" dirty="0" smtClean="0"/>
          </a:p>
          <a:p>
            <a:pPr algn="r" rtl="1"/>
            <a:r>
              <a:rPr lang="fa-IR" dirty="0" smtClean="0"/>
              <a:t>3-در صورت عدم پاسخ بعد از 1 ساعت از استروئیدهای خوراکی یا تزریقی استفاده میشود واگر بهبود یافت که کودک</a:t>
            </a:r>
            <a:endParaRPr lang="en-US" dirty="0" smtClean="0"/>
          </a:p>
          <a:p>
            <a:pPr algn="r" rtl="1"/>
            <a:r>
              <a:rPr lang="fa-IR" dirty="0" smtClean="0"/>
              <a:t>به مدت 1-2ساعت تحت نظر وسپس با تجویز برونکودیلاتورها خوراکی یااستنشاقی واستروئیدهای خوراکی ب مدت </a:t>
            </a:r>
            <a:endParaRPr lang="en-US" dirty="0" smtClean="0"/>
          </a:p>
          <a:p>
            <a:pPr algn="r" rtl="1"/>
            <a:r>
              <a:rPr lang="fa-IR" dirty="0" smtClean="0"/>
              <a:t>3-5 روز مرخص شده وبعد ویزیت مجدد باید انجام شود 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07236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301038" cy="5643602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 rtl="1"/>
            <a:r>
              <a:rPr lang="fa-IR" dirty="0" smtClean="0"/>
              <a:t>❷-حملات متوسط آسم :علایم آن شامل ویز –سرفه متوسط تا شدید-تنگی نفس هنگام صحبت کردن –رتراکسیون بین </a:t>
            </a:r>
            <a:endParaRPr lang="en-US" dirty="0" smtClean="0"/>
          </a:p>
          <a:p>
            <a:pPr algn="r" rtl="1"/>
            <a:r>
              <a:rPr lang="fa-IR" dirty="0" smtClean="0"/>
              <a:t>دنده ا ی-استفاده از عضلات فرعی تنفس –تعداد تنفس بیشتر از حد طبیعی –رنگ پریدگی –تعریق-هوشیاری طبیعی</a:t>
            </a:r>
            <a:endParaRPr lang="en-US" dirty="0" smtClean="0"/>
          </a:p>
          <a:p>
            <a:pPr algn="r" rtl="1"/>
            <a:r>
              <a:rPr lang="fa-IR" dirty="0" smtClean="0"/>
              <a:t>1-تجویز</a:t>
            </a:r>
            <a:r>
              <a:rPr lang="en-US" dirty="0" smtClean="0"/>
              <a:t>O2 </a:t>
            </a:r>
            <a:r>
              <a:rPr lang="fa-IR" dirty="0" smtClean="0"/>
              <a:t>  40-60% ومرطوب به میزان 4-5 لیتر در دقیقه </a:t>
            </a:r>
            <a:endParaRPr lang="en-US" dirty="0" smtClean="0"/>
          </a:p>
          <a:p>
            <a:pPr algn="r" rtl="1"/>
            <a:r>
              <a:rPr lang="fa-IR" dirty="0" smtClean="0"/>
              <a:t>2-درمان با </a:t>
            </a:r>
            <a:r>
              <a:rPr lang="en-US" dirty="0" smtClean="0"/>
              <a:t>B</a:t>
            </a:r>
            <a:r>
              <a:rPr lang="fa-IR" dirty="0" smtClean="0"/>
              <a:t>آگونیست ها ی استنشاقی هر 20دقیقه یا اپی نفرین زیر جلدی </a:t>
            </a:r>
            <a:endParaRPr lang="en-US" dirty="0" smtClean="0"/>
          </a:p>
          <a:p>
            <a:pPr algn="r" rtl="1"/>
            <a:r>
              <a:rPr lang="fa-IR" dirty="0" smtClean="0"/>
              <a:t>3-باید سعی کرد کودک را آرام کرد ودر وضعیت نشسته باشد زیراتنفس در این حالت راحتر است .</a:t>
            </a:r>
            <a:endParaRPr lang="en-US" dirty="0" smtClean="0"/>
          </a:p>
          <a:p>
            <a:pPr algn="r" rtl="1"/>
            <a:r>
              <a:rPr lang="fa-IR" dirty="0" smtClean="0"/>
              <a:t>4-دادن استروئید های سیستمیک واگر عدم پاسخ به درمان وجود داشت آنتی کلینرژیک استنشاقی واگر بهبود یافت 2-4 </a:t>
            </a:r>
            <a:endParaRPr lang="en-US" dirty="0" smtClean="0"/>
          </a:p>
          <a:p>
            <a:pPr algn="r" rtl="1"/>
            <a:r>
              <a:rPr lang="fa-IR" dirty="0" smtClean="0"/>
              <a:t>ساعت تحت نظر وسپس باتجویز استروئید خوراکی وبرونکودیلاتور استنشاقی یا خوراکی به مدت 5-7 روز مرخص و</a:t>
            </a:r>
            <a:endParaRPr lang="en-US" dirty="0" smtClean="0"/>
          </a:p>
          <a:p>
            <a:pPr algn="r" rtl="1"/>
            <a:r>
              <a:rPr lang="fa-IR" dirty="0" smtClean="0"/>
              <a:t>بعد ویزیت میشود .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71480"/>
            <a:ext cx="8158162" cy="571504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❸-حملات شدید آسم:</a:t>
            </a:r>
            <a:endParaRPr lang="en-US" dirty="0" smtClean="0"/>
          </a:p>
          <a:p>
            <a:pPr algn="r" rtl="1"/>
            <a:r>
              <a:rPr lang="fa-IR" dirty="0" smtClean="0"/>
              <a:t>1-بستری در بیمارستان</a:t>
            </a:r>
            <a:endParaRPr lang="en-US" dirty="0" smtClean="0"/>
          </a:p>
          <a:p>
            <a:pPr algn="r" rtl="1"/>
            <a:r>
              <a:rPr lang="fa-IR" dirty="0" smtClean="0"/>
              <a:t>2-کنترل مداوم علایم حیاتی و</a:t>
            </a:r>
            <a:r>
              <a:rPr lang="en-US" dirty="0" smtClean="0"/>
              <a:t>ECG</a:t>
            </a:r>
          </a:p>
          <a:p>
            <a:pPr algn="r" rtl="1"/>
            <a:r>
              <a:rPr lang="fa-IR" dirty="0" smtClean="0"/>
              <a:t>3-کنترل گازهای خونی شریانی هر نیم الی یک ساعت(</a:t>
            </a:r>
            <a:r>
              <a:rPr lang="en-US" dirty="0" smtClean="0"/>
              <a:t>ABG</a:t>
            </a:r>
            <a:r>
              <a:rPr lang="fa-IR" dirty="0" smtClean="0"/>
              <a:t>)</a:t>
            </a:r>
            <a:endParaRPr lang="en-US" dirty="0" smtClean="0"/>
          </a:p>
          <a:p>
            <a:pPr algn="r" rtl="1"/>
            <a:r>
              <a:rPr lang="fa-IR" dirty="0" smtClean="0"/>
              <a:t>4-کنترل الکترولیت ها ی سرم و</a:t>
            </a:r>
            <a:r>
              <a:rPr lang="en-US" dirty="0" smtClean="0"/>
              <a:t>NPO</a:t>
            </a:r>
            <a:r>
              <a:rPr lang="fa-IR" dirty="0" smtClean="0"/>
              <a:t>نگهداشتن  کودک</a:t>
            </a:r>
            <a:endParaRPr lang="en-US" dirty="0" smtClean="0"/>
          </a:p>
          <a:p>
            <a:pPr algn="r" rtl="1"/>
            <a:r>
              <a:rPr lang="fa-IR" dirty="0" smtClean="0"/>
              <a:t>5-تجویز مایعات 1-5/1 برابر مایع نگهدارنده (بیمار بدلیل تاکی کاردی وکاهش مایعات مصرفی میتواند دچار </a:t>
            </a:r>
            <a:endParaRPr lang="en-US" dirty="0" smtClean="0"/>
          </a:p>
          <a:p>
            <a:pPr algn="r" rtl="1"/>
            <a:r>
              <a:rPr lang="fa-IR" dirty="0" smtClean="0"/>
              <a:t>دهیدراسیون شود </a:t>
            </a:r>
            <a:endParaRPr lang="en-US" dirty="0" smtClean="0"/>
          </a:p>
          <a:p>
            <a:pPr algn="r" rtl="1"/>
            <a:r>
              <a:rPr lang="fa-IR" dirty="0" smtClean="0"/>
              <a:t>6-تجویز </a:t>
            </a:r>
            <a:r>
              <a:rPr lang="en-US" dirty="0" smtClean="0"/>
              <a:t>O2</a:t>
            </a:r>
            <a:r>
              <a:rPr lang="fa-IR" dirty="0" smtClean="0"/>
              <a:t>  60-100%</a:t>
            </a:r>
            <a:endParaRPr lang="en-US" dirty="0" smtClean="0"/>
          </a:p>
          <a:p>
            <a:pPr algn="r" rtl="1"/>
            <a:r>
              <a:rPr lang="fa-IR" dirty="0" smtClean="0"/>
              <a:t>7-تجویز</a:t>
            </a:r>
            <a:r>
              <a:rPr lang="en-US" dirty="0" smtClean="0"/>
              <a:t>B</a:t>
            </a:r>
            <a:r>
              <a:rPr lang="fa-IR" dirty="0" smtClean="0"/>
              <a:t>آدرنرژیک های استنشافی یااپی نفرین زیرجلدی هر 20 دقیقه </a:t>
            </a:r>
            <a:endParaRPr lang="en-US" dirty="0" smtClean="0"/>
          </a:p>
          <a:p>
            <a:pPr algn="r" rtl="1"/>
            <a:r>
              <a:rPr lang="fa-IR" dirty="0" smtClean="0"/>
              <a:t>8-دادن استروئیدهای ورید ی وآنتی کلینرژیک های استنشاقی هر 20 دقیقه تا 3بار </a:t>
            </a:r>
            <a:endParaRPr lang="en-US" dirty="0" smtClean="0"/>
          </a:p>
          <a:p>
            <a:pPr algn="r" rtl="1"/>
            <a:r>
              <a:rPr lang="fa-IR" dirty="0" smtClean="0"/>
              <a:t>9-در صورت عدم پاسخ انتقال بیمار به بخش های ویژه وتهویه ی مکانیکی وانجام مراقبت های ویژه 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8301038" cy="564360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*تدابیر پرستاری:</a:t>
            </a:r>
            <a:endParaRPr lang="en-US" dirty="0" smtClean="0"/>
          </a:p>
          <a:p>
            <a:pPr algn="r" rtl="1"/>
            <a:r>
              <a:rPr lang="fa-IR" dirty="0" smtClean="0"/>
              <a:t>❶-حمایت عاطفی و آمورشی </a:t>
            </a:r>
            <a:endParaRPr lang="en-US" dirty="0" smtClean="0"/>
          </a:p>
          <a:p>
            <a:pPr algn="r" rtl="1"/>
            <a:r>
              <a:rPr lang="fa-IR" dirty="0" smtClean="0"/>
              <a:t>❷-ارزیابی وضعیت تنفس </a:t>
            </a:r>
            <a:endParaRPr lang="en-US" dirty="0" smtClean="0"/>
          </a:p>
          <a:p>
            <a:pPr algn="r" rtl="1"/>
            <a:r>
              <a:rPr lang="fa-IR" dirty="0" smtClean="0"/>
              <a:t>❸-تامین </a:t>
            </a:r>
            <a:r>
              <a:rPr lang="en-US" dirty="0" smtClean="0"/>
              <a:t>O2</a:t>
            </a:r>
          </a:p>
          <a:p>
            <a:pPr algn="r" rtl="1"/>
            <a:r>
              <a:rPr lang="en-US" dirty="0" smtClean="0"/>
              <a:t>❹</a:t>
            </a:r>
            <a:r>
              <a:rPr lang="fa-IR" dirty="0" smtClean="0"/>
              <a:t>-فیزیوتراپی قفسه سینه </a:t>
            </a:r>
            <a:endParaRPr lang="en-US" dirty="0" smtClean="0"/>
          </a:p>
          <a:p>
            <a:pPr algn="r" rtl="1"/>
            <a:r>
              <a:rPr lang="fa-IR" dirty="0" smtClean="0"/>
              <a:t>❺-آموزش نحوه ی استفاده از داروهای استنشاقی (نبولایزرو آسم یار )</a:t>
            </a:r>
            <a:endParaRPr lang="en-US" dirty="0" smtClean="0"/>
          </a:p>
          <a:p>
            <a:pPr algn="r" rtl="1"/>
            <a:r>
              <a:rPr lang="fa-IR" dirty="0" smtClean="0"/>
              <a:t>❻-کنترل داروهای وریدی ومایع درمانی </a:t>
            </a:r>
            <a:endParaRPr lang="en-US" dirty="0" smtClean="0"/>
          </a:p>
          <a:p>
            <a:pPr algn="r" rtl="1"/>
            <a:r>
              <a:rPr lang="fa-IR" dirty="0" smtClean="0"/>
              <a:t>❼-تامین آرامش واستراحت </a:t>
            </a:r>
            <a:endParaRPr lang="en-US" dirty="0" smtClean="0"/>
          </a:p>
          <a:p>
            <a:pPr algn="r" rtl="1"/>
            <a:r>
              <a:rPr lang="fa-IR" dirty="0" smtClean="0"/>
              <a:t>❽-آموزش به والدین جهت فراهم کردن محیطی آرام وحمایت روانی عاطفی از کودک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6"/>
            <a:ext cx="8301038" cy="542928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امروزه شیوع بالای آسم بدلیل آلودگی هوا وکاهش دسترسی به مراقبتهای طبی ویا عدم تشخیص ودرمان به </a:t>
            </a:r>
            <a:endParaRPr lang="en-US" dirty="0" smtClean="0"/>
          </a:p>
          <a:p>
            <a:pPr algn="r" rtl="1"/>
            <a:r>
              <a:rPr lang="fa-IR" dirty="0" smtClean="0"/>
              <a:t>موقع ان است .آسم شایعترین بیماری مزمن دوران کودکی است اگر چه آسم در هر سنی شروع میشود اما 50% مبتلایان </a:t>
            </a:r>
            <a:endParaRPr lang="en-US" dirty="0" smtClean="0"/>
          </a:p>
          <a:p>
            <a:pPr algn="r" rtl="1"/>
            <a:r>
              <a:rPr lang="fa-IR" dirty="0" smtClean="0"/>
              <a:t>در سن 1-2 سالگی و80-90% کودکان مبتلا اولین علایم بیماری را درسنین 4-5 سالگی بروز میدهند پسران بیشتر از </a:t>
            </a:r>
            <a:endParaRPr lang="en-US" dirty="0" smtClean="0"/>
          </a:p>
          <a:p>
            <a:pPr algn="r" rtl="1"/>
            <a:r>
              <a:rPr lang="fa-IR" dirty="0" smtClean="0"/>
              <a:t>دختران مبتلا میشوند البته تا دوران نوجوانی وپس از ان این نسبت معکوس میشود .با اینکه آلرژن ها نقش عمده ای </a:t>
            </a:r>
            <a:endParaRPr lang="en-US" dirty="0" smtClean="0"/>
          </a:p>
          <a:p>
            <a:pPr algn="r" rtl="1"/>
            <a:r>
              <a:rPr lang="fa-IR" dirty="0" smtClean="0"/>
              <a:t>در ایجاد آسم دارند اما 20-40%کودکان مبتلا هیچ گونه نشانه ای از آلرزی ندارند.علاوه بر مواد آلرژن –سایر</a:t>
            </a:r>
            <a:endParaRPr lang="en-US" dirty="0" smtClean="0"/>
          </a:p>
          <a:p>
            <a:pPr algn="r" rtl="1"/>
            <a:r>
              <a:rPr lang="fa-IR" dirty="0" smtClean="0"/>
              <a:t>محرکها وشرایط خاصی میتواند باعث تشدید آسم شود .آسم اختلال پیچیده ای است که عوامل بیوشیمیایی –ایمنولوژیک</a:t>
            </a:r>
            <a:endParaRPr lang="en-US" dirty="0" smtClean="0"/>
          </a:p>
          <a:p>
            <a:pPr algn="r" rtl="1"/>
            <a:r>
              <a:rPr lang="fa-IR" dirty="0" smtClean="0"/>
              <a:t>-عفونی وروانی در بروز آن نقش دارند.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642918"/>
            <a:ext cx="8086724" cy="564360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		</a:t>
            </a:r>
            <a:endParaRPr lang="en-US" dirty="0" smtClean="0"/>
          </a:p>
          <a:p>
            <a:pPr algn="r" rtl="1"/>
            <a:r>
              <a:rPr lang="fa-IR" dirty="0" smtClean="0"/>
              <a:t>*توصیه به کودک:</a:t>
            </a:r>
            <a:endParaRPr lang="en-US" dirty="0" smtClean="0"/>
          </a:p>
          <a:p>
            <a:pPr algn="r" rtl="1"/>
            <a:r>
              <a:rPr lang="fa-IR" dirty="0" smtClean="0"/>
              <a:t>❶-داروهایش را فراموش نکند </a:t>
            </a:r>
            <a:endParaRPr lang="en-US" dirty="0" smtClean="0"/>
          </a:p>
          <a:p>
            <a:pPr algn="r" rtl="1"/>
            <a:r>
              <a:rPr lang="fa-IR" dirty="0" smtClean="0"/>
              <a:t>❷-همیشه داروهایش را 15دقیقه قبل از ورزش مصرف کند وقبل از ورزش خود را گرم کند .در هوای سرد ورزش نکند</a:t>
            </a:r>
            <a:endParaRPr lang="en-US" dirty="0" smtClean="0"/>
          </a:p>
          <a:p>
            <a:pPr algn="r" rtl="1"/>
            <a:r>
              <a:rPr lang="fa-IR" dirty="0" smtClean="0"/>
              <a:t>ودر طی ورزش از راه بینی نفس بکشد واز راه دهان خارج کند .</a:t>
            </a:r>
            <a:endParaRPr lang="en-US" dirty="0" smtClean="0"/>
          </a:p>
          <a:p>
            <a:pPr algn="r" rtl="1"/>
            <a:r>
              <a:rPr lang="fa-IR" dirty="0" smtClean="0"/>
              <a:t>❸-علایم حملات آسم رابداند .</a:t>
            </a:r>
            <a:endParaRPr lang="en-US" dirty="0" smtClean="0"/>
          </a:p>
          <a:p>
            <a:pPr algn="r" rtl="1"/>
            <a:r>
              <a:rPr lang="fa-IR" dirty="0" smtClean="0"/>
              <a:t>❹-در مورد روش استفاده از اسپری ها وآسم یار مطلع باشد :-شستن دهان وتمیز کردن بینی –تکان دادن اسپری-خارج </a:t>
            </a:r>
            <a:endParaRPr lang="en-US" dirty="0" smtClean="0"/>
          </a:p>
          <a:p>
            <a:pPr algn="r" rtl="1"/>
            <a:r>
              <a:rPr lang="fa-IR" dirty="0" smtClean="0"/>
              <a:t>کردن هوای ریه بایک بازدم عمیق –زدن یک پاف داخل دهان وانجام عمل دم-نگه داشتن نفس برای مدت حداقل 10 ثانیه</a:t>
            </a:r>
            <a:endParaRPr lang="en-US" dirty="0" smtClean="0"/>
          </a:p>
          <a:p>
            <a:pPr algn="r" rtl="1"/>
            <a:r>
              <a:rPr lang="fa-IR" dirty="0" smtClean="0"/>
              <a:t>-بازدم سطحی وآهسته –فاصله 1-2 دقیقه ای بین هربار پاف زدن-شستشوی دهان بعد از اسپری زدن جهت جلوگیری از </a:t>
            </a:r>
            <a:endParaRPr lang="en-US" dirty="0" smtClean="0"/>
          </a:p>
          <a:p>
            <a:pPr algn="r" rtl="1"/>
            <a:r>
              <a:rPr lang="fa-IR" dirty="0" smtClean="0"/>
              <a:t>عفونت های قارچی دهان .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27995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571480"/>
            <a:ext cx="8086724" cy="5786478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❺-محدودیتها ی خود رابداند اما والدین باید بدانند که ورزش جهت رشد کودک لازم است ونباید بدلیل داشتن آسم از </a:t>
            </a:r>
            <a:endParaRPr lang="en-US" dirty="0" smtClean="0"/>
          </a:p>
          <a:p>
            <a:pPr algn="r" rtl="1"/>
            <a:r>
              <a:rPr lang="fa-IR" dirty="0" smtClean="0"/>
              <a:t>ورزش منع شود .کودک باید از انجام ورزش هاییی نظییر فوتبال –بسکتبال ودویدن طولانی مدت منع شود اما ورزش </a:t>
            </a:r>
            <a:endParaRPr lang="en-US" dirty="0" smtClean="0"/>
          </a:p>
          <a:p>
            <a:pPr algn="r" rtl="1"/>
            <a:r>
              <a:rPr lang="fa-IR" dirty="0" smtClean="0"/>
              <a:t>هایی نظیر شنا به دلیل انجام عمل تنفس با لب غنچه در آب وتنفس هوای اشباع از رطوبت مفید میباشد.</a:t>
            </a:r>
            <a:endParaRPr lang="en-US" dirty="0" smtClean="0"/>
          </a:p>
          <a:p>
            <a:pPr algn="r" rtl="1"/>
            <a:r>
              <a:rPr lang="fa-IR" dirty="0" smtClean="0"/>
              <a:t>❻-از مواجهه با عواملی که باعث شروع حمله ی آسم میشود خودداری کند</a:t>
            </a:r>
            <a:endParaRPr lang="en-US" dirty="0" smtClean="0"/>
          </a:p>
          <a:p>
            <a:pPr algn="r" rtl="1"/>
            <a:r>
              <a:rPr lang="fa-IR" dirty="0" smtClean="0"/>
              <a:t>❼-والدین بدانند که در سال 2-3بار جهت بررسی میزان تاثیر دارو ها بر کودک باید به پزشک مراجعه کنند.</a:t>
            </a:r>
            <a:endParaRPr lang="en-US" dirty="0" smtClean="0"/>
          </a:p>
          <a:p>
            <a:pPr algn="r" rtl="1"/>
            <a:r>
              <a:rPr lang="fa-IR" dirty="0" smtClean="0"/>
              <a:t>❽-استفاده از رژیم غذایی سرشار از میوه ها وسبزیجات تازه حاوی ویتامین </a:t>
            </a:r>
            <a:r>
              <a:rPr lang="en-US" dirty="0" smtClean="0"/>
              <a:t>C</a:t>
            </a:r>
          </a:p>
          <a:p>
            <a:pPr algn="r" rtl="1"/>
            <a:r>
              <a:rPr lang="fa-IR" dirty="0" smtClean="0"/>
              <a:t>❾-مصرف مایعات فراوان به میزان 5/1-2لیتر در روز به دلیل رقیق کردن ترشحات وکاهش اسپاسم برونش توصیه </a:t>
            </a:r>
            <a:endParaRPr lang="en-US" dirty="0" smtClean="0"/>
          </a:p>
          <a:p>
            <a:pPr algn="r" rtl="1"/>
            <a:r>
              <a:rPr lang="fa-IR" dirty="0" smtClean="0"/>
              <a:t>میشود.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r>
              <a:rPr lang="fa-IR" dirty="0" smtClean="0"/>
              <a:t>پایان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*انواع آسم:</a:t>
            </a:r>
            <a:endParaRPr lang="en-US" dirty="0" smtClean="0"/>
          </a:p>
          <a:p>
            <a:pPr algn="r" rtl="1"/>
            <a:r>
              <a:rPr lang="fa-IR" dirty="0" smtClean="0"/>
              <a:t>❶-آسم آلرژیک :بیمار سابقه ی شخصی یا خانوادگی مثبت بیماری آلرژیک دارد مانند: رنیت -کهیر-اگزما وسطح </a:t>
            </a:r>
            <a:endParaRPr lang="en-US" dirty="0" smtClean="0"/>
          </a:p>
          <a:p>
            <a:pPr algn="r" rtl="1"/>
            <a:r>
              <a:rPr lang="fa-IR" dirty="0" smtClean="0"/>
              <a:t>ایمنوگلوبولین </a:t>
            </a:r>
            <a:r>
              <a:rPr lang="en-US" dirty="0" smtClean="0"/>
              <a:t>E </a:t>
            </a:r>
            <a:r>
              <a:rPr lang="fa-IR" dirty="0" smtClean="0"/>
              <a:t>دربیمار بالاست وپاسخ تست های حساسیتی در بیمار مثبت است وبیشتر در سنین کودکی رخ میدهد.</a:t>
            </a:r>
            <a:endParaRPr lang="en-US" dirty="0" smtClean="0"/>
          </a:p>
          <a:p>
            <a:pPr algn="r" rtl="1"/>
            <a:r>
              <a:rPr lang="fa-IR" dirty="0" smtClean="0"/>
              <a:t>❷-آسم غیر آلرژیک:بیمار سابقه ی خانوادگی از بیماری ندارد .تست های پوستی وی منفی است وسطح ایمنوگلوبولین</a:t>
            </a:r>
            <a:endParaRPr lang="en-US" dirty="0" smtClean="0"/>
          </a:p>
          <a:p>
            <a:pPr algn="r" rtl="1"/>
            <a:r>
              <a:rPr lang="fa-IR" dirty="0" smtClean="0"/>
              <a:t>بیمار نرمال میباشد که بیشتر در بالغین از این نوع است.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714356"/>
            <a:ext cx="8015286" cy="535785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*طبقه بندی آسم در کودکان بالای 5سال:</a:t>
            </a:r>
            <a:endParaRPr lang="en-US" dirty="0" smtClean="0"/>
          </a:p>
          <a:p>
            <a:pPr algn="r" rtl="1"/>
            <a:r>
              <a:rPr lang="fa-IR" dirty="0" smtClean="0"/>
              <a:t>❶-آسم خفیف متناوب :علایم در هفته 2بار یا کمتر-علایم شبانه 2بار یا کمتر در ماه است .</a:t>
            </a:r>
            <a:endParaRPr lang="en-US" dirty="0" smtClean="0"/>
          </a:p>
          <a:p>
            <a:pPr algn="r" rtl="1"/>
            <a:r>
              <a:rPr lang="fa-IR" dirty="0" smtClean="0"/>
              <a:t>❷-آسم خفیف مداوم:علایم بیش از 2بار در هفته وکمتر از یکبار در روز –علایم شبانه بیش از 2بار در ماه است.</a:t>
            </a:r>
            <a:endParaRPr lang="en-US" dirty="0" smtClean="0"/>
          </a:p>
          <a:p>
            <a:pPr algn="r" rtl="1"/>
            <a:r>
              <a:rPr lang="fa-IR" dirty="0" smtClean="0"/>
              <a:t>❸-آسم متوسط مداوم:علایم روزانه وشبانه بیشتر از یکبار در طول هفته است.</a:t>
            </a:r>
            <a:endParaRPr lang="en-US" dirty="0" smtClean="0"/>
          </a:p>
          <a:p>
            <a:pPr algn="r" rtl="1"/>
            <a:r>
              <a:rPr lang="fa-IR" dirty="0" smtClean="0"/>
              <a:t>❹-آسم شدید مداوم:تداوم علایم وحملات مکرر شبانه ومحدودیت فعالیت های جسمی وجود دارد.</a:t>
            </a:r>
            <a:endParaRPr lang="en-US" dirty="0" smtClean="0"/>
          </a:p>
          <a:p>
            <a:pPr algn="r" rtl="1"/>
            <a:r>
              <a:rPr lang="fa-IR" dirty="0" smtClean="0"/>
              <a:t>با استفاده از این تقسیم بندی میتوان به یک راه گام به گام برای دست یابی به درمان وکنترل آسم رسید به این شکل که اگر </a:t>
            </a:r>
            <a:endParaRPr lang="en-US" dirty="0" smtClean="0"/>
          </a:p>
          <a:p>
            <a:pPr algn="r" rtl="1"/>
            <a:r>
              <a:rPr lang="fa-IR" dirty="0" smtClean="0"/>
              <a:t>آسم در یک مرحله کنترل نشد باید از داروهای مربوط به مرحله ی بعد استفاده گردد.ودر صورتی که بیماری در یک </a:t>
            </a:r>
            <a:endParaRPr lang="en-US" dirty="0" smtClean="0"/>
          </a:p>
          <a:p>
            <a:pPr algn="r" rtl="1"/>
            <a:r>
              <a:rPr lang="fa-IR" dirty="0" smtClean="0"/>
              <a:t>مرحله تحت کنترل قرار گرفت کاهش تدریجی دوز دارویی امکان پذیر خواهد بود.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301038" cy="557216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*پاتوفیزیولوژی :</a:t>
            </a:r>
            <a:endParaRPr lang="en-US" dirty="0" smtClean="0"/>
          </a:p>
          <a:p>
            <a:pPr algn="r" rtl="1"/>
            <a:r>
              <a:rPr lang="fa-IR" dirty="0" smtClean="0"/>
              <a:t>آسم به وسیله یک سلول یا یک واسطه ی التهابی واحد ایجاد نمیشودبلکه حاصل روابط پیچیده بین سلولهای التهابی –</a:t>
            </a:r>
            <a:endParaRPr lang="en-US" dirty="0" smtClean="0"/>
          </a:p>
          <a:p>
            <a:pPr algn="r" rtl="1"/>
            <a:r>
              <a:rPr lang="fa-IR" dirty="0" smtClean="0"/>
              <a:t>واسطه ها وسلولهای راههای هوایی است.پس از تحریک اولیه اتفاقات به ترتیب زیر رخ میدهد:</a:t>
            </a:r>
            <a:endParaRPr lang="en-US" dirty="0" smtClean="0"/>
          </a:p>
          <a:p>
            <a:pPr algn="r" rtl="1"/>
            <a:r>
              <a:rPr lang="fa-IR" dirty="0" smtClean="0"/>
              <a:t>❶-آزاد شدن میانجی های التهابی از سلولهای ماست سل ها وماکروفاژها وسلولهای اپی تلیال </a:t>
            </a:r>
            <a:endParaRPr lang="en-US" dirty="0" smtClean="0"/>
          </a:p>
          <a:p>
            <a:pPr algn="r" rtl="1"/>
            <a:r>
              <a:rPr lang="fa-IR" dirty="0" smtClean="0"/>
              <a:t>❷-مهاجرت وفعال شدن سایر سلولهای التهابی </a:t>
            </a:r>
            <a:endParaRPr lang="en-US" dirty="0" smtClean="0"/>
          </a:p>
          <a:p>
            <a:pPr algn="r" rtl="1"/>
            <a:r>
              <a:rPr lang="fa-IR" dirty="0" smtClean="0"/>
              <a:t>❸-تغییر در تمامیت لایه های اپی تلیال وکنترل تونیسیته ی راههای هوایی </a:t>
            </a:r>
            <a:endParaRPr lang="en-US" dirty="0" smtClean="0"/>
          </a:p>
          <a:p>
            <a:pPr algn="r" rtl="1"/>
            <a:r>
              <a:rPr lang="fa-IR" dirty="0" smtClean="0"/>
              <a:t>❹-افزایش واکنش در عضلات صاف راه های هوایی که باعث بروز علایم خس خس –تنگی نفس ودر نهایت انسداد </a:t>
            </a:r>
            <a:endParaRPr lang="en-US" dirty="0" smtClean="0"/>
          </a:p>
          <a:p>
            <a:pPr algn="r" rtl="1"/>
            <a:r>
              <a:rPr lang="fa-IR" dirty="0" smtClean="0"/>
              <a:t>راههای هوایی میشود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*مراحل ایجاد وبروزعلایم آسم:</a:t>
            </a:r>
            <a:endParaRPr lang="en-US" dirty="0" smtClean="0"/>
          </a:p>
          <a:p>
            <a:pPr algn="r" rtl="1"/>
            <a:r>
              <a:rPr lang="fa-IR" dirty="0" smtClean="0"/>
              <a:t>ورود عامل آلرژن به بدن←راه یابی به سیستم تنفسی کودک←آزاد شدن میانجی های شیمیایی مانند:هیستامین –</a:t>
            </a:r>
            <a:endParaRPr lang="en-US" dirty="0" smtClean="0"/>
          </a:p>
          <a:p>
            <a:pPr algn="r" rtl="1"/>
            <a:r>
              <a:rPr lang="fa-IR" dirty="0" smtClean="0"/>
              <a:t>پرستوگلاندین ولکوترین ها از ائوزونوفیل ها ←ادم واحتقان ریه وعروق ریه ←بروز علایم آسم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6280"/>
          </a:xfrm>
        </p:spPr>
        <p:txBody>
          <a:bodyPr/>
          <a:lstStyle/>
          <a:p>
            <a:pPr algn="r" rtl="1"/>
            <a:r>
              <a:rPr lang="fa-IR" dirty="0" smtClean="0"/>
              <a:t>*مکانیسم هایی که در آسم باعث انسداد راه های هوایی وایجاد علایم میشود:</a:t>
            </a:r>
            <a:endParaRPr lang="en-US" dirty="0" smtClean="0"/>
          </a:p>
          <a:p>
            <a:pPr algn="r" rtl="1"/>
            <a:r>
              <a:rPr lang="fa-IR" dirty="0" smtClean="0"/>
              <a:t>❶-التهاب وادم غشاء مخاطی ❷-انباشته شدن ترشحات چسبیده به غشاء مخاطی ❸-اسپاسم عضلات صاف </a:t>
            </a:r>
            <a:endParaRPr lang="en-US" dirty="0" smtClean="0"/>
          </a:p>
          <a:p>
            <a:pPr algn="r" rtl="1"/>
            <a:r>
              <a:rPr lang="fa-IR" dirty="0" smtClean="0"/>
              <a:t>برونش ها که باعث کاهش قطر میشود</a:t>
            </a:r>
            <a:endParaRPr lang="en-US" dirty="0" smtClean="0"/>
          </a:p>
          <a:p>
            <a:pPr algn="r" rtl="1"/>
            <a:r>
              <a:rPr lang="fa-IR" dirty="0" smtClean="0"/>
              <a:t> 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31343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158162" cy="535785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*تظاهرات بالینی :</a:t>
            </a:r>
            <a:endParaRPr lang="en-US" dirty="0" smtClean="0"/>
          </a:p>
          <a:p>
            <a:pPr algn="r" rtl="1"/>
            <a:r>
              <a:rPr lang="fa-IR" dirty="0" smtClean="0"/>
              <a:t>❶-علایم کلاسیک آسم :تنگی نفس -خس خس –سرفه</a:t>
            </a:r>
            <a:endParaRPr lang="en-US" dirty="0" smtClean="0"/>
          </a:p>
          <a:p>
            <a:pPr algn="r" rtl="1"/>
            <a:r>
              <a:rPr lang="fa-IR" dirty="0" smtClean="0"/>
              <a:t>❷-علایم ثانویه ی آسم:ممکن است 6-8 ساعت پس از تماس اولیه با آنتی ژن رخ دهد کودک ممکن است در ناحیه ی  </a:t>
            </a:r>
            <a:endParaRPr lang="en-US" dirty="0" smtClean="0"/>
          </a:p>
          <a:p>
            <a:pPr algn="r" rtl="1"/>
            <a:r>
              <a:rPr lang="fa-IR" dirty="0" smtClean="0"/>
              <a:t>جلو گردن یا قسمت پشت احساس خارش داشته باشد.حمله آسم در کودکان معمولا با احساس ناراحتی یا تحریک پذیری </a:t>
            </a:r>
            <a:endParaRPr lang="en-US" dirty="0" smtClean="0"/>
          </a:p>
          <a:p>
            <a:pPr algn="r" rtl="1"/>
            <a:r>
              <a:rPr lang="fa-IR" dirty="0" smtClean="0"/>
              <a:t>شروع شده وکم کم بیقراری افزایش مییابد .شکایت از خستگی-سردرد-احساس فشار در قفسه ی سینه ایجاد میشود .علایم </a:t>
            </a:r>
            <a:endParaRPr lang="en-US" dirty="0" smtClean="0"/>
          </a:p>
          <a:p>
            <a:pPr algn="r" rtl="1"/>
            <a:r>
              <a:rPr lang="fa-IR" dirty="0" smtClean="0"/>
              <a:t>تنفسی شامل سرفه های خشک وکوتاه –تحریک کننده وبدون خلط که علت آن ادم برونش است .پس از افزایش ترشحات </a:t>
            </a:r>
            <a:endParaRPr lang="en-US" dirty="0" smtClean="0"/>
          </a:p>
          <a:p>
            <a:pPr algn="r" rtl="1"/>
            <a:r>
              <a:rPr lang="fa-IR" dirty="0" smtClean="0"/>
              <a:t>سرفه حاوی خلط کفدار شفاف وژلاتینی شده ودر نتیجه باعث افزایش احتمال انسداد میشود .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1974</Words>
  <Application>Microsoft Office PowerPoint</Application>
  <PresentationFormat>On-screen Show (4:3)</PresentationFormat>
  <Paragraphs>192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Asthema:                   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Asthema:</dc:title>
  <dc:creator>markazi</dc:creator>
  <cp:lastModifiedBy>markazi</cp:lastModifiedBy>
  <cp:revision>13</cp:revision>
  <dcterms:created xsi:type="dcterms:W3CDTF">2013-11-04T07:36:06Z</dcterms:created>
  <dcterms:modified xsi:type="dcterms:W3CDTF">2013-11-04T21:26:08Z</dcterms:modified>
</cp:coreProperties>
</file>